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99" r:id="rId2"/>
    <p:sldId id="305" r:id="rId3"/>
    <p:sldId id="341" r:id="rId4"/>
    <p:sldId id="342" r:id="rId5"/>
    <p:sldId id="344" r:id="rId6"/>
    <p:sldId id="345" r:id="rId7"/>
    <p:sldId id="347" r:id="rId8"/>
    <p:sldId id="346" r:id="rId9"/>
    <p:sldId id="348" r:id="rId10"/>
    <p:sldId id="349" r:id="rId11"/>
    <p:sldId id="350" r:id="rId12"/>
    <p:sldId id="351" r:id="rId13"/>
    <p:sldId id="352" r:id="rId14"/>
    <p:sldId id="357" r:id="rId15"/>
    <p:sldId id="353" r:id="rId16"/>
    <p:sldId id="355" r:id="rId17"/>
    <p:sldId id="356" r:id="rId18"/>
    <p:sldId id="289" r:id="rId1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1" userDrawn="1">
          <p15:clr>
            <a:srgbClr val="A4A3A4"/>
          </p15:clr>
        </p15:guide>
        <p15:guide id="2" pos="4747" userDrawn="1">
          <p15:clr>
            <a:srgbClr val="A4A3A4"/>
          </p15:clr>
        </p15:guide>
        <p15:guide id="3" pos="4158" userDrawn="1">
          <p15:clr>
            <a:srgbClr val="A4A3A4"/>
          </p15:clr>
        </p15:guide>
        <p15:guide id="4" orient="horz" pos="206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7015" userDrawn="1">
          <p15:clr>
            <a:srgbClr val="A4A3A4"/>
          </p15:clr>
        </p15:guide>
        <p15:guide id="7" orient="horz" pos="3317" userDrawn="1">
          <p15:clr>
            <a:srgbClr val="A4A3A4"/>
          </p15:clr>
        </p15:guide>
        <p15:guide id="8" orient="horz" pos="2568" userDrawn="1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597" userDrawn="1">
          <p15:clr>
            <a:srgbClr val="A4A3A4"/>
          </p15:clr>
        </p15:guide>
        <p15:guide id="11" pos="529" userDrawn="1">
          <p15:clr>
            <a:srgbClr val="A4A3A4"/>
          </p15:clr>
        </p15:guide>
        <p15:guide id="12" orient="horz" pos="1094" userDrawn="1">
          <p15:clr>
            <a:srgbClr val="A4A3A4"/>
          </p15:clr>
        </p15:guide>
        <p15:guide id="13" orient="horz" pos="2260" userDrawn="1">
          <p15:clr>
            <a:srgbClr val="A4A3A4"/>
          </p15:clr>
        </p15:guide>
        <p15:guide id="14" pos="4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80"/>
    <a:srgbClr val="040606"/>
    <a:srgbClr val="2E505B"/>
    <a:srgbClr val="FFFFFF"/>
    <a:srgbClr val="CCFFFF"/>
    <a:srgbClr val="136F50"/>
    <a:srgbClr val="02805F"/>
    <a:srgbClr val="077B68"/>
    <a:srgbClr val="228F78"/>
    <a:srgbClr val="22B8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32"/>
    <p:restoredTop sz="86422"/>
  </p:normalViewPr>
  <p:slideViewPr>
    <p:cSldViewPr snapToGrid="0">
      <p:cViewPr varScale="1">
        <p:scale>
          <a:sx n="99" d="100"/>
          <a:sy n="99" d="100"/>
        </p:scale>
        <p:origin x="966" y="90"/>
      </p:cViewPr>
      <p:guideLst>
        <p:guide orient="horz" pos="1321"/>
        <p:guide pos="4747"/>
        <p:guide pos="4158"/>
        <p:guide orient="horz" pos="2069"/>
        <p:guide orient="horz" pos="2160"/>
        <p:guide pos="7015"/>
        <p:guide orient="horz" pos="3317"/>
        <p:guide orient="horz" pos="2568"/>
        <p:guide pos="7378"/>
        <p:guide pos="597"/>
        <p:guide pos="529"/>
        <p:guide orient="horz" pos="1094"/>
        <p:guide orient="horz" pos="2260"/>
        <p:guide pos="4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4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6FF2B11-C660-0B42-BC56-08B2FC6B25D8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5D036E8-9F60-4647-94D7-713CBE060A2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28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9958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93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00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28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802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89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805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144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616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980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039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966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575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png"/><Relationship Id="rId21" Type="http://schemas.openxmlformats.org/officeDocument/2006/relationships/image" Target="../media/image25.png"/><Relationship Id="rId42" Type="http://schemas.openxmlformats.org/officeDocument/2006/relationships/image" Target="../media/image46.png"/><Relationship Id="rId47" Type="http://schemas.openxmlformats.org/officeDocument/2006/relationships/image" Target="../media/image51.png"/><Relationship Id="rId63" Type="http://schemas.openxmlformats.org/officeDocument/2006/relationships/image" Target="../media/image67.png"/><Relationship Id="rId68" Type="http://schemas.openxmlformats.org/officeDocument/2006/relationships/image" Target="../media/image72.png"/><Relationship Id="rId16" Type="http://schemas.openxmlformats.org/officeDocument/2006/relationships/image" Target="../media/image20.png"/><Relationship Id="rId11" Type="http://schemas.openxmlformats.org/officeDocument/2006/relationships/image" Target="../media/image15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53" Type="http://schemas.openxmlformats.org/officeDocument/2006/relationships/image" Target="../media/image57.png"/><Relationship Id="rId58" Type="http://schemas.openxmlformats.org/officeDocument/2006/relationships/image" Target="../media/image62.png"/><Relationship Id="rId74" Type="http://schemas.openxmlformats.org/officeDocument/2006/relationships/image" Target="../media/image78.png"/><Relationship Id="rId79" Type="http://schemas.openxmlformats.org/officeDocument/2006/relationships/image" Target="../media/image83.png"/><Relationship Id="rId5" Type="http://schemas.openxmlformats.org/officeDocument/2006/relationships/image" Target="../media/image9.png"/><Relationship Id="rId61" Type="http://schemas.openxmlformats.org/officeDocument/2006/relationships/image" Target="../media/image65.png"/><Relationship Id="rId82" Type="http://schemas.openxmlformats.org/officeDocument/2006/relationships/image" Target="../media/image2.png"/><Relationship Id="rId19" Type="http://schemas.openxmlformats.org/officeDocument/2006/relationships/image" Target="../media/image2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48" Type="http://schemas.openxmlformats.org/officeDocument/2006/relationships/image" Target="../media/image52.png"/><Relationship Id="rId56" Type="http://schemas.openxmlformats.org/officeDocument/2006/relationships/image" Target="../media/image60.png"/><Relationship Id="rId64" Type="http://schemas.openxmlformats.org/officeDocument/2006/relationships/image" Target="../media/image68.png"/><Relationship Id="rId69" Type="http://schemas.openxmlformats.org/officeDocument/2006/relationships/image" Target="../media/image73.png"/><Relationship Id="rId77" Type="http://schemas.openxmlformats.org/officeDocument/2006/relationships/image" Target="../media/image81.png"/><Relationship Id="rId8" Type="http://schemas.openxmlformats.org/officeDocument/2006/relationships/image" Target="../media/image12.png"/><Relationship Id="rId51" Type="http://schemas.openxmlformats.org/officeDocument/2006/relationships/image" Target="../media/image55.png"/><Relationship Id="rId72" Type="http://schemas.openxmlformats.org/officeDocument/2006/relationships/image" Target="../media/image76.png"/><Relationship Id="rId80" Type="http://schemas.openxmlformats.org/officeDocument/2006/relationships/image" Target="../media/image84.png"/><Relationship Id="rId3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46" Type="http://schemas.openxmlformats.org/officeDocument/2006/relationships/image" Target="../media/image50.png"/><Relationship Id="rId59" Type="http://schemas.openxmlformats.org/officeDocument/2006/relationships/image" Target="../media/image63.png"/><Relationship Id="rId67" Type="http://schemas.openxmlformats.org/officeDocument/2006/relationships/image" Target="../media/image71.png"/><Relationship Id="rId20" Type="http://schemas.openxmlformats.org/officeDocument/2006/relationships/image" Target="../media/image24.png"/><Relationship Id="rId41" Type="http://schemas.openxmlformats.org/officeDocument/2006/relationships/image" Target="../media/image45.png"/><Relationship Id="rId54" Type="http://schemas.openxmlformats.org/officeDocument/2006/relationships/image" Target="../media/image58.png"/><Relationship Id="rId62" Type="http://schemas.openxmlformats.org/officeDocument/2006/relationships/image" Target="../media/image66.png"/><Relationship Id="rId70" Type="http://schemas.openxmlformats.org/officeDocument/2006/relationships/image" Target="../media/image74.png"/><Relationship Id="rId75" Type="http://schemas.openxmlformats.org/officeDocument/2006/relationships/image" Target="../media/image7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png"/><Relationship Id="rId57" Type="http://schemas.openxmlformats.org/officeDocument/2006/relationships/image" Target="../media/image61.png"/><Relationship Id="rId10" Type="http://schemas.openxmlformats.org/officeDocument/2006/relationships/image" Target="../media/image14.png"/><Relationship Id="rId31" Type="http://schemas.openxmlformats.org/officeDocument/2006/relationships/image" Target="../media/image35.png"/><Relationship Id="rId44" Type="http://schemas.openxmlformats.org/officeDocument/2006/relationships/image" Target="../media/image48.png"/><Relationship Id="rId52" Type="http://schemas.openxmlformats.org/officeDocument/2006/relationships/image" Target="../media/image56.png"/><Relationship Id="rId60" Type="http://schemas.openxmlformats.org/officeDocument/2006/relationships/image" Target="../media/image64.png"/><Relationship Id="rId65" Type="http://schemas.openxmlformats.org/officeDocument/2006/relationships/image" Target="../media/image69.png"/><Relationship Id="rId73" Type="http://schemas.openxmlformats.org/officeDocument/2006/relationships/image" Target="../media/image77.png"/><Relationship Id="rId78" Type="http://schemas.openxmlformats.org/officeDocument/2006/relationships/image" Target="../media/image82.png"/><Relationship Id="rId81" Type="http://schemas.openxmlformats.org/officeDocument/2006/relationships/image" Target="../media/image8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9" Type="http://schemas.openxmlformats.org/officeDocument/2006/relationships/image" Target="../media/image43.png"/><Relationship Id="rId34" Type="http://schemas.openxmlformats.org/officeDocument/2006/relationships/image" Target="../media/image38.png"/><Relationship Id="rId50" Type="http://schemas.openxmlformats.org/officeDocument/2006/relationships/image" Target="../media/image54.png"/><Relationship Id="rId55" Type="http://schemas.openxmlformats.org/officeDocument/2006/relationships/image" Target="../media/image59.png"/><Relationship Id="rId76" Type="http://schemas.openxmlformats.org/officeDocument/2006/relationships/image" Target="../media/image80.png"/><Relationship Id="rId7" Type="http://schemas.openxmlformats.org/officeDocument/2006/relationships/image" Target="../media/image11.png"/><Relationship Id="rId71" Type="http://schemas.openxmlformats.org/officeDocument/2006/relationships/image" Target="../media/image75.png"/><Relationship Id="rId2" Type="http://schemas.openxmlformats.org/officeDocument/2006/relationships/image" Target="../media/image6.png"/><Relationship Id="rId29" Type="http://schemas.openxmlformats.org/officeDocument/2006/relationships/image" Target="../media/image33.png"/><Relationship Id="rId24" Type="http://schemas.openxmlformats.org/officeDocument/2006/relationships/image" Target="../media/image28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66" Type="http://schemas.openxmlformats.org/officeDocument/2006/relationships/image" Target="../media/image7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bg>
      <p:bgPr>
        <a:gradFill>
          <a:gsLst>
            <a:gs pos="65000">
              <a:srgbClr val="228F78"/>
            </a:gs>
            <a:gs pos="35000">
              <a:srgbClr val="2E505B"/>
            </a:gs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>
            <a:extLst>
              <a:ext uri="{FF2B5EF4-FFF2-40B4-BE49-F238E27FC236}">
                <a16:creationId xmlns:a16="http://schemas.microsoft.com/office/drawing/2014/main" id="{5E2CCD38-A7BD-6E81-FE8E-1FAF9DA7A3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2415939"/>
            <a:ext cx="9116084" cy="2233945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555FD89-7F65-D0F7-ABB6-45F9C00B2A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4889674"/>
            <a:ext cx="7071760" cy="3139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Если нужно больше места, то используйте подзаголовки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8" name="Дата 17">
            <a:extLst>
              <a:ext uri="{FF2B5EF4-FFF2-40B4-BE49-F238E27FC236}">
                <a16:creationId xmlns:a16="http://schemas.microsoft.com/office/drawing/2014/main" id="{808CD8C2-420B-20BC-6F0D-8DC6A42101E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860A309-893C-931E-757B-FAFFA6B69543}"/>
              </a:ext>
            </a:extLst>
          </p:cNvPr>
          <p:cNvCxnSpPr>
            <a:cxnSpLocks/>
          </p:cNvCxnSpPr>
          <p:nvPr userDrawn="1"/>
        </p:nvCxnSpPr>
        <p:spPr>
          <a:xfrm>
            <a:off x="9780292" y="512763"/>
            <a:ext cx="0" cy="539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D1F6B8-4E97-E1D5-0BA2-F81F1EE055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5" name="Текст 16">
            <a:extLst>
              <a:ext uri="{FF2B5EF4-FFF2-40B4-BE49-F238E27FC236}">
                <a16:creationId xmlns:a16="http://schemas.microsoft.com/office/drawing/2014/main" id="{4CCB0E38-95A7-AC6D-242C-4AB250B485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3677" y="1587500"/>
            <a:ext cx="7071760" cy="3139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Название факультета / подразделения (16 </a:t>
            </a:r>
            <a:r>
              <a:rPr lang="en-US" dirty="0"/>
              <a:t>pt)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649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9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BE89A21-38BE-2C06-B2D9-DFD0AE058E63}"/>
              </a:ext>
            </a:extLst>
          </p:cNvPr>
          <p:cNvSpPr/>
          <p:nvPr userDrawn="1"/>
        </p:nvSpPr>
        <p:spPr>
          <a:xfrm>
            <a:off x="8527775" y="0"/>
            <a:ext cx="3664226" cy="6858001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0514" y="1587500"/>
            <a:ext cx="5432322" cy="838435"/>
          </a:xfrm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0514" y="3066776"/>
            <a:ext cx="5432322" cy="2267352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11B911D-64F6-C3CA-A019-02E42AAD1BB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30974" y="1587500"/>
            <a:ext cx="4997346" cy="449897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b="0" i="0"/>
            </a:lvl1pPr>
          </a:lstStyle>
          <a:p>
            <a:r>
              <a:rPr lang="ru-RU" dirty="0"/>
              <a:t>Чтобы слайд не выглядел пустым сюда можно поставить иллюстрацию или фотографию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4ED8DD-A92C-F15D-617B-3579FD994F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Номер слайда 15">
            <a:extLst>
              <a:ext uri="{FF2B5EF4-FFF2-40B4-BE49-F238E27FC236}">
                <a16:creationId xmlns:a16="http://schemas.microsoft.com/office/drawing/2014/main" id="{5ED33C55-9DDB-E7D4-2DE8-B38D2019C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480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914" userDrawn="1">
          <p15:clr>
            <a:srgbClr val="FBAE40"/>
          </p15:clr>
        </p15:guide>
        <p15:guide id="3" orient="horz" pos="61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в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D5279379-4357-1251-A865-CB93D633818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256231-6640-03AC-9C6B-F673F156321E}"/>
              </a:ext>
            </a:extLst>
          </p:cNvPr>
          <p:cNvSpPr/>
          <p:nvPr userDrawn="1"/>
        </p:nvSpPr>
        <p:spPr>
          <a:xfrm>
            <a:off x="0" y="3684105"/>
            <a:ext cx="12192000" cy="3173896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latin typeface="Arial" panose="020B0604020202020204" pitchFamily="34" charset="0"/>
              </a:rPr>
              <a:t>ш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E0668414-485B-7FB9-6EBE-95D7A9E2E5C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9" y="2616200"/>
            <a:ext cx="10864644" cy="3485634"/>
          </a:xfrm>
          <a:solidFill>
            <a:schemeClr val="bg1"/>
          </a:solidFill>
        </p:spPr>
        <p:txBody>
          <a:bodyPr wrap="square" numCol="3" spcCol="216000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F1B8FA-E557-8C9D-D85A-7E2773168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0" name="Номер слайда 15">
            <a:extLst>
              <a:ext uri="{FF2B5EF4-FFF2-40B4-BE49-F238E27FC236}">
                <a16:creationId xmlns:a16="http://schemas.microsoft.com/office/drawing/2014/main" id="{0FA4644A-C01E-6BC9-CC7F-7B9DB5A60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51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5876822" cy="701731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2907974"/>
            <a:ext cx="5876822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FADCB530-8DB1-2804-7FB5-5ADB7604A4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13951" y="2907974"/>
            <a:ext cx="4314372" cy="2310592"/>
          </a:xfrm>
          <a:solidFill>
            <a:srgbClr val="006B80"/>
          </a:solidFill>
        </p:spPr>
        <p:txBody>
          <a:bodyPr wrap="square" lIns="216000" tIns="144000" rIns="216000" bIns="180000">
            <a:spAutoFit/>
          </a:bodyPr>
          <a:lstStyle>
            <a:lvl1pPr marL="0" indent="0">
              <a:lnSpc>
                <a:spcPts val="2600"/>
              </a:lnSpc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Небольшую фразу, с важной информацией, можно выделить, набрав ее более крупным кеглем, чем обычный текст. Делать это часто не рекомендуется.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7EB58E-7BBB-2D41-1B0B-5BA78DF18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5B5CF716-2E4B-1D07-CF6F-47CB575E7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671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23000" y="1587500"/>
            <a:ext cx="5305323" cy="386018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24EFB944-A43E-5094-3DAF-E1E859FDEB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8888" y="1587499"/>
            <a:ext cx="5153109" cy="838435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730E40BA-2C0A-FF73-4585-67B5745AD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8888" y="3180333"/>
            <a:ext cx="5153110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DCB699-4536-5A0D-845E-D1F66CE03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81FD06FB-E6D8-0EC0-0D51-C39F132B8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4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5" y="1587500"/>
            <a:ext cx="5432323" cy="885948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212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графика. Обратите внимание, что название графика набирается меньшим кеглем,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1" y="1587500"/>
            <a:ext cx="4999960" cy="45000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B8025BF-9B54-7CE5-29B3-A0B3BF2706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2950638"/>
            <a:ext cx="5432323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8D927-011C-5BAD-3BA7-EFABB117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2253962A-0B5E-199A-FE4E-CAF1AE03A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13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CE73D3-D2FE-1F03-59AB-EA316FBF6C15}"/>
              </a:ext>
            </a:extLst>
          </p:cNvPr>
          <p:cNvSpPr/>
          <p:nvPr userDrawn="1"/>
        </p:nvSpPr>
        <p:spPr>
          <a:xfrm rot="10800000">
            <a:off x="1" y="4220928"/>
            <a:ext cx="12191999" cy="2637072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C7A01643-080A-63EC-105E-0521721F858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1990" y="4239752"/>
            <a:ext cx="2520000" cy="1693477"/>
          </a:xfrm>
          <a:solidFill>
            <a:schemeClr val="bg1"/>
          </a:solidFill>
        </p:spPr>
        <p:txBody>
          <a:bodyPr>
            <a:sp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C7F987-22D4-D708-7BE8-B8D3A2441E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23780" y="4220927"/>
            <a:ext cx="2519362" cy="17272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743B55-ADFE-0704-54B8-CC1A34C4A78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4293" y="4220927"/>
            <a:ext cx="2519363" cy="1760537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A41D67DA-9E4F-6ABC-AE30-4FAE4BD3DE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2894" y="1587500"/>
            <a:ext cx="10364685" cy="460319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E1D19DE-0E63-4BB3-ACB7-40020BC007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7016" y="2731205"/>
            <a:ext cx="2527629" cy="1557519"/>
          </a:xfrm>
          <a:noFill/>
        </p:spPr>
        <p:txBody>
          <a:bodyPr wrap="square" lIns="180000" tIns="180000" rIns="180000" anchor="ctr" anchorCtr="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DE431D5-EC06-AE25-6237-8F42069DB7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23141" y="2802248"/>
            <a:ext cx="2520000" cy="1557519"/>
          </a:xfrm>
          <a:noFill/>
        </p:spPr>
        <p:txBody>
          <a:bodyPr lIns="180000" tIns="180000" rIns="18000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17701089-A10C-D1B7-B05E-A88CC35ACA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3655" y="2799000"/>
            <a:ext cx="2520000" cy="1557519"/>
          </a:xfrm>
          <a:noFill/>
        </p:spPr>
        <p:txBody>
          <a:bodyPr lIns="180000" tIns="180000" rIns="18000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68DE65-5D9A-D774-3945-8C36D7CDE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33AD159A-11A0-E0BA-2C4E-57164A49D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231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5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3635" y="1587500"/>
            <a:ext cx="10874687" cy="616644"/>
          </a:xfrm>
        </p:spPr>
        <p:txBody>
          <a:bodyPr wrap="square">
            <a:spAutoFit/>
          </a:bodyPr>
          <a:lstStyle>
            <a:lvl1pPr marL="0" indent="0">
              <a:lnSpc>
                <a:spcPts val="210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таблицы. Обратите внимание, что название графика набирается меньшим кегелем,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53635" y="2810152"/>
            <a:ext cx="10874687" cy="3096662"/>
          </a:xfrm>
        </p:spPr>
        <p:txBody>
          <a:bodyPr>
            <a:normAutofit/>
          </a:bodyPr>
          <a:lstStyle>
            <a:lvl1pPr marL="0" indent="0">
              <a:buNone/>
              <a:defRPr sz="1300"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0DB6D4-1800-C49D-0251-B63483B611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2E6960F9-2179-6F73-3556-AE00C18C2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3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6540445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63677" y="2312988"/>
            <a:ext cx="6540445" cy="3593826"/>
          </a:xfrm>
        </p:spPr>
        <p:txBody>
          <a:bodyPr>
            <a:normAutofit/>
          </a:bodyPr>
          <a:lstStyle>
            <a:lvl1pPr marL="0" indent="0">
              <a:buNone/>
              <a:defRPr sz="1300" b="0" i="0"/>
            </a:lvl1pPr>
          </a:lstStyle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F06B59C8-1CAD-A3F3-C979-8E320EBC04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5506" y="2312988"/>
            <a:ext cx="3782817" cy="2023696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704321-D24B-D33A-3984-67AEE0DCAE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6C973110-5558-52F7-903A-AA8763B8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2E1424E2-CDC8-F652-1D5E-533CBCD9D8AA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320611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ли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491D33C-A849-A301-EE3C-870CD381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3677" y="6234521"/>
            <a:ext cx="2743200" cy="369332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1A0BF-985C-E34C-F446-609CC11DFD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Текст 12">
            <a:extLst>
              <a:ext uri="{FF2B5EF4-FFF2-40B4-BE49-F238E27FC236}">
                <a16:creationId xmlns:a16="http://schemas.microsoft.com/office/drawing/2014/main" id="{8273A067-E2DD-A4F9-098B-CC3E4C56A8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F00A7AD3-9C1D-3042-117E-E7CC7320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9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">
    <p:bg>
      <p:bgPr>
        <a:gradFill>
          <a:gsLst>
            <a:gs pos="0">
              <a:srgbClr val="000000"/>
            </a:gs>
            <a:gs pos="67000">
              <a:srgbClr val="008281"/>
            </a:gs>
            <a:gs pos="100000">
              <a:srgbClr val="0095B9"/>
            </a:gs>
            <a:gs pos="28000">
              <a:srgbClr val="2C4A5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4">
            <a:extLst>
              <a:ext uri="{FF2B5EF4-FFF2-40B4-BE49-F238E27FC236}">
                <a16:creationId xmlns:a16="http://schemas.microsoft.com/office/drawing/2014/main" id="{9094284A-9571-328C-7F91-9E86A16E0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7" y="2075153"/>
            <a:ext cx="8882280" cy="2233945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заголовка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494A36B5-B17A-89F3-6C33-AD231EEC47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87" y="4782847"/>
            <a:ext cx="8882062" cy="313932"/>
          </a:xfrm>
        </p:spPr>
        <p:txBody>
          <a:bodyPr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E0FD4F-375E-2AAE-3C38-03D550043C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7" name="Дата 17">
            <a:extLst>
              <a:ext uri="{FF2B5EF4-FFF2-40B4-BE49-F238E27FC236}">
                <a16:creationId xmlns:a16="http://schemas.microsoft.com/office/drawing/2014/main" id="{81A297E0-D129-2ED6-CF4D-2D31732C870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6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4">
            <a:extLst>
              <a:ext uri="{FF2B5EF4-FFF2-40B4-BE49-F238E27FC236}">
                <a16:creationId xmlns:a16="http://schemas.microsoft.com/office/drawing/2014/main" id="{BC94A623-047C-4E86-9ACA-D180D7A7DD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13981"/>
            <a:ext cx="8882280" cy="720710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C0454C4-32F1-090F-E350-96E642808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88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1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19E31E0-8B90-C8ED-D7E0-4DD701C9A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0927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1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047F0C0C-7F35-AD9D-DE6B-A80201B32C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97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F53DACDD-6D5A-ECBC-05E8-9206D9E72C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492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427DBD35-D155-C306-B74B-C02504C99B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7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CAC16176-97DD-E159-9D7C-A801ABC27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492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10AAB062-92FA-A96E-BE1B-799A34FFE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97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15DDC0F7-1AC7-987A-F2E8-E5C2581F0A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492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A713A26F-331C-578C-6998-EC910B4461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77439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2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5DF773CE-18A8-2A19-CE1D-727803C5FA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068578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2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A73BC09A-99BB-D509-5FD3-AFF8CF75F4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5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:a16="http://schemas.microsoft.com/office/drawing/2014/main" id="{B6C45472-2A07-84F6-7A7E-CB3DAA35AA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2150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4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AA6A5855-88B9-8EBC-7C62-F0621DE670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55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012B3383-55F4-A45F-EBB4-B256490239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2150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5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188EEADF-F3D3-B121-8D16-2086CF14A4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055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7AA7DF9E-F17D-4533-3374-1BB50AA15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2150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76241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pos="3522" userDrawn="1">
          <p15:clr>
            <a:srgbClr val="FBAE40"/>
          </p15:clr>
        </p15:guide>
        <p15:guide id="3" pos="422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ED1B60-9A68-E892-F966-C4904C5F07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2D763327-90C2-D68E-DE96-AA2C30C47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укт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2265B2E-87B2-505C-6391-DF4D46B1A031}"/>
              </a:ext>
            </a:extLst>
          </p:cNvPr>
          <p:cNvSpPr/>
          <p:nvPr userDrawn="1"/>
        </p:nvSpPr>
        <p:spPr>
          <a:xfrm rot="10800000">
            <a:off x="0" y="4220927"/>
            <a:ext cx="12191999" cy="2637072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>
                <a:latin typeface="Arial" panose="020B0604020202020204" pitchFamily="34" charset="0"/>
              </a:rPr>
              <a:t>i</a:t>
            </a:r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DDAD94B-7B7D-D7C7-98A6-A94F680C6B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456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11AF022-8824-C683-01BD-F5A9C01071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106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проекта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FC43593-B5DA-B382-3F2E-9F3A76192C65}"/>
              </a:ext>
            </a:extLst>
          </p:cNvPr>
          <p:cNvCxnSpPr>
            <a:cxnSpLocks/>
          </p:cNvCxnSpPr>
          <p:nvPr userDrawn="1"/>
        </p:nvCxnSpPr>
        <p:spPr>
          <a:xfrm>
            <a:off x="3888271" y="2509203"/>
            <a:ext cx="0" cy="3358197"/>
          </a:xfrm>
          <a:prstGeom prst="line">
            <a:avLst/>
          </a:prstGeom>
          <a:ln w="12700">
            <a:solidFill>
              <a:srgbClr val="3880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7">
            <a:extLst>
              <a:ext uri="{FF2B5EF4-FFF2-40B4-BE49-F238E27FC236}">
                <a16:creationId xmlns:a16="http://schemas.microsoft.com/office/drawing/2014/main" id="{6CD5038C-6459-7CE4-B2D4-343CC39C3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1337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первого пункта. </a:t>
            </a:r>
          </a:p>
        </p:txBody>
      </p:sp>
      <p:sp>
        <p:nvSpPr>
          <p:cNvPr id="22" name="Текст 11">
            <a:extLst>
              <a:ext uri="{FF2B5EF4-FFF2-40B4-BE49-F238E27FC236}">
                <a16:creationId xmlns:a16="http://schemas.microsoft.com/office/drawing/2014/main" id="{14BBCA84-70EE-7A3E-F739-07DA45CDD4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57492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F7B79BBD-2CB7-0935-D680-D7B59CF03D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7142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Структура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E2F7B3D6-4F37-ED0E-5242-97B8F2250E9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31373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второго пункта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63FA8D1-CE5A-FBF5-DEA5-48D77A7DFF32}"/>
              </a:ext>
            </a:extLst>
          </p:cNvPr>
          <p:cNvCxnSpPr>
            <a:cxnSpLocks/>
          </p:cNvCxnSpPr>
          <p:nvPr userDrawn="1"/>
        </p:nvCxnSpPr>
        <p:spPr>
          <a:xfrm>
            <a:off x="8001762" y="2509203"/>
            <a:ext cx="0" cy="3358197"/>
          </a:xfrm>
          <a:prstGeom prst="line">
            <a:avLst/>
          </a:prstGeom>
          <a:ln w="12700">
            <a:solidFill>
              <a:srgbClr val="3880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11">
            <a:extLst>
              <a:ext uri="{FF2B5EF4-FFF2-40B4-BE49-F238E27FC236}">
                <a16:creationId xmlns:a16="http://schemas.microsoft.com/office/drawing/2014/main" id="{6AB9EB52-D74E-4563-60BE-54F0483FCA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814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28" name="Текст 12">
            <a:extLst>
              <a:ext uri="{FF2B5EF4-FFF2-40B4-BE49-F238E27FC236}">
                <a16:creationId xmlns:a16="http://schemas.microsoft.com/office/drawing/2014/main" id="{FCCE6D10-E112-3C42-9C0E-48C4ECAE8A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0464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Выводы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C96CD779-A8E7-DF45-7E82-9956FD008A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04695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третьего пункта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FBB254-593B-691B-C806-57E38AB334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0" name="Номер слайда 15">
            <a:extLst>
              <a:ext uri="{FF2B5EF4-FFF2-40B4-BE49-F238E27FC236}">
                <a16:creationId xmlns:a16="http://schemas.microsoft.com/office/drawing/2014/main" id="{F5775B5E-E1A4-95FA-BEBD-E988710FF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60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 с названиями разделов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0F5B0D-CF0B-9157-2EB4-79FFB378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982" y="6072973"/>
            <a:ext cx="473413" cy="276999"/>
          </a:xfrm>
          <a:prstGeom prst="rect">
            <a:avLst/>
          </a:prstGeom>
        </p:spPr>
        <p:txBody>
          <a:bodyPr/>
          <a:lstStyle/>
          <a:p>
            <a:fld id="{E10D0329-78C6-364C-97E0-9B31F532BD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60080D-CF73-56AC-39E3-27849148E458}"/>
              </a:ext>
            </a:extLst>
          </p:cNvPr>
          <p:cNvSpPr/>
          <p:nvPr userDrawn="1"/>
        </p:nvSpPr>
        <p:spPr>
          <a:xfrm rot="10800000">
            <a:off x="4682832" y="3779519"/>
            <a:ext cx="7509164" cy="3078479"/>
          </a:xfrm>
          <a:prstGeom prst="rect">
            <a:avLst/>
          </a:prstGeom>
          <a:solidFill>
            <a:srgbClr val="008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4EE4807-5ACC-97C6-A0F3-8C2EF21FCEE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82832" y="0"/>
            <a:ext cx="7509168" cy="4845050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21" name="Текст 11">
            <a:extLst>
              <a:ext uri="{FF2B5EF4-FFF2-40B4-BE49-F238E27FC236}">
                <a16:creationId xmlns:a16="http://schemas.microsoft.com/office/drawing/2014/main" id="{96D6A900-81DF-7B96-1B56-9CC594769A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524812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3" name="Текст 11">
            <a:extLst>
              <a:ext uri="{FF2B5EF4-FFF2-40B4-BE49-F238E27FC236}">
                <a16:creationId xmlns:a16="http://schemas.microsoft.com/office/drawing/2014/main" id="{9DFF7239-4C78-3141-2F5D-EC5D007809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1561160"/>
            <a:ext cx="1780154" cy="729933"/>
          </a:xfrm>
        </p:spPr>
        <p:txBody>
          <a:bodyPr>
            <a:noAutofit/>
          </a:bodyPr>
          <a:lstStyle>
            <a:lvl1pPr marL="0" indent="0">
              <a:buNone/>
              <a:defRPr sz="3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id="{5157821A-E31A-1DA2-F2F6-BDA02D934C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6109479"/>
            <a:ext cx="257958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688183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рожная карта">
    <p:bg>
      <p:bgPr>
        <a:gradFill>
          <a:gsLst>
            <a:gs pos="28000">
              <a:srgbClr val="2C4A56"/>
            </a:gs>
            <a:gs pos="66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5B8A6F-F372-A907-4708-C3DF7AE98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Текст 12">
            <a:extLst>
              <a:ext uri="{FF2B5EF4-FFF2-40B4-BE49-F238E27FC236}">
                <a16:creationId xmlns:a16="http://schemas.microsoft.com/office/drawing/2014/main" id="{459988E1-FA3E-8C21-A491-23ABD9D253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30F9FDCB-2614-BECF-220C-30A863B30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737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orient="horz" pos="98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фото">
    <p:bg>
      <p:bgPr>
        <a:gradFill>
          <a:gsLst>
            <a:gs pos="28000">
              <a:srgbClr val="2C4A56"/>
            </a:gs>
            <a:gs pos="67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Рисунок 2">
            <a:extLst>
              <a:ext uri="{FF2B5EF4-FFF2-40B4-BE49-F238E27FC236}">
                <a16:creationId xmlns:a16="http://schemas.microsoft.com/office/drawing/2014/main" id="{1ACF12DD-0868-7CC5-CE63-9AFAE338C2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0931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87537BE1-2EDB-9706-C603-2A7221719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53254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2" name="Рисунок 2">
            <a:extLst>
              <a:ext uri="{FF2B5EF4-FFF2-40B4-BE49-F238E27FC236}">
                <a16:creationId xmlns:a16="http://schemas.microsoft.com/office/drawing/2014/main" id="{906AB357-4993-33E4-9A89-9A240E78D8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25577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8" name="Текст 12">
            <a:extLst>
              <a:ext uri="{FF2B5EF4-FFF2-40B4-BE49-F238E27FC236}">
                <a16:creationId xmlns:a16="http://schemas.microsoft.com/office/drawing/2014/main" id="{B983AE61-0AA8-23E6-DFD5-2165B98C7B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520" y="1587500"/>
            <a:ext cx="10848549" cy="460319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Расскажите, кто работал над проектом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4A0E1521-0DA0-4BAA-4F7C-4566AD71DC2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97899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40" name="Текст 12">
            <a:extLst>
              <a:ext uri="{FF2B5EF4-FFF2-40B4-BE49-F238E27FC236}">
                <a16:creationId xmlns:a16="http://schemas.microsoft.com/office/drawing/2014/main" id="{7137556A-C221-613A-93EF-37157AE967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2520" y="5156623"/>
            <a:ext cx="223158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1" name="Текст 12">
            <a:extLst>
              <a:ext uri="{FF2B5EF4-FFF2-40B4-BE49-F238E27FC236}">
                <a16:creationId xmlns:a16="http://schemas.microsoft.com/office/drawing/2014/main" id="{17DD7097-3FB2-D514-0F2C-216F37394E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3254" y="5156623"/>
            <a:ext cx="2231581" cy="313930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2" name="Текст 12">
            <a:extLst>
              <a:ext uri="{FF2B5EF4-FFF2-40B4-BE49-F238E27FC236}">
                <a16:creationId xmlns:a16="http://schemas.microsoft.com/office/drawing/2014/main" id="{D0475521-CC95-4A4C-9F6B-55FF4EA4F3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18439" y="5156623"/>
            <a:ext cx="223158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3" name="Текст 12">
            <a:extLst>
              <a:ext uri="{FF2B5EF4-FFF2-40B4-BE49-F238E27FC236}">
                <a16:creationId xmlns:a16="http://schemas.microsoft.com/office/drawing/2014/main" id="{D14820D0-FE4A-AF21-45DA-F47A99B64A7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75637" y="5156621"/>
            <a:ext cx="2253843" cy="313930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260F9194-3969-9DC0-90E7-C20379AAEB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2520" y="5573430"/>
            <a:ext cx="2231585" cy="230832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7C3B3227-37CB-BD57-4CC0-F5E90B5057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3254" y="5573430"/>
            <a:ext cx="2231585" cy="230831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7B8BD791-C7F0-0975-37C3-027083087E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13388" y="5573430"/>
            <a:ext cx="2231585" cy="230832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7" name="Текст 7">
            <a:extLst>
              <a:ext uri="{FF2B5EF4-FFF2-40B4-BE49-F238E27FC236}">
                <a16:creationId xmlns:a16="http://schemas.microsoft.com/office/drawing/2014/main" id="{53168EF1-B60A-578C-4947-CF6D23B81EE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270586" y="5573428"/>
            <a:ext cx="2253847" cy="230831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2DE09F-4E0D-56B5-AD16-62B9DE4520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5B993518-82DC-2301-79ED-421B8F054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170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10829718" cy="43858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304" y="2959908"/>
            <a:ext cx="5432323" cy="2310591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FADCB530-8DB1-2804-7FB5-5ADB7604A4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2356" y="2959908"/>
            <a:ext cx="4675967" cy="2310592"/>
          </a:xfrm>
          <a:solidFill>
            <a:srgbClr val="006B80"/>
          </a:solidFill>
        </p:spPr>
        <p:txBody>
          <a:bodyPr wrap="square" lIns="216000" tIns="144000" rIns="216000" bIns="180000">
            <a:spAutoFit/>
          </a:bodyPr>
          <a:lstStyle>
            <a:lvl1pPr marL="0" indent="0">
              <a:lnSpc>
                <a:spcPts val="2600"/>
              </a:lnSpc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Небольшую фразу, с важной информацией, можно выделить, набрав ее более крупным кеглем, чем обычный текст. Делать это часто не рекомендуется.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1CACCC-13E8-DBE0-7C62-6205A805B4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96C9BAAB-0B48-BB83-54EF-4D52E2FE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E70C37DC-B69D-0019-D5AB-4D70D5C0CA3A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71271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7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0" y="1587500"/>
            <a:ext cx="4999962" cy="386018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24EFB944-A43E-5094-3DAF-E1E859FDEB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499"/>
            <a:ext cx="5432322" cy="838435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730E40BA-2C0A-FF73-4585-67B5745AD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3180333"/>
            <a:ext cx="5432322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E35F19-D45E-FBB3-95EB-DBCD02B8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431EE7DD-7536-64D9-1267-94F795CCA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079C0050-868F-4C25-90FA-4D612A825576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876128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Графи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5432321" cy="885948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212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графика. Обратите внимание, что название графика набирается меньшим кеглем,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1" y="1587500"/>
            <a:ext cx="4999960" cy="45000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B8025BF-9B54-7CE5-29B3-A0B3BF2706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9" y="3165150"/>
            <a:ext cx="5432321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6D2643-1EB5-B442-9E07-77428A3FAB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4B431C96-BFCD-31E4-E660-36C54D80A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10CA706A-2F49-9F50-D99F-02BD8CEE7F4B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4288553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9" y="1587500"/>
            <a:ext cx="10864644" cy="616644"/>
          </a:xfrm>
        </p:spPr>
        <p:txBody>
          <a:bodyPr wrap="square">
            <a:spAutoFit/>
          </a:bodyPr>
          <a:lstStyle>
            <a:lvl1pPr marL="0" indent="0">
              <a:lnSpc>
                <a:spcPts val="210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таблицы. Обратите внимание, что название графика набирается меньшим кегелем,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63679" y="2810152"/>
            <a:ext cx="10864644" cy="3096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DA831B-A00C-A434-F7C7-19B550A0C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A22EF14B-EAEE-525E-7745-9352116BF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6446F7E1-5D26-B251-E268-1FDA4BEC48C1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561246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еребивка">
    <p:bg>
      <p:bgPr>
        <a:gradFill>
          <a:gsLst>
            <a:gs pos="28000">
              <a:srgbClr val="2C4A56"/>
            </a:gs>
            <a:gs pos="68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4">
            <a:extLst>
              <a:ext uri="{FF2B5EF4-FFF2-40B4-BE49-F238E27FC236}">
                <a16:creationId xmlns:a16="http://schemas.microsoft.com/office/drawing/2014/main" id="{9094284A-9571-328C-7F91-9E86A16E0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1831770"/>
            <a:ext cx="10864646" cy="2233945"/>
          </a:xfrm>
        </p:spPr>
        <p:txBody>
          <a:bodyPr wrap="square"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заголовка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494A36B5-B17A-89F3-6C33-AD231EEC47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4762764"/>
            <a:ext cx="1086464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68B869-C5CF-C67F-FB0B-0C0383154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Дата 17">
            <a:extLst>
              <a:ext uri="{FF2B5EF4-FFF2-40B4-BE49-F238E27FC236}">
                <a16:creationId xmlns:a16="http://schemas.microsoft.com/office/drawing/2014/main" id="{CE40F582-3DB9-7612-98AD-E72EB142D67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86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ржание">
    <p:bg>
      <p:bgPr>
        <a:gradFill>
          <a:gsLst>
            <a:gs pos="26000">
              <a:srgbClr val="2C4A56"/>
            </a:gs>
            <a:gs pos="68000">
              <a:srgbClr val="24937A"/>
            </a:gs>
            <a:gs pos="100000">
              <a:srgbClr val="2CC9B3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4">
            <a:extLst>
              <a:ext uri="{FF2B5EF4-FFF2-40B4-BE49-F238E27FC236}">
                <a16:creationId xmlns:a16="http://schemas.microsoft.com/office/drawing/2014/main" id="{BC94A623-047C-4E86-9ACA-D180D7A7DD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313981"/>
            <a:ext cx="8882280" cy="720710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C0454C4-32F1-090F-E350-96E642808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911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1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19E31E0-8B90-C8ED-D7E0-4DD701C9A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594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1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047F0C0C-7F35-AD9D-DE6B-A80201B32C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912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F53DACDD-6D5A-ECBC-05E8-9206D9E72C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1895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427DBD35-D155-C306-B74B-C02504C99B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7912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CAC16176-97DD-E159-9D7C-A801ABC27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61895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10AAB062-92FA-A96E-BE1B-799A34FFE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912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15DDC0F7-1AC7-987A-F2E8-E5C2581F0A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61895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A713A26F-331C-578C-6998-EC910B4461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77439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2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5DF773CE-18A8-2A19-CE1D-727803C5FA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068578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2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A73BC09A-99BB-D509-5FD3-AFF8CF75F4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5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:a16="http://schemas.microsoft.com/office/drawing/2014/main" id="{B6C45472-2A07-84F6-7A7E-CB3DAA35AA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2150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4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AA6A5855-88B9-8EBC-7C62-F0621DE670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55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012B3383-55F4-A45F-EBB4-B256490239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2150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5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188EEADF-F3D3-B121-8D16-2086CF14A4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055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7AA7DF9E-F17D-4533-3374-1BB50AA15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2150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86032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pos="3522">
          <p15:clr>
            <a:srgbClr val="FBAE40"/>
          </p15:clr>
        </p15:guide>
        <p15:guide id="3" pos="422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3612703-FD86-570B-3275-F691C271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811A5AEA-FFAD-41CA-929E-14353DFAE1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931025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F57C20-ED1C-FEC6-3202-F165C8F24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90" y="630630"/>
            <a:ext cx="5763155" cy="5442343"/>
          </a:xfrm>
          <a:prstGeom prst="rect">
            <a:avLst/>
          </a:prstGeom>
        </p:spPr>
      </p:pic>
      <p:sp>
        <p:nvSpPr>
          <p:cNvPr id="10" name="Текст 12">
            <a:extLst>
              <a:ext uri="{FF2B5EF4-FFF2-40B4-BE49-F238E27FC236}">
                <a16:creationId xmlns:a16="http://schemas.microsoft.com/office/drawing/2014/main" id="{38ED1C70-A289-8FEC-0DC4-2A53874199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1209" y="2566172"/>
            <a:ext cx="4733544" cy="10895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1236EF-B601-63D9-7A91-E49C3FBA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2913" y="1127866"/>
            <a:ext cx="2194122" cy="698987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82C1194-D027-6467-5335-A098DD613955}"/>
              </a:ext>
            </a:extLst>
          </p:cNvPr>
          <p:cNvCxnSpPr>
            <a:cxnSpLocks/>
          </p:cNvCxnSpPr>
          <p:nvPr userDrawn="1"/>
        </p:nvCxnSpPr>
        <p:spPr>
          <a:xfrm>
            <a:off x="1000747" y="4588933"/>
            <a:ext cx="457514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6">
            <a:extLst>
              <a:ext uri="{FF2B5EF4-FFF2-40B4-BE49-F238E27FC236}">
                <a16:creationId xmlns:a16="http://schemas.microsoft.com/office/drawing/2014/main" id="{04349D8E-8857-EEDA-AF25-B331F45326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2797" y="4782847"/>
            <a:ext cx="473195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366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5D83C60-A32F-4FDE-1B2A-C9DF11EFFF2E}"/>
              </a:ext>
            </a:extLst>
          </p:cNvPr>
          <p:cNvSpPr/>
          <p:nvPr userDrawn="1"/>
        </p:nvSpPr>
        <p:spPr>
          <a:xfrm>
            <a:off x="7917366" y="-1"/>
            <a:ext cx="4274634" cy="5241073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0" name="Текст 12">
            <a:extLst>
              <a:ext uri="{FF2B5EF4-FFF2-40B4-BE49-F238E27FC236}">
                <a16:creationId xmlns:a16="http://schemas.microsoft.com/office/drawing/2014/main" id="{CDBD6F4F-DB41-86A9-9D4B-5BF51331D1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808922"/>
            <a:ext cx="4733544" cy="10064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екст 16">
            <a:extLst>
              <a:ext uri="{FF2B5EF4-FFF2-40B4-BE49-F238E27FC236}">
                <a16:creationId xmlns:a16="http://schemas.microsoft.com/office/drawing/2014/main" id="{9E4F7B79-15D5-AC50-10F8-333EAC760C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265" y="3162277"/>
            <a:ext cx="4731956" cy="272382"/>
          </a:xfrm>
        </p:spPr>
        <p:txBody>
          <a:bodyPr wrap="square">
            <a:spAutoFit/>
          </a:bodyPr>
          <a:lstStyle>
            <a:lvl1pPr marL="0" indent="0">
              <a:buNone/>
              <a:defRPr sz="13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Сопроводительный текст (13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2">
            <a:extLst>
              <a:ext uri="{FF2B5EF4-FFF2-40B4-BE49-F238E27FC236}">
                <a16:creationId xmlns:a16="http://schemas.microsoft.com/office/drawing/2014/main" id="{4C974DFC-42A4-A47D-F290-70EC795DB3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4138872"/>
            <a:ext cx="1236561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200+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DF272166-97D5-2FC7-A37A-6DFC1BC52E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65" y="4619391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A19E4183-BF02-3048-BBEF-43ACC99604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00246" y="4138872"/>
            <a:ext cx="1371628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85+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1F6EE849-B442-CEE1-7339-B2630AD527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01834" y="4619391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5" name="Текст 12">
            <a:extLst>
              <a:ext uri="{FF2B5EF4-FFF2-40B4-BE49-F238E27FC236}">
                <a16:creationId xmlns:a16="http://schemas.microsoft.com/office/drawing/2014/main" id="{2A89C6C3-ECEC-B0CB-0F53-46710E8153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3677" y="5126436"/>
            <a:ext cx="1236561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+10М</a:t>
            </a:r>
          </a:p>
        </p:txBody>
      </p:sp>
      <p:sp>
        <p:nvSpPr>
          <p:cNvPr id="26" name="Текст 16">
            <a:extLst>
              <a:ext uri="{FF2B5EF4-FFF2-40B4-BE49-F238E27FC236}">
                <a16:creationId xmlns:a16="http://schemas.microsoft.com/office/drawing/2014/main" id="{6B159398-75F0-73B6-CC07-64284AC1C5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5265" y="5606955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7" name="Текст 12">
            <a:extLst>
              <a:ext uri="{FF2B5EF4-FFF2-40B4-BE49-F238E27FC236}">
                <a16:creationId xmlns:a16="http://schemas.microsoft.com/office/drawing/2014/main" id="{357EDE18-4F99-EE80-0309-6C08A45ECE7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00245" y="5084803"/>
            <a:ext cx="1371629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+500К</a:t>
            </a:r>
          </a:p>
        </p:txBody>
      </p:sp>
      <p:sp>
        <p:nvSpPr>
          <p:cNvPr id="28" name="Текст 16">
            <a:extLst>
              <a:ext uri="{FF2B5EF4-FFF2-40B4-BE49-F238E27FC236}">
                <a16:creationId xmlns:a16="http://schemas.microsoft.com/office/drawing/2014/main" id="{1C3A6B48-BBF8-A7D9-0E43-D5A2031969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01834" y="5565322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3F6AB7-D7C2-C066-72A7-D41CAEAF15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327670" y="1808922"/>
            <a:ext cx="5197477" cy="402886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062326-3929-A65E-F090-4B29E53072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12" name="Номер слайда 15">
            <a:extLst>
              <a:ext uri="{FF2B5EF4-FFF2-40B4-BE49-F238E27FC236}">
                <a16:creationId xmlns:a16="http://schemas.microsoft.com/office/drawing/2014/main" id="{4DD8DB31-0BE3-792E-B142-6AAF536AD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A68BD283-6E8B-3A12-08CE-4CB91EA7EFEC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334856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2">
            <a:extLst>
              <a:ext uri="{FF2B5EF4-FFF2-40B4-BE49-F238E27FC236}">
                <a16:creationId xmlns:a16="http://schemas.microsoft.com/office/drawing/2014/main" id="{CF703383-6A38-0B16-D314-C18F11F7CF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4736522"/>
            <a:ext cx="4733544" cy="10895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DC04D0-5C98-30BD-5340-D144BE4BB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2247" y="4736522"/>
            <a:ext cx="745796" cy="745796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4CC4F2-B2FE-5E65-E38F-A57921F319D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6052"/>
            <a:ext cx="12192000" cy="39878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859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11E78C-F5A8-4A33-3634-9C6138E0437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DA346A-0BA4-865B-5C4D-CDEF0219AC22}"/>
              </a:ext>
            </a:extLst>
          </p:cNvPr>
          <p:cNvSpPr/>
          <p:nvPr userDrawn="1"/>
        </p:nvSpPr>
        <p:spPr>
          <a:xfrm>
            <a:off x="0" y="3886200"/>
            <a:ext cx="7942987" cy="2971800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CBA99509-0FDB-1109-8EB0-AC523F6FEB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8605" y="4282571"/>
            <a:ext cx="6052457" cy="885371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</a:t>
            </a:r>
          </a:p>
          <a:p>
            <a:pPr lvl="0"/>
            <a:r>
              <a:rPr lang="ru-RU" dirty="0"/>
              <a:t>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7079AC8F-BDA5-CF7E-09D2-04B3045EBC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194" y="6169923"/>
            <a:ext cx="4731956" cy="272382"/>
          </a:xfrm>
        </p:spPr>
        <p:txBody>
          <a:bodyPr wrap="square">
            <a:sp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Сопроводительный текст (13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35645BA-D254-415A-4E5B-131614BC4DCF}"/>
              </a:ext>
            </a:extLst>
          </p:cNvPr>
          <p:cNvCxnSpPr>
            <a:cxnSpLocks/>
          </p:cNvCxnSpPr>
          <p:nvPr userDrawn="1"/>
        </p:nvCxnSpPr>
        <p:spPr>
          <a:xfrm>
            <a:off x="698605" y="5611225"/>
            <a:ext cx="724438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081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8C623E-C241-4BDB-A330-7D55031F23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4462" y="2096711"/>
            <a:ext cx="5261812" cy="1680472"/>
          </a:xfrm>
          <a:prstGeom prst="rect">
            <a:avLst/>
          </a:prstGeom>
        </p:spPr>
      </p:pic>
      <p:sp>
        <p:nvSpPr>
          <p:cNvPr id="2" name="Дата 17">
            <a:extLst>
              <a:ext uri="{FF2B5EF4-FFF2-40B4-BE49-F238E27FC236}">
                <a16:creationId xmlns:a16="http://schemas.microsoft.com/office/drawing/2014/main" id="{6092913D-CF0C-A3DE-AAD1-87ED5D4AC16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844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9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2">
            <a:extLst>
              <a:ext uri="{FF2B5EF4-FFF2-40B4-BE49-F238E27FC236}">
                <a16:creationId xmlns:a16="http://schemas.microsoft.com/office/drawing/2014/main" id="{DAD86C7E-96C3-59A6-04DA-2263357460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499"/>
            <a:ext cx="4932362" cy="845040"/>
          </a:xfrm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Дополнительная цветовая гамма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A724595-E54B-7894-A364-C31FD305EA5D}"/>
              </a:ext>
            </a:extLst>
          </p:cNvPr>
          <p:cNvSpPr/>
          <p:nvPr userDrawn="1"/>
        </p:nvSpPr>
        <p:spPr>
          <a:xfrm>
            <a:off x="6801560" y="1492029"/>
            <a:ext cx="1023310" cy="1023310"/>
          </a:xfrm>
          <a:prstGeom prst="ellipse">
            <a:avLst/>
          </a:prstGeom>
          <a:solidFill>
            <a:srgbClr val="24656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246266"/>
              </a:solidFill>
              <a:latin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41C454-1974-DD00-E2A1-AFB4F6DFAC3A}"/>
              </a:ext>
            </a:extLst>
          </p:cNvPr>
          <p:cNvSpPr/>
          <p:nvPr userDrawn="1"/>
        </p:nvSpPr>
        <p:spPr>
          <a:xfrm>
            <a:off x="8037149" y="1492029"/>
            <a:ext cx="1023310" cy="1023310"/>
          </a:xfrm>
          <a:prstGeom prst="ellipse">
            <a:avLst/>
          </a:prstGeom>
          <a:solidFill>
            <a:srgbClr val="2872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016B80"/>
              </a:solidFill>
              <a:latin typeface="Arial" panose="020B0604020202020204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AFF353A-2AAA-300D-9427-D01A938EB948}"/>
              </a:ext>
            </a:extLst>
          </p:cNvPr>
          <p:cNvSpPr/>
          <p:nvPr userDrawn="1"/>
        </p:nvSpPr>
        <p:spPr>
          <a:xfrm>
            <a:off x="9272738" y="1492029"/>
            <a:ext cx="1023310" cy="1023310"/>
          </a:xfrm>
          <a:prstGeom prst="ellipse">
            <a:avLst/>
          </a:prstGeom>
          <a:solidFill>
            <a:srgbClr val="1277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0098AF"/>
              </a:solidFill>
              <a:latin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3EE7553-4F64-282F-19E1-C2922EC5DABF}"/>
              </a:ext>
            </a:extLst>
          </p:cNvPr>
          <p:cNvSpPr/>
          <p:nvPr userDrawn="1"/>
        </p:nvSpPr>
        <p:spPr>
          <a:xfrm>
            <a:off x="10508327" y="1492029"/>
            <a:ext cx="1023310" cy="1023310"/>
          </a:xfrm>
          <a:prstGeom prst="ellipse">
            <a:avLst/>
          </a:prstGeom>
          <a:solidFill>
            <a:srgbClr val="355CA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8513F603-CB6D-5449-4E76-1B690BD59963}"/>
              </a:ext>
            </a:extLst>
          </p:cNvPr>
          <p:cNvSpPr/>
          <p:nvPr userDrawn="1"/>
        </p:nvSpPr>
        <p:spPr>
          <a:xfrm>
            <a:off x="6801560" y="2784461"/>
            <a:ext cx="1023310" cy="1023310"/>
          </a:xfrm>
          <a:prstGeom prst="ellipse">
            <a:avLst/>
          </a:prstGeom>
          <a:solidFill>
            <a:srgbClr val="016B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AD372B40-B018-4BBB-E184-A6ECD132D20C}"/>
              </a:ext>
            </a:extLst>
          </p:cNvPr>
          <p:cNvSpPr/>
          <p:nvPr userDrawn="1"/>
        </p:nvSpPr>
        <p:spPr>
          <a:xfrm>
            <a:off x="8037149" y="2784461"/>
            <a:ext cx="1023310" cy="1023310"/>
          </a:xfrm>
          <a:prstGeom prst="ellipse">
            <a:avLst/>
          </a:prstGeom>
          <a:solidFill>
            <a:srgbClr val="00778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2F0FA369-E4E7-CEB0-07B4-BA07221EC37A}"/>
              </a:ext>
            </a:extLst>
          </p:cNvPr>
          <p:cNvSpPr/>
          <p:nvPr userDrawn="1"/>
        </p:nvSpPr>
        <p:spPr>
          <a:xfrm>
            <a:off x="9272738" y="2784461"/>
            <a:ext cx="1023310" cy="1023310"/>
          </a:xfrm>
          <a:prstGeom prst="ellipse">
            <a:avLst/>
          </a:prstGeom>
          <a:solidFill>
            <a:srgbClr val="A4A4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B864286-21DA-C21B-0192-D03BFC2BDD13}"/>
              </a:ext>
            </a:extLst>
          </p:cNvPr>
          <p:cNvSpPr/>
          <p:nvPr userDrawn="1"/>
        </p:nvSpPr>
        <p:spPr>
          <a:xfrm>
            <a:off x="10508327" y="2784461"/>
            <a:ext cx="1023310" cy="1023310"/>
          </a:xfrm>
          <a:prstGeom prst="ellipse">
            <a:avLst/>
          </a:prstGeom>
          <a:solidFill>
            <a:srgbClr val="D80E1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20958037-1B1C-64D7-DF61-F80579D9385D}"/>
              </a:ext>
            </a:extLst>
          </p:cNvPr>
          <p:cNvSpPr/>
          <p:nvPr userDrawn="1"/>
        </p:nvSpPr>
        <p:spPr>
          <a:xfrm>
            <a:off x="6801560" y="4148274"/>
            <a:ext cx="1023310" cy="1023310"/>
          </a:xfrm>
          <a:prstGeom prst="ellipse">
            <a:avLst/>
          </a:prstGeom>
          <a:solidFill>
            <a:srgbClr val="0098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2A26C9BE-63B6-D240-E393-B5DA4691C556}"/>
              </a:ext>
            </a:extLst>
          </p:cNvPr>
          <p:cNvSpPr/>
          <p:nvPr userDrawn="1"/>
        </p:nvSpPr>
        <p:spPr>
          <a:xfrm>
            <a:off x="8037149" y="4148274"/>
            <a:ext cx="1023310" cy="1023310"/>
          </a:xfrm>
          <a:prstGeom prst="ellipse">
            <a:avLst/>
          </a:prstGeom>
          <a:solidFill>
            <a:srgbClr val="00A3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573900E1-2529-EE1D-3D2C-7F2E05AA75B2}"/>
              </a:ext>
            </a:extLst>
          </p:cNvPr>
          <p:cNvSpPr/>
          <p:nvPr userDrawn="1"/>
        </p:nvSpPr>
        <p:spPr>
          <a:xfrm>
            <a:off x="9272738" y="4148274"/>
            <a:ext cx="1023310" cy="1023310"/>
          </a:xfrm>
          <a:prstGeom prst="ellipse">
            <a:avLst/>
          </a:prstGeom>
          <a:solidFill>
            <a:srgbClr val="BFBFB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F4E219E2-0CC8-9D36-3764-C24E7B31DA42}"/>
              </a:ext>
            </a:extLst>
          </p:cNvPr>
          <p:cNvSpPr/>
          <p:nvPr userDrawn="1"/>
        </p:nvSpPr>
        <p:spPr>
          <a:xfrm>
            <a:off x="10508327" y="4148274"/>
            <a:ext cx="1023310" cy="102331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0039ED59-78B1-FB5D-014E-59FF9DB56C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677" y="2950638"/>
            <a:ext cx="4932362" cy="1292726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Для оформления графиков, таблиц, диаграмм могут потребоваться дополнительные цвета и вы совершенно правы, задавая вопрос, какие цвета использовать и где их взять. Мы предлагаем использовать палитру цветов </a:t>
            </a:r>
            <a:r>
              <a:rPr lang="ru-RU" dirty="0" err="1"/>
              <a:t>Финунивера</a:t>
            </a:r>
            <a:r>
              <a:rPr lang="ru-RU" dirty="0"/>
              <a:t> для этих целей.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9E517-1EA3-514B-CF7B-7CEE29B3C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5" name="Номер слайда 15">
            <a:extLst>
              <a:ext uri="{FF2B5EF4-FFF2-40B4-BE49-F238E27FC236}">
                <a16:creationId xmlns:a16="http://schemas.microsoft.com/office/drawing/2014/main" id="{B64A6D4E-34E8-DB16-F484-C24EFBF8F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0490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2">
            <a:extLst>
              <a:ext uri="{FF2B5EF4-FFF2-40B4-BE49-F238E27FC236}">
                <a16:creationId xmlns:a16="http://schemas.microsoft.com/office/drawing/2014/main" id="{3F777C1D-C585-81A3-3BF0-C548549D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840" y="1587499"/>
            <a:ext cx="5257800" cy="460319"/>
          </a:xfrm>
        </p:spPr>
        <p:txBody>
          <a:bodyPr>
            <a:spAutoFit/>
          </a:bodyPr>
          <a:lstStyle>
            <a:lvl1pPr marL="0" indent="0">
              <a:lnSpc>
                <a:spcPts val="3000"/>
              </a:lnSpc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Иконки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19737C-B589-8376-6141-AEA0043FC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3677" y="2520959"/>
            <a:ext cx="406400" cy="406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E0D83F-89F5-A402-4A48-53D56DC2D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5911" y="2520959"/>
            <a:ext cx="406400" cy="406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756C65-502B-48D0-5412-2328EC0BB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8145" y="2520959"/>
            <a:ext cx="406400" cy="4064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4184E8-FF7A-E6AB-27D5-3FB8C332BC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10379" y="2520959"/>
            <a:ext cx="406400" cy="406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B6F7A76-9FE7-4252-225B-0CE16E49CB7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92613" y="2520959"/>
            <a:ext cx="406400" cy="406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16F4DF9-99E2-ADCA-B96A-B54E4604A99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74847" y="2520959"/>
            <a:ext cx="406400" cy="406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212A1DE-FD1D-6F08-0997-0D4856FB99C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157081" y="2520959"/>
            <a:ext cx="406400" cy="406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6F835E9-AF57-F529-45E5-3F753C3322B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39315" y="2520959"/>
            <a:ext cx="406400" cy="4064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E1A959-A221-26F5-DCB0-9C61C785FAD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321549" y="2520959"/>
            <a:ext cx="406400" cy="406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CDEBB6-7AC4-C83A-B266-DB507DEF63B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03783" y="2520959"/>
            <a:ext cx="406400" cy="406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74A6209-9338-EA19-61C5-F584D8C160D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486017" y="2520959"/>
            <a:ext cx="406400" cy="406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175E3D-E914-DF1E-F1AF-261A166553A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68251" y="2520959"/>
            <a:ext cx="406400" cy="4064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F0AF86B-127D-971D-C9BC-ECF930B08BC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650485" y="2520959"/>
            <a:ext cx="406400" cy="406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2A068CD-9DE5-06C5-D8B8-A1B04462EFC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232719" y="2520959"/>
            <a:ext cx="406400" cy="4064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CEA7B28-6D26-FB0E-AA06-48B80B565F7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814953" y="2520959"/>
            <a:ext cx="406400" cy="406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AE56BA5-E304-D997-1B00-537D7B3C229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397181" y="2520959"/>
            <a:ext cx="406400" cy="406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4A3E93A-BF09-FCC1-13A1-17B3B362EE6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63677" y="3226839"/>
            <a:ext cx="406400" cy="406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10EDB24-0947-8377-25B9-238731C5180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248177" y="3226839"/>
            <a:ext cx="406400" cy="406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879079B-2BF8-6AB3-1C50-55DF65AE89F5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832677" y="3226839"/>
            <a:ext cx="406400" cy="406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FCF16ED-5C59-DD75-D147-15A2481E56B4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417177" y="3226839"/>
            <a:ext cx="406400" cy="406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874F50-7D6D-31C2-87FD-41E2DED563FF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001677" y="3226839"/>
            <a:ext cx="406400" cy="4064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5E17476-CDDA-5551-8BF0-55565007C97F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3586177" y="3226839"/>
            <a:ext cx="406400" cy="406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A8AF81D-DE73-E1C9-6AA7-878CBCEDC138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4170677" y="3226839"/>
            <a:ext cx="406400" cy="406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3790945-A01A-8B7A-4CBC-C94D36ADE34A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4755177" y="3226839"/>
            <a:ext cx="406400" cy="406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4D77AB-7DDD-B6E7-9590-B4458E0B5250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5339677" y="3226839"/>
            <a:ext cx="406400" cy="4064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28F2A8F-F650-4016-4F65-9F3CED8A85F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5924177" y="3226839"/>
            <a:ext cx="406400" cy="406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629B5F5-2C5E-9D76-9985-2C9E294B50A1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508677" y="3226839"/>
            <a:ext cx="406400" cy="406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38D882B4-446D-D653-F362-06BDD80DFCDA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093177" y="3226839"/>
            <a:ext cx="406400" cy="406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9B1A542-C7B0-6C82-2160-DF8EE10CE008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7677677" y="3226839"/>
            <a:ext cx="406400" cy="406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C169B5A4-D596-5357-445F-EEC4C4BAB6C9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8262177" y="3226839"/>
            <a:ext cx="406400" cy="406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3DC2C80-0713-5610-348B-68E4E867691A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8846677" y="3226839"/>
            <a:ext cx="406400" cy="406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2425730-8D6C-D171-F708-7FCCCC023B00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9431183" y="3226839"/>
            <a:ext cx="406400" cy="4064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51C49C6-40B7-C63F-15DF-E69664E0B47B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672355" y="3932719"/>
            <a:ext cx="406400" cy="4064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8175D90-F296-0A28-B972-0262643185F6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256256" y="3932719"/>
            <a:ext cx="406400" cy="4064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B55E3835-A83F-09B0-EED6-C5B5AE788C93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840157" y="3932719"/>
            <a:ext cx="406400" cy="406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FD3B6F5-8BDB-32AD-0A48-E308D7A81B8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2424058" y="3932719"/>
            <a:ext cx="406400" cy="406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04CD9507-898C-58C7-3C6F-CD1D101ECC82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3007959" y="3932719"/>
            <a:ext cx="406400" cy="406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7C38B5F1-CD80-1689-99A5-DCF308996FC8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3591860" y="3932719"/>
            <a:ext cx="406400" cy="406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BA8C92C6-00C7-7CE5-5668-E1B93DF2D3C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4175761" y="3932719"/>
            <a:ext cx="406400" cy="406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BA555E4-B2E7-3F4F-1012-04D6B9F848CB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4759662" y="3932719"/>
            <a:ext cx="406400" cy="406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93F12E0-7C20-103E-823B-E078DACB68E6}"/>
              </a:ext>
            </a:extLst>
          </p:cNvPr>
          <p:cNvPicPr>
            <a:picLocks noChangeAspect="1"/>
          </p:cNvPicPr>
          <p:nvPr userDrawn="1"/>
        </p:nvPicPr>
        <p:blipFill>
          <a:blip r:embed="rId42"/>
          <a:stretch>
            <a:fillRect/>
          </a:stretch>
        </p:blipFill>
        <p:spPr>
          <a:xfrm>
            <a:off x="5343563" y="3932719"/>
            <a:ext cx="406400" cy="406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D2FF636-430D-3395-A670-2129B936FCD7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5927464" y="3932719"/>
            <a:ext cx="406400" cy="406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9759910-62D6-2024-D74C-6303FDD84C5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6511365" y="3932719"/>
            <a:ext cx="406400" cy="406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EEA9CD9B-4B51-4B4A-0B50-4BCAABC43C35}"/>
              </a:ext>
            </a:extLst>
          </p:cNvPr>
          <p:cNvPicPr>
            <a:picLocks noChangeAspect="1"/>
          </p:cNvPicPr>
          <p:nvPr userDrawn="1"/>
        </p:nvPicPr>
        <p:blipFill>
          <a:blip r:embed="rId45"/>
          <a:stretch>
            <a:fillRect/>
          </a:stretch>
        </p:blipFill>
        <p:spPr>
          <a:xfrm>
            <a:off x="7095266" y="3932719"/>
            <a:ext cx="406400" cy="406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FDF73479-070C-AB23-1DB0-1A720DE5E2C9}"/>
              </a:ext>
            </a:extLst>
          </p:cNvPr>
          <p:cNvPicPr>
            <a:picLocks noChangeAspect="1"/>
          </p:cNvPicPr>
          <p:nvPr userDrawn="1"/>
        </p:nvPicPr>
        <p:blipFill>
          <a:blip r:embed="rId46"/>
          <a:stretch>
            <a:fillRect/>
          </a:stretch>
        </p:blipFill>
        <p:spPr>
          <a:xfrm>
            <a:off x="7679167" y="3932719"/>
            <a:ext cx="406400" cy="406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2F6CD2C8-4B93-CE78-A1D6-3C5C2336CF9B}"/>
              </a:ext>
            </a:extLst>
          </p:cNvPr>
          <p:cNvPicPr>
            <a:picLocks noChangeAspect="1"/>
          </p:cNvPicPr>
          <p:nvPr userDrawn="1"/>
        </p:nvPicPr>
        <p:blipFill>
          <a:blip r:embed="rId47"/>
          <a:stretch>
            <a:fillRect/>
          </a:stretch>
        </p:blipFill>
        <p:spPr>
          <a:xfrm>
            <a:off x="8263068" y="3932719"/>
            <a:ext cx="406400" cy="406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D4C00139-0CE3-8CE5-B259-0F43135F5592}"/>
              </a:ext>
            </a:extLst>
          </p:cNvPr>
          <p:cNvPicPr>
            <a:picLocks noChangeAspect="1"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8846969" y="3932719"/>
            <a:ext cx="406400" cy="406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A2031E1B-88EA-F8CD-5BED-28ED84CDE94E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9430873" y="3932719"/>
            <a:ext cx="406400" cy="4064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44D35374-AB53-6CC7-81CB-F02083320946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672355" y="4638599"/>
            <a:ext cx="406400" cy="406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44D1992-BA71-02AC-0899-8D9F3B225EBF}"/>
              </a:ext>
            </a:extLst>
          </p:cNvPr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1254902" y="4638599"/>
            <a:ext cx="406400" cy="406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B888701-130D-BA59-B2FD-9CED214B741E}"/>
              </a:ext>
            </a:extLst>
          </p:cNvPr>
          <p:cNvPicPr>
            <a:picLocks noChangeAspect="1"/>
          </p:cNvPicPr>
          <p:nvPr userDrawn="1"/>
        </p:nvPicPr>
        <p:blipFill>
          <a:blip r:embed="rId52"/>
          <a:stretch>
            <a:fillRect/>
          </a:stretch>
        </p:blipFill>
        <p:spPr>
          <a:xfrm>
            <a:off x="1837449" y="4638599"/>
            <a:ext cx="406400" cy="406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3D26884-A0AC-BFFB-F7EA-D09422D0637E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2419996" y="4638599"/>
            <a:ext cx="406400" cy="406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B7D8FBF2-F692-B3F0-B57E-1171E1980A90}"/>
              </a:ext>
            </a:extLst>
          </p:cNvPr>
          <p:cNvPicPr>
            <a:picLocks noChangeAspect="1"/>
          </p:cNvPicPr>
          <p:nvPr userDrawn="1"/>
        </p:nvPicPr>
        <p:blipFill>
          <a:blip r:embed="rId54"/>
          <a:stretch>
            <a:fillRect/>
          </a:stretch>
        </p:blipFill>
        <p:spPr>
          <a:xfrm>
            <a:off x="3002543" y="4638599"/>
            <a:ext cx="406400" cy="4064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A60AEEAF-4F77-A4ED-DBF9-7CA498A850BA}"/>
              </a:ext>
            </a:extLst>
          </p:cNvPr>
          <p:cNvPicPr>
            <a:picLocks noChangeAspect="1"/>
          </p:cNvPicPr>
          <p:nvPr userDrawn="1"/>
        </p:nvPicPr>
        <p:blipFill>
          <a:blip r:embed="rId55"/>
          <a:stretch>
            <a:fillRect/>
          </a:stretch>
        </p:blipFill>
        <p:spPr>
          <a:xfrm>
            <a:off x="3585090" y="4638599"/>
            <a:ext cx="406400" cy="4064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9A645881-0731-E0CE-082D-DFFF83D4DB7B}"/>
              </a:ext>
            </a:extLst>
          </p:cNvPr>
          <p:cNvPicPr>
            <a:picLocks noChangeAspect="1"/>
          </p:cNvPicPr>
          <p:nvPr userDrawn="1"/>
        </p:nvPicPr>
        <p:blipFill>
          <a:blip r:embed="rId56"/>
          <a:stretch>
            <a:fillRect/>
          </a:stretch>
        </p:blipFill>
        <p:spPr>
          <a:xfrm>
            <a:off x="4167637" y="4638599"/>
            <a:ext cx="406400" cy="406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11CC68E6-F51D-2858-022C-FCDB9FA0D82F}"/>
              </a:ext>
            </a:extLst>
          </p:cNvPr>
          <p:cNvPicPr>
            <a:picLocks noChangeAspect="1"/>
          </p:cNvPicPr>
          <p:nvPr userDrawn="1"/>
        </p:nvPicPr>
        <p:blipFill>
          <a:blip r:embed="rId57"/>
          <a:stretch>
            <a:fillRect/>
          </a:stretch>
        </p:blipFill>
        <p:spPr>
          <a:xfrm>
            <a:off x="4750184" y="4638599"/>
            <a:ext cx="406400" cy="4064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5BDFFDD2-E282-B0F2-94C2-239E460CEB38}"/>
              </a:ext>
            </a:extLst>
          </p:cNvPr>
          <p:cNvPicPr>
            <a:picLocks noChangeAspect="1"/>
          </p:cNvPicPr>
          <p:nvPr userDrawn="1"/>
        </p:nvPicPr>
        <p:blipFill>
          <a:blip r:embed="rId58"/>
          <a:stretch>
            <a:fillRect/>
          </a:stretch>
        </p:blipFill>
        <p:spPr>
          <a:xfrm>
            <a:off x="5332731" y="4638599"/>
            <a:ext cx="406400" cy="406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B56172F5-4102-8C2A-E3F8-651474AFBD5D}"/>
              </a:ext>
            </a:extLst>
          </p:cNvPr>
          <p:cNvPicPr>
            <a:picLocks noChangeAspect="1"/>
          </p:cNvPicPr>
          <p:nvPr userDrawn="1"/>
        </p:nvPicPr>
        <p:blipFill>
          <a:blip r:embed="rId59"/>
          <a:stretch>
            <a:fillRect/>
          </a:stretch>
        </p:blipFill>
        <p:spPr>
          <a:xfrm>
            <a:off x="5915278" y="4638599"/>
            <a:ext cx="406400" cy="4064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CFBC367-91A0-DA5E-8546-9ED40802DBE4}"/>
              </a:ext>
            </a:extLst>
          </p:cNvPr>
          <p:cNvPicPr>
            <a:picLocks noChangeAspect="1"/>
          </p:cNvPicPr>
          <p:nvPr userDrawn="1"/>
        </p:nvPicPr>
        <p:blipFill>
          <a:blip r:embed="rId60"/>
          <a:stretch>
            <a:fillRect/>
          </a:stretch>
        </p:blipFill>
        <p:spPr>
          <a:xfrm>
            <a:off x="6497825" y="4638599"/>
            <a:ext cx="406400" cy="406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BDF3BF0A-7907-7E8B-5DF4-0D35436C292C}"/>
              </a:ext>
            </a:extLst>
          </p:cNvPr>
          <p:cNvPicPr>
            <a:picLocks noChangeAspect="1"/>
          </p:cNvPicPr>
          <p:nvPr userDrawn="1"/>
        </p:nvPicPr>
        <p:blipFill>
          <a:blip r:embed="rId61"/>
          <a:stretch>
            <a:fillRect/>
          </a:stretch>
        </p:blipFill>
        <p:spPr>
          <a:xfrm>
            <a:off x="7080372" y="4638599"/>
            <a:ext cx="406400" cy="4064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7CB03A4E-39E1-B21D-304E-3ADB2225714E}"/>
              </a:ext>
            </a:extLst>
          </p:cNvPr>
          <p:cNvPicPr>
            <a:picLocks noChangeAspect="1"/>
          </p:cNvPicPr>
          <p:nvPr userDrawn="1"/>
        </p:nvPicPr>
        <p:blipFill>
          <a:blip r:embed="rId62"/>
          <a:stretch>
            <a:fillRect/>
          </a:stretch>
        </p:blipFill>
        <p:spPr>
          <a:xfrm>
            <a:off x="7662919" y="4638599"/>
            <a:ext cx="406400" cy="4064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8AF24F39-60E2-CE9B-BEBD-2D6FE580BB28}"/>
              </a:ext>
            </a:extLst>
          </p:cNvPr>
          <p:cNvPicPr>
            <a:picLocks noChangeAspect="1"/>
          </p:cNvPicPr>
          <p:nvPr userDrawn="1"/>
        </p:nvPicPr>
        <p:blipFill>
          <a:blip r:embed="rId63"/>
          <a:stretch>
            <a:fillRect/>
          </a:stretch>
        </p:blipFill>
        <p:spPr>
          <a:xfrm>
            <a:off x="8245466" y="4638599"/>
            <a:ext cx="406400" cy="40640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4C10173-9A29-8E2F-231D-69C3E02D341C}"/>
              </a:ext>
            </a:extLst>
          </p:cNvPr>
          <p:cNvPicPr>
            <a:picLocks noChangeAspect="1"/>
          </p:cNvPicPr>
          <p:nvPr userDrawn="1"/>
        </p:nvPicPr>
        <p:blipFill>
          <a:blip r:embed="rId64"/>
          <a:stretch>
            <a:fillRect/>
          </a:stretch>
        </p:blipFill>
        <p:spPr>
          <a:xfrm>
            <a:off x="8828013" y="4638599"/>
            <a:ext cx="406400" cy="406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F5E59DC7-93CF-5111-CC70-03B5ED6B28BF}"/>
              </a:ext>
            </a:extLst>
          </p:cNvPr>
          <p:cNvPicPr>
            <a:picLocks noChangeAspect="1"/>
          </p:cNvPicPr>
          <p:nvPr userDrawn="1"/>
        </p:nvPicPr>
        <p:blipFill>
          <a:blip r:embed="rId65"/>
          <a:stretch>
            <a:fillRect/>
          </a:stretch>
        </p:blipFill>
        <p:spPr>
          <a:xfrm>
            <a:off x="9410564" y="4638599"/>
            <a:ext cx="406400" cy="406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88FFF65-B37B-FD27-6F41-CDFE09C20E2E}"/>
              </a:ext>
            </a:extLst>
          </p:cNvPr>
          <p:cNvPicPr>
            <a:picLocks noChangeAspect="1"/>
          </p:cNvPicPr>
          <p:nvPr userDrawn="1"/>
        </p:nvPicPr>
        <p:blipFill>
          <a:blip r:embed="rId66"/>
          <a:stretch>
            <a:fillRect/>
          </a:stretch>
        </p:blipFill>
        <p:spPr>
          <a:xfrm>
            <a:off x="677307" y="5344479"/>
            <a:ext cx="406400" cy="40640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2A3F2FBA-F0C0-64DC-3E76-18B24F639713}"/>
              </a:ext>
            </a:extLst>
          </p:cNvPr>
          <p:cNvPicPr>
            <a:picLocks noChangeAspect="1"/>
          </p:cNvPicPr>
          <p:nvPr userDrawn="1"/>
        </p:nvPicPr>
        <p:blipFill>
          <a:blip r:embed="rId67"/>
          <a:stretch>
            <a:fillRect/>
          </a:stretch>
        </p:blipFill>
        <p:spPr>
          <a:xfrm>
            <a:off x="1258422" y="5344479"/>
            <a:ext cx="406400" cy="406400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B0BE804-0F07-6A33-49B5-E8DBAE82598C}"/>
              </a:ext>
            </a:extLst>
          </p:cNvPr>
          <p:cNvPicPr>
            <a:picLocks noChangeAspect="1"/>
          </p:cNvPicPr>
          <p:nvPr userDrawn="1"/>
        </p:nvPicPr>
        <p:blipFill>
          <a:blip r:embed="rId68"/>
          <a:stretch>
            <a:fillRect/>
          </a:stretch>
        </p:blipFill>
        <p:spPr>
          <a:xfrm>
            <a:off x="1839537" y="5344479"/>
            <a:ext cx="406400" cy="4064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34C2D06F-1AFD-68D3-1BD7-C3544230B741}"/>
              </a:ext>
            </a:extLst>
          </p:cNvPr>
          <p:cNvPicPr>
            <a:picLocks noChangeAspect="1"/>
          </p:cNvPicPr>
          <p:nvPr userDrawn="1"/>
        </p:nvPicPr>
        <p:blipFill>
          <a:blip r:embed="rId69"/>
          <a:stretch>
            <a:fillRect/>
          </a:stretch>
        </p:blipFill>
        <p:spPr>
          <a:xfrm>
            <a:off x="2420652" y="5344479"/>
            <a:ext cx="406400" cy="40640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0E29EE3E-92B4-AB08-F741-6974F81A84D2}"/>
              </a:ext>
            </a:extLst>
          </p:cNvPr>
          <p:cNvPicPr>
            <a:picLocks noChangeAspect="1"/>
          </p:cNvPicPr>
          <p:nvPr userDrawn="1"/>
        </p:nvPicPr>
        <p:blipFill>
          <a:blip r:embed="rId70"/>
          <a:stretch>
            <a:fillRect/>
          </a:stretch>
        </p:blipFill>
        <p:spPr>
          <a:xfrm>
            <a:off x="3001767" y="5344479"/>
            <a:ext cx="406400" cy="406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3BDB2B96-FE8B-90E9-6B7C-80C3ECEDB041}"/>
              </a:ext>
            </a:extLst>
          </p:cNvPr>
          <p:cNvPicPr>
            <a:picLocks noChangeAspect="1"/>
          </p:cNvPicPr>
          <p:nvPr userDrawn="1"/>
        </p:nvPicPr>
        <p:blipFill>
          <a:blip r:embed="rId71"/>
          <a:stretch>
            <a:fillRect/>
          </a:stretch>
        </p:blipFill>
        <p:spPr>
          <a:xfrm>
            <a:off x="3582882" y="5344479"/>
            <a:ext cx="406400" cy="406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A3DB00E8-A224-656A-9A1F-5BA1BD324E34}"/>
              </a:ext>
            </a:extLst>
          </p:cNvPr>
          <p:cNvPicPr>
            <a:picLocks noChangeAspect="1"/>
          </p:cNvPicPr>
          <p:nvPr userDrawn="1"/>
        </p:nvPicPr>
        <p:blipFill>
          <a:blip r:embed="rId72"/>
          <a:stretch>
            <a:fillRect/>
          </a:stretch>
        </p:blipFill>
        <p:spPr>
          <a:xfrm>
            <a:off x="4163997" y="5344479"/>
            <a:ext cx="406400" cy="4064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48CA8EF-9B71-E4B4-6785-DCC7551EC795}"/>
              </a:ext>
            </a:extLst>
          </p:cNvPr>
          <p:cNvPicPr>
            <a:picLocks noChangeAspect="1"/>
          </p:cNvPicPr>
          <p:nvPr userDrawn="1"/>
        </p:nvPicPr>
        <p:blipFill>
          <a:blip r:embed="rId73"/>
          <a:stretch>
            <a:fillRect/>
          </a:stretch>
        </p:blipFill>
        <p:spPr>
          <a:xfrm>
            <a:off x="4745112" y="5344479"/>
            <a:ext cx="406400" cy="406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B4B30557-8837-38A1-601F-0775280F8D81}"/>
              </a:ext>
            </a:extLst>
          </p:cNvPr>
          <p:cNvPicPr>
            <a:picLocks noChangeAspect="1"/>
          </p:cNvPicPr>
          <p:nvPr userDrawn="1"/>
        </p:nvPicPr>
        <p:blipFill>
          <a:blip r:embed="rId74"/>
          <a:stretch>
            <a:fillRect/>
          </a:stretch>
        </p:blipFill>
        <p:spPr>
          <a:xfrm>
            <a:off x="5326227" y="5344479"/>
            <a:ext cx="406400" cy="406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14FE2212-7468-C13E-B6ED-D8381721978C}"/>
              </a:ext>
            </a:extLst>
          </p:cNvPr>
          <p:cNvPicPr>
            <a:picLocks noChangeAspect="1"/>
          </p:cNvPicPr>
          <p:nvPr userDrawn="1"/>
        </p:nvPicPr>
        <p:blipFill>
          <a:blip r:embed="rId75"/>
          <a:stretch>
            <a:fillRect/>
          </a:stretch>
        </p:blipFill>
        <p:spPr>
          <a:xfrm>
            <a:off x="5907342" y="5344479"/>
            <a:ext cx="406400" cy="40640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F377296-8E99-5A66-B890-F29E812AF331}"/>
              </a:ext>
            </a:extLst>
          </p:cNvPr>
          <p:cNvPicPr>
            <a:picLocks noChangeAspect="1"/>
          </p:cNvPicPr>
          <p:nvPr userDrawn="1"/>
        </p:nvPicPr>
        <p:blipFill>
          <a:blip r:embed="rId76"/>
          <a:stretch>
            <a:fillRect/>
          </a:stretch>
        </p:blipFill>
        <p:spPr>
          <a:xfrm>
            <a:off x="6488457" y="5344479"/>
            <a:ext cx="406400" cy="406400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B54F5C3D-C06F-A0CA-7872-002A23DAD743}"/>
              </a:ext>
            </a:extLst>
          </p:cNvPr>
          <p:cNvPicPr>
            <a:picLocks noChangeAspect="1"/>
          </p:cNvPicPr>
          <p:nvPr userDrawn="1"/>
        </p:nvPicPr>
        <p:blipFill>
          <a:blip r:embed="rId77"/>
          <a:stretch>
            <a:fillRect/>
          </a:stretch>
        </p:blipFill>
        <p:spPr>
          <a:xfrm>
            <a:off x="7069572" y="5344479"/>
            <a:ext cx="406400" cy="406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85B2544F-80B2-39A3-3F2B-8769DACCE28B}"/>
              </a:ext>
            </a:extLst>
          </p:cNvPr>
          <p:cNvPicPr>
            <a:picLocks noChangeAspect="1"/>
          </p:cNvPicPr>
          <p:nvPr userDrawn="1"/>
        </p:nvPicPr>
        <p:blipFill>
          <a:blip r:embed="rId78"/>
          <a:stretch>
            <a:fillRect/>
          </a:stretch>
        </p:blipFill>
        <p:spPr>
          <a:xfrm>
            <a:off x="7650687" y="5344479"/>
            <a:ext cx="406400" cy="406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A76E74F2-835D-BAE9-839B-6F3B871D3FDE}"/>
              </a:ext>
            </a:extLst>
          </p:cNvPr>
          <p:cNvPicPr>
            <a:picLocks noChangeAspect="1"/>
          </p:cNvPicPr>
          <p:nvPr userDrawn="1"/>
        </p:nvPicPr>
        <p:blipFill>
          <a:blip r:embed="rId79"/>
          <a:stretch>
            <a:fillRect/>
          </a:stretch>
        </p:blipFill>
        <p:spPr>
          <a:xfrm>
            <a:off x="8231802" y="5344479"/>
            <a:ext cx="406400" cy="406400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7C40AABE-B5E4-F3AB-D9FA-DDAEB7454628}"/>
              </a:ext>
            </a:extLst>
          </p:cNvPr>
          <p:cNvPicPr>
            <a:picLocks noChangeAspect="1"/>
          </p:cNvPicPr>
          <p:nvPr userDrawn="1"/>
        </p:nvPicPr>
        <p:blipFill>
          <a:blip r:embed="rId80"/>
          <a:stretch>
            <a:fillRect/>
          </a:stretch>
        </p:blipFill>
        <p:spPr>
          <a:xfrm>
            <a:off x="8812917" y="5344479"/>
            <a:ext cx="406400" cy="406400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2351581-2447-B22D-D9A0-EB3934FFBFB5}"/>
              </a:ext>
            </a:extLst>
          </p:cNvPr>
          <p:cNvPicPr>
            <a:picLocks noChangeAspect="1"/>
          </p:cNvPicPr>
          <p:nvPr userDrawn="1"/>
        </p:nvPicPr>
        <p:blipFill>
          <a:blip r:embed="rId81"/>
          <a:stretch>
            <a:fillRect/>
          </a:stretch>
        </p:blipFill>
        <p:spPr>
          <a:xfrm>
            <a:off x="9394034" y="5344479"/>
            <a:ext cx="406400" cy="406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80302-761B-95C9-3695-25CF39A10D50}"/>
              </a:ext>
            </a:extLst>
          </p:cNvPr>
          <p:cNvPicPr>
            <a:picLocks noChangeAspect="1"/>
          </p:cNvPicPr>
          <p:nvPr userDrawn="1"/>
        </p:nvPicPr>
        <p:blipFill>
          <a:blip r:embed="rId8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719889E9-AC5C-1DA0-6ABD-EF9905E4D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96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7414141-AF25-EB9A-F60B-B52542DEB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4A4360A-78E0-EACB-73B0-0C6015765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" name="Дата 17">
            <a:extLst>
              <a:ext uri="{FF2B5EF4-FFF2-40B4-BE49-F238E27FC236}">
                <a16:creationId xmlns:a16="http://schemas.microsoft.com/office/drawing/2014/main" id="{5A0ED5F7-4E27-D11E-19FF-8D25C8320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омер слайда 15">
            <a:extLst>
              <a:ext uri="{FF2B5EF4-FFF2-40B4-BE49-F238E27FC236}">
                <a16:creationId xmlns:a16="http://schemas.microsoft.com/office/drawing/2014/main" id="{8C971BCE-C89D-0A5C-BEBC-79B6E63FD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18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9" r:id="rId6"/>
    <p:sldLayoutId id="2147483654" r:id="rId7"/>
    <p:sldLayoutId id="2147483655" r:id="rId8"/>
    <p:sldLayoutId id="2147483656" r:id="rId9"/>
    <p:sldLayoutId id="2147483657" r:id="rId10"/>
    <p:sldLayoutId id="2147483660" r:id="rId11"/>
    <p:sldLayoutId id="2147483661" r:id="rId12"/>
    <p:sldLayoutId id="2147483662" r:id="rId13"/>
    <p:sldLayoutId id="2147483664" r:id="rId14"/>
    <p:sldLayoutId id="2147483665" r:id="rId15"/>
    <p:sldLayoutId id="2147483663" r:id="rId16"/>
    <p:sldLayoutId id="2147483667" r:id="rId17"/>
    <p:sldLayoutId id="2147483674" r:id="rId18"/>
    <p:sldLayoutId id="2147483675" r:id="rId19"/>
    <p:sldLayoutId id="2147483676" r:id="rId20"/>
    <p:sldLayoutId id="2147483678" r:id="rId21"/>
    <p:sldLayoutId id="2147483681" r:id="rId22"/>
    <p:sldLayoutId id="2147483682" r:id="rId23"/>
    <p:sldLayoutId id="2147483698" r:id="rId24"/>
    <p:sldLayoutId id="2147483699" r:id="rId25"/>
    <p:sldLayoutId id="2147483700" r:id="rId26"/>
    <p:sldLayoutId id="2147483701" r:id="rId27"/>
    <p:sldLayoutId id="2147483669" r:id="rId28"/>
    <p:sldLayoutId id="2147483658" r:id="rId29"/>
    <p:sldLayoutId id="214748366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3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pos="7174" userDrawn="1">
          <p15:clr>
            <a:srgbClr val="F26B43"/>
          </p15:clr>
        </p15:guide>
        <p15:guide id="6" orient="horz" pos="3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7FC3F1E-7C4E-3A38-8BEE-53F6BFA6EA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49667" y="2059806"/>
            <a:ext cx="9384632" cy="2531444"/>
          </a:xfrm>
        </p:spPr>
        <p:txBody>
          <a:bodyPr/>
          <a:lstStyle/>
          <a:p>
            <a:pPr algn="ctr">
              <a:lnSpc>
                <a:spcPts val="4320"/>
              </a:lnSpc>
              <a:spcBef>
                <a:spcPts val="0"/>
              </a:spcBef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вопросы лицензирования </a:t>
            </a:r>
          </a:p>
          <a:p>
            <a:pPr algn="ctr">
              <a:lnSpc>
                <a:spcPts val="4320"/>
              </a:lnSpc>
              <a:spcBef>
                <a:spcPts val="0"/>
              </a:spcBef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государственной аккредитации образовательных программ в филиалах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Финуниверситета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320"/>
              </a:lnSpc>
            </a:pP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Дата 17">
            <a:extLst>
              <a:ext uri="{FF2B5EF4-FFF2-40B4-BE49-F238E27FC236}">
                <a16:creationId xmlns:a16="http://schemas.microsoft.com/office/drawing/2014/main" id="{224E5E40-0141-D38D-C7D7-666E19B23C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222374EE-8794-0942-8879-EA9673CC0269}" type="datetimeFigureOut">
              <a:rPr lang="ru-RU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pPr/>
              <a:t>11.09.2026</a:t>
            </a:fld>
            <a:endParaRPr lang="ru-RU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2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3678" y="847023"/>
            <a:ext cx="7267539" cy="411223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2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03D2EE2-E8A2-4DD1-856D-95501ACF3B91}"/>
              </a:ext>
            </a:extLst>
          </p:cNvPr>
          <p:cNvSpPr/>
          <p:nvPr/>
        </p:nvSpPr>
        <p:spPr>
          <a:xfrm>
            <a:off x="1081299" y="1487105"/>
            <a:ext cx="3714324" cy="93686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b="1" dirty="0" err="1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Финуниверситета</a:t>
            </a: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от 02.04.2026 г. № 0863/о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9CC031-765E-48DD-9B62-806D25884143}"/>
              </a:ext>
            </a:extLst>
          </p:cNvPr>
          <p:cNvPicPr/>
          <p:nvPr/>
        </p:nvPicPr>
        <p:blipFill rotWithShape="1">
          <a:blip r:embed="rId2"/>
          <a:srcRect l="31908" t="8267" r="32816" b="12201"/>
          <a:stretch/>
        </p:blipFill>
        <p:spPr bwMode="auto">
          <a:xfrm>
            <a:off x="6096000" y="1258246"/>
            <a:ext cx="4042611" cy="5046301"/>
          </a:xfrm>
          <a:prstGeom prst="rect">
            <a:avLst/>
          </a:prstGeom>
          <a:ln w="63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220CECF-4676-4BE2-803F-45BF5D72E2F7}"/>
              </a:ext>
            </a:extLst>
          </p:cNvPr>
          <p:cNvSpPr/>
          <p:nvPr/>
        </p:nvSpPr>
        <p:spPr>
          <a:xfrm>
            <a:off x="1081299" y="3180637"/>
            <a:ext cx="3714324" cy="87776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 на 2026/2027 гг.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5D4962-217A-4CB5-9229-8398A62B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986821" y="3296602"/>
            <a:ext cx="726785" cy="702696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1DA2980-ADD8-4F55-B201-F51EBFDDCA13}"/>
              </a:ext>
            </a:extLst>
          </p:cNvPr>
          <p:cNvSpPr/>
          <p:nvPr/>
        </p:nvSpPr>
        <p:spPr>
          <a:xfrm>
            <a:off x="349263" y="4750938"/>
            <a:ext cx="2502570" cy="70988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программ ВО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EF5A9EE-C910-4640-ABE5-04B7EBF56CC2}"/>
              </a:ext>
            </a:extLst>
          </p:cNvPr>
          <p:cNvSpPr/>
          <p:nvPr/>
        </p:nvSpPr>
        <p:spPr>
          <a:xfrm>
            <a:off x="3190680" y="4750937"/>
            <a:ext cx="2502570" cy="70988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949AB68-248E-42AA-9781-45CCA370FD59}"/>
              </a:ext>
            </a:extLst>
          </p:cNvPr>
          <p:cNvCxnSpPr>
            <a:cxnSpLocks/>
          </p:cNvCxnSpPr>
          <p:nvPr/>
        </p:nvCxnSpPr>
        <p:spPr>
          <a:xfrm flipH="1">
            <a:off x="2053389" y="4154411"/>
            <a:ext cx="689811" cy="500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3979A72-6579-462B-8D01-D91FA4F45BCE}"/>
              </a:ext>
            </a:extLst>
          </p:cNvPr>
          <p:cNvCxnSpPr>
            <a:cxnSpLocks/>
          </p:cNvCxnSpPr>
          <p:nvPr/>
        </p:nvCxnSpPr>
        <p:spPr>
          <a:xfrm>
            <a:off x="3082834" y="4154411"/>
            <a:ext cx="594011" cy="500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70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6568" y="6365774"/>
            <a:ext cx="370196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3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E9EE40E-367D-4438-B4AB-172F6B9EACD9}"/>
              </a:ext>
            </a:extLst>
          </p:cNvPr>
          <p:cNvSpPr/>
          <p:nvPr/>
        </p:nvSpPr>
        <p:spPr>
          <a:xfrm>
            <a:off x="1811608" y="1260909"/>
            <a:ext cx="3137836" cy="46707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Выполнено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F83053A-D62C-4F45-95F4-19C04A87DB58}"/>
              </a:ext>
            </a:extLst>
          </p:cNvPr>
          <p:cNvSpPr/>
          <p:nvPr/>
        </p:nvSpPr>
        <p:spPr>
          <a:xfrm>
            <a:off x="7720490" y="1260908"/>
            <a:ext cx="2885520" cy="46707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630951D2-5FD7-4918-B7E9-DA0A2F792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209536"/>
              </p:ext>
            </p:extLst>
          </p:nvPr>
        </p:nvGraphicFramePr>
        <p:xfrm>
          <a:off x="683394" y="1833224"/>
          <a:ext cx="5332395" cy="4683074"/>
        </p:xfrm>
        <a:graphic>
          <a:graphicData uri="http://schemas.openxmlformats.org/drawingml/2006/table">
            <a:tbl>
              <a:tblPr firstRow="1" firstCol="1" bandRow="1"/>
              <a:tblGrid>
                <a:gridCol w="429090">
                  <a:extLst>
                    <a:ext uri="{9D8B030D-6E8A-4147-A177-3AD203B41FA5}">
                      <a16:colId xmlns:a16="http://schemas.microsoft.com/office/drawing/2014/main" val="1978373837"/>
                    </a:ext>
                  </a:extLst>
                </a:gridCol>
                <a:gridCol w="2272672">
                  <a:extLst>
                    <a:ext uri="{9D8B030D-6E8A-4147-A177-3AD203B41FA5}">
                      <a16:colId xmlns:a16="http://schemas.microsoft.com/office/drawing/2014/main" val="114035599"/>
                    </a:ext>
                  </a:extLst>
                </a:gridCol>
                <a:gridCol w="2630633">
                  <a:extLst>
                    <a:ext uri="{9D8B030D-6E8A-4147-A177-3AD203B41FA5}">
                      <a16:colId xmlns:a16="http://schemas.microsoft.com/office/drawing/2014/main" val="1138627329"/>
                    </a:ext>
                  </a:extLst>
                </a:gridCol>
              </a:tblGrid>
              <a:tr h="429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филиала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863446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Алтайский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38.02.06 Финансы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66407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Владикавказский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09.03.04 Программная инженерия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08270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Звенигородский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09.02.09 Веб-разработка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42943"/>
                  </a:ext>
                </a:extLst>
              </a:tr>
              <a:tr h="649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Калужский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09.02.12 Техническая эксплуатация и сопровождение информационных систем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127691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Краснодарский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27.03.02 Управление качеством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961203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Красноярский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09.02.09 Веб-разработка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289194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Новороссийский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09.03.03 Прикладная 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827382"/>
                  </a:ext>
                </a:extLst>
              </a:tr>
              <a:tr h="649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Омский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38.02.01 Экономика и бухгалтерский учет </a:t>
                      </a:r>
                      <a:b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 отраслям)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171889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Уральский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42.02.01 Реклама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602465"/>
                  </a:ext>
                </a:extLst>
              </a:tr>
              <a:tr h="429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Уфимский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09.02.08 Интеллектуальные интегрированные системы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143433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Уфимский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09.04.03 Прикладная 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004559"/>
                  </a:ext>
                </a:extLst>
              </a:tr>
              <a:tr h="429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Шадринский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666872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Ярославский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85784"/>
                  </a:ext>
                </a:extLst>
              </a:tr>
              <a:tr h="209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Ярославский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40.03.01 Юриспруденция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3" marR="614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457098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196D6B4E-1A32-46CE-84DC-53900A59F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858200"/>
              </p:ext>
            </p:extLst>
          </p:nvPr>
        </p:nvGraphicFramePr>
        <p:xfrm>
          <a:off x="6679933" y="1833223"/>
          <a:ext cx="4966635" cy="4683077"/>
        </p:xfrm>
        <a:graphic>
          <a:graphicData uri="http://schemas.openxmlformats.org/drawingml/2006/table">
            <a:tbl>
              <a:tblPr firstRow="1" firstCol="1" bandRow="1"/>
              <a:tblGrid>
                <a:gridCol w="397308">
                  <a:extLst>
                    <a:ext uri="{9D8B030D-6E8A-4147-A177-3AD203B41FA5}">
                      <a16:colId xmlns:a16="http://schemas.microsoft.com/office/drawing/2014/main" val="1009281010"/>
                    </a:ext>
                  </a:extLst>
                </a:gridCol>
                <a:gridCol w="2102215">
                  <a:extLst>
                    <a:ext uri="{9D8B030D-6E8A-4147-A177-3AD203B41FA5}">
                      <a16:colId xmlns:a16="http://schemas.microsoft.com/office/drawing/2014/main" val="1934747599"/>
                    </a:ext>
                  </a:extLst>
                </a:gridCol>
                <a:gridCol w="2467112">
                  <a:extLst>
                    <a:ext uri="{9D8B030D-6E8A-4147-A177-3AD203B41FA5}">
                      <a16:colId xmlns:a16="http://schemas.microsoft.com/office/drawing/2014/main" val="4059649456"/>
                    </a:ext>
                  </a:extLst>
                </a:gridCol>
              </a:tblGrid>
              <a:tr h="3749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филиала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990728"/>
                  </a:ext>
                </a:extLst>
              </a:tr>
              <a:tr h="567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Бузулукский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146542"/>
                  </a:ext>
                </a:extLst>
              </a:tr>
              <a:tr h="567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Владикавказский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420138"/>
                  </a:ext>
                </a:extLst>
              </a:tr>
              <a:tr h="660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Владимирский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10.02.05 Обеспечение информационной безопасности автоматизированных систем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38823"/>
                  </a:ext>
                </a:extLst>
              </a:tr>
              <a:tr h="1827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Курский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42.02.01 Реклама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62503"/>
                  </a:ext>
                </a:extLst>
              </a:tr>
              <a:tr h="567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Липецкий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827509"/>
                  </a:ext>
                </a:extLst>
              </a:tr>
              <a:tr h="3340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Махачкалинский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416818"/>
                  </a:ext>
                </a:extLst>
              </a:tr>
              <a:tr h="4971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Новороссийский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38.02.01 Экономика и бухгалтерский учет (по отраслям)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110200"/>
                  </a:ext>
                </a:extLst>
              </a:tr>
              <a:tr h="1827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09.02.09 Веб-разработка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9664"/>
                  </a:ext>
                </a:extLst>
              </a:tr>
              <a:tr h="567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Смоленский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38.02.01 Экономика и бухгалтерский учет </a:t>
                      </a:r>
                      <a:b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 отраслям)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09533"/>
                  </a:ext>
                </a:extLst>
              </a:tr>
              <a:tr h="1827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Ярославский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43.03.03 Гостиничное дело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537" marR="535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920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82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4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F83053A-D62C-4F45-95F4-19C04A87DB58}"/>
              </a:ext>
            </a:extLst>
          </p:cNvPr>
          <p:cNvSpPr/>
          <p:nvPr/>
        </p:nvSpPr>
        <p:spPr>
          <a:xfrm>
            <a:off x="4360244" y="1174282"/>
            <a:ext cx="3888606" cy="62564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ru-RU" sz="2000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представлены ОП</a:t>
            </a:r>
            <a:r>
              <a:rPr lang="ru-RU" sz="4000" b="1" dirty="0" smtClean="0">
                <a:solidFill>
                  <a:srgbClr val="D70E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81361F2-C9F2-4FE8-8FBF-3784D1CD9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648075"/>
              </p:ext>
            </p:extLst>
          </p:nvPr>
        </p:nvGraphicFramePr>
        <p:xfrm>
          <a:off x="2207394" y="1995983"/>
          <a:ext cx="7777212" cy="4560745"/>
        </p:xfrm>
        <a:graphic>
          <a:graphicData uri="http://schemas.openxmlformats.org/drawingml/2006/table">
            <a:tbl>
              <a:tblPr firstRow="1" firstCol="1" bandRow="1"/>
              <a:tblGrid>
                <a:gridCol w="622143">
                  <a:extLst>
                    <a:ext uri="{9D8B030D-6E8A-4147-A177-3AD203B41FA5}">
                      <a16:colId xmlns:a16="http://schemas.microsoft.com/office/drawing/2014/main" val="1788973342"/>
                    </a:ext>
                  </a:extLst>
                </a:gridCol>
                <a:gridCol w="3291839">
                  <a:extLst>
                    <a:ext uri="{9D8B030D-6E8A-4147-A177-3AD203B41FA5}">
                      <a16:colId xmlns:a16="http://schemas.microsoft.com/office/drawing/2014/main" val="1261645107"/>
                    </a:ext>
                  </a:extLst>
                </a:gridCol>
                <a:gridCol w="3863230">
                  <a:extLst>
                    <a:ext uri="{9D8B030D-6E8A-4147-A177-3AD203B41FA5}">
                      <a16:colId xmlns:a16="http://schemas.microsoft.com/office/drawing/2014/main" val="1637696414"/>
                    </a:ext>
                  </a:extLst>
                </a:gridCol>
              </a:tblGrid>
              <a:tr h="2551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филиала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ООП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384768"/>
                  </a:ext>
                </a:extLst>
              </a:tr>
              <a:tr h="251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Звенигородский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10.02.05 Обеспечение информационной безопасности автоматизированных систем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628699"/>
                  </a:ext>
                </a:extLst>
              </a:tr>
              <a:tr h="269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Краснодарский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09.02.11 Разработка и управление программным обеспечением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60271"/>
                  </a:ext>
                </a:extLst>
              </a:tr>
              <a:tr h="1815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09.03.03 Прикладная информатика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177959"/>
                  </a:ext>
                </a:extLst>
              </a:tr>
              <a:tr h="248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Новороссийский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844951"/>
                  </a:ext>
                </a:extLst>
              </a:tr>
              <a:tr h="1779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Омский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27.03.02 Управление качеством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113706"/>
                  </a:ext>
                </a:extLst>
              </a:tr>
              <a:tr h="2648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Санкт-Петербургский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56448"/>
                  </a:ext>
                </a:extLst>
              </a:tr>
              <a:tr h="1550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Санкт-Петербургский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423327"/>
                  </a:ext>
                </a:extLst>
              </a:tr>
              <a:tr h="124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Санкт-Петербургский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43.03.02 Туризм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693398"/>
                  </a:ext>
                </a:extLst>
              </a:tr>
              <a:tr h="201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Смоленский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362405"/>
                  </a:ext>
                </a:extLst>
              </a:tr>
              <a:tr h="2213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Сургутский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728078"/>
                  </a:ext>
                </a:extLst>
              </a:tr>
              <a:tr h="192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Тульский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09.02.08 Интеллектуальные интегрированные системы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266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Тульский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692480"/>
                  </a:ext>
                </a:extLst>
              </a:tr>
              <a:tr h="124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Тульский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667981"/>
                  </a:ext>
                </a:extLst>
              </a:tr>
              <a:tr h="124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Уральский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09.02.09 Веб-разработка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331920"/>
                  </a:ext>
                </a:extLst>
              </a:tr>
              <a:tr h="1997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Шадринский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09.02.13 Интеграция решений с применением технологий искусственного интеллекта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45" marR="403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613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90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691" y="6371923"/>
            <a:ext cx="35613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5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904696A-3264-4F79-98BD-85B0D86860A3}"/>
              </a:ext>
            </a:extLst>
          </p:cNvPr>
          <p:cNvSpPr/>
          <p:nvPr/>
        </p:nvSpPr>
        <p:spPr>
          <a:xfrm>
            <a:off x="2815855" y="1260909"/>
            <a:ext cx="6343049" cy="46707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трудности лицензирования ОП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249793" y="1896177"/>
            <a:ext cx="1876445" cy="128802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МТО к лабораториям</a:t>
            </a:r>
          </a:p>
          <a:p>
            <a:pPr lvl="0" algn="ctr"/>
            <a:endParaRPr lang="ru-RU" sz="20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D28ED17-4A24-4EF4-9599-26F4703A3853}"/>
              </a:ext>
            </a:extLst>
          </p:cNvPr>
          <p:cNvSpPr/>
          <p:nvPr/>
        </p:nvSpPr>
        <p:spPr>
          <a:xfrm>
            <a:off x="2246554" y="1896176"/>
            <a:ext cx="3705727" cy="460087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5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лабораторий из 09.02.13: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программирования и баз данных;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принципов построения информационных систем;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ресурсов.</a:t>
            </a:r>
          </a:p>
          <a:p>
            <a:pPr lvl="0"/>
            <a:endParaRPr lang="ru-RU" sz="15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5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лабораторий из 10.02.05: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технологий, сетей и систем передачи информации, программирования и баз данных;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программных и программно-аппаратных средств защиты информации;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средств защиты информации.</a:t>
            </a:r>
          </a:p>
          <a:p>
            <a:pPr marL="171450" lvl="0" indent="-171450" algn="ctr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F782B23-1F3E-4FB0-95EB-F5E104439C31}"/>
              </a:ext>
            </a:extLst>
          </p:cNvPr>
          <p:cNvSpPr/>
          <p:nvPr/>
        </p:nvSpPr>
        <p:spPr>
          <a:xfrm>
            <a:off x="6372236" y="1880832"/>
            <a:ext cx="1693423" cy="112232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доступной среды</a:t>
            </a:r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id="{1965B119-1F65-4A9C-AF3A-3CAD55E3DB91}"/>
              </a:ext>
            </a:extLst>
          </p:cNvPr>
          <p:cNvSpPr/>
          <p:nvPr/>
        </p:nvSpPr>
        <p:spPr>
          <a:xfrm rot="20857008">
            <a:off x="622435" y="3336609"/>
            <a:ext cx="1504406" cy="76535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DCBBE7C-1D0D-4F71-9D84-323DEB72CFFB}"/>
              </a:ext>
            </a:extLst>
          </p:cNvPr>
          <p:cNvPicPr/>
          <p:nvPr/>
        </p:nvPicPr>
        <p:blipFill rotWithShape="1">
          <a:blip r:embed="rId3"/>
          <a:srcRect l="41293" t="29076" r="22965" b="42729"/>
          <a:stretch/>
        </p:blipFill>
        <p:spPr bwMode="auto">
          <a:xfrm>
            <a:off x="8239225" y="1896176"/>
            <a:ext cx="3611931" cy="2839453"/>
          </a:xfrm>
          <a:prstGeom prst="rect">
            <a:avLst/>
          </a:prstGeom>
          <a:ln w="3175">
            <a:solidFill>
              <a:srgbClr val="04060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9EF7E02-AA27-4F50-9430-EEF4AEEA861E}"/>
              </a:ext>
            </a:extLst>
          </p:cNvPr>
          <p:cNvSpPr/>
          <p:nvPr/>
        </p:nvSpPr>
        <p:spPr>
          <a:xfrm>
            <a:off x="6419377" y="5021171"/>
            <a:ext cx="5431773" cy="139887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аренды нежилого помещения со школой: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зал расположен на 4 этаже              </a:t>
            </a:r>
          </a:p>
          <a:p>
            <a:pPr lvl="0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показываем на сайте и в Сведениях обеспечение подъемными механизмами</a:t>
            </a: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7206DFB0-FF63-4C9B-821D-0A477B94F061}"/>
              </a:ext>
            </a:extLst>
          </p:cNvPr>
          <p:cNvSpPr/>
          <p:nvPr/>
        </p:nvSpPr>
        <p:spPr>
          <a:xfrm>
            <a:off x="9230627" y="4061860"/>
            <a:ext cx="1636295" cy="19250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01F2A59-FDF2-461B-AB5B-F17710EF6989}"/>
              </a:ext>
            </a:extLst>
          </p:cNvPr>
          <p:cNvCxnSpPr>
            <a:cxnSpLocks/>
          </p:cNvCxnSpPr>
          <p:nvPr/>
        </p:nvCxnSpPr>
        <p:spPr>
          <a:xfrm>
            <a:off x="6198670" y="1857674"/>
            <a:ext cx="0" cy="4785542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трелка: изогнутая вправо 25">
            <a:extLst>
              <a:ext uri="{FF2B5EF4-FFF2-40B4-BE49-F238E27FC236}">
                <a16:creationId xmlns:a16="http://schemas.microsoft.com/office/drawing/2014/main" id="{45D935A1-BE19-44EF-AEE9-2DB6ECA1734F}"/>
              </a:ext>
            </a:extLst>
          </p:cNvPr>
          <p:cNvSpPr/>
          <p:nvPr/>
        </p:nvSpPr>
        <p:spPr>
          <a:xfrm rot="20857008">
            <a:off x="6615106" y="3144104"/>
            <a:ext cx="1504406" cy="76535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C121EDE9-720E-44A5-BA5B-B8CC32D59B9E}"/>
              </a:ext>
            </a:extLst>
          </p:cNvPr>
          <p:cNvSpPr/>
          <p:nvPr/>
        </p:nvSpPr>
        <p:spPr>
          <a:xfrm rot="5400000">
            <a:off x="8640363" y="5654845"/>
            <a:ext cx="287072" cy="171564"/>
          </a:xfrm>
          <a:prstGeom prst="right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3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0893" y="6436959"/>
            <a:ext cx="215932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6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904696A-3264-4F79-98BD-85B0D86860A3}"/>
              </a:ext>
            </a:extLst>
          </p:cNvPr>
          <p:cNvSpPr/>
          <p:nvPr/>
        </p:nvSpPr>
        <p:spPr>
          <a:xfrm>
            <a:off x="2815855" y="1260909"/>
            <a:ext cx="6343049" cy="46707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2000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новых уровней образования</a:t>
            </a:r>
            <a:endParaRPr lang="ru-RU" sz="20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189289" y="1806265"/>
            <a:ext cx="2011672" cy="6417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аренды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F782B23-1F3E-4FB0-95EB-F5E104439C31}"/>
              </a:ext>
            </a:extLst>
          </p:cNvPr>
          <p:cNvSpPr/>
          <p:nvPr/>
        </p:nvSpPr>
        <p:spPr>
          <a:xfrm>
            <a:off x="6245435" y="1851180"/>
            <a:ext cx="1879600" cy="95114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безвозмездного пользования</a:t>
            </a:r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id="{1965B119-1F65-4A9C-AF3A-3CAD55E3DB91}"/>
              </a:ext>
            </a:extLst>
          </p:cNvPr>
          <p:cNvSpPr/>
          <p:nvPr/>
        </p:nvSpPr>
        <p:spPr>
          <a:xfrm rot="20857008">
            <a:off x="619387" y="2600433"/>
            <a:ext cx="1504406" cy="76535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7206DFB0-FF63-4C9B-821D-0A477B94F061}"/>
              </a:ext>
            </a:extLst>
          </p:cNvPr>
          <p:cNvSpPr/>
          <p:nvPr/>
        </p:nvSpPr>
        <p:spPr>
          <a:xfrm>
            <a:off x="8826054" y="2072644"/>
            <a:ext cx="1636295" cy="19250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01F2A59-FDF2-461B-AB5B-F17710EF6989}"/>
              </a:ext>
            </a:extLst>
          </p:cNvPr>
          <p:cNvCxnSpPr>
            <a:cxnSpLocks/>
          </p:cNvCxnSpPr>
          <p:nvPr/>
        </p:nvCxnSpPr>
        <p:spPr>
          <a:xfrm>
            <a:off x="6173003" y="1851180"/>
            <a:ext cx="0" cy="4785542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трелка: изогнутая вправо 25">
            <a:extLst>
              <a:ext uri="{FF2B5EF4-FFF2-40B4-BE49-F238E27FC236}">
                <a16:creationId xmlns:a16="http://schemas.microsoft.com/office/drawing/2014/main" id="{45D935A1-BE19-44EF-AEE9-2DB6ECA1734F}"/>
              </a:ext>
            </a:extLst>
          </p:cNvPr>
          <p:cNvSpPr/>
          <p:nvPr/>
        </p:nvSpPr>
        <p:spPr>
          <a:xfrm rot="20857008">
            <a:off x="6556066" y="2954726"/>
            <a:ext cx="1504406" cy="76535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3F59AA-B2FA-4EBB-9FBF-B0C9BAC61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11" t="11268" r="26922" b="13929"/>
          <a:stretch/>
        </p:blipFill>
        <p:spPr>
          <a:xfrm>
            <a:off x="8171798" y="1851180"/>
            <a:ext cx="3580635" cy="4585779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32C1FEEB-88DE-4B27-BA26-C54ED37EA6CB}"/>
              </a:ext>
            </a:extLst>
          </p:cNvPr>
          <p:cNvSpPr/>
          <p:nvPr/>
        </p:nvSpPr>
        <p:spPr>
          <a:xfrm>
            <a:off x="8951495" y="1857674"/>
            <a:ext cx="2233061" cy="40747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23094C-CFF4-41FB-832C-D9D06F85DB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500" t="13053" r="25473" b="6139"/>
          <a:stretch/>
        </p:blipFill>
        <p:spPr>
          <a:xfrm>
            <a:off x="2247722" y="1806265"/>
            <a:ext cx="3806551" cy="4878561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20" name="Скругленный прямоугольник 5">
            <a:extLst>
              <a:ext uri="{FF2B5EF4-FFF2-40B4-BE49-F238E27FC236}">
                <a16:creationId xmlns:a16="http://schemas.microsoft.com/office/drawing/2014/main" id="{A3C8F4E7-69FC-4C01-A634-B293D9A47053}"/>
              </a:ext>
            </a:extLst>
          </p:cNvPr>
          <p:cNvSpPr/>
          <p:nvPr/>
        </p:nvSpPr>
        <p:spPr>
          <a:xfrm>
            <a:off x="3330341" y="1806265"/>
            <a:ext cx="1848051" cy="40747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267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0893" y="6436959"/>
            <a:ext cx="215932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7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1029438" y="1272937"/>
            <a:ext cx="3311556" cy="132106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муниципальное имущество, то необходимо согласие управления имущества города на аренду или безвозмездное пользование муниципальным имуществом.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1C9877-DAFF-4539-87ED-CB109164EB11}"/>
              </a:ext>
            </a:extLst>
          </p:cNvPr>
          <p:cNvSpPr/>
          <p:nvPr/>
        </p:nvSpPr>
        <p:spPr>
          <a:xfrm>
            <a:off x="6314173" y="1272937"/>
            <a:ext cx="3657600" cy="8831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6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в договор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 объекта!</a:t>
            </a:r>
          </a:p>
          <a:p>
            <a:pPr lvl="0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помещение для лиц с ОВЗ </a:t>
            </a:r>
            <a:endParaRPr lang="ru-RU" sz="20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BE7BAA-CA73-46FA-8183-8B99FDFBBC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47" t="9684" r="24842" b="18035"/>
          <a:stretch/>
        </p:blipFill>
        <p:spPr>
          <a:xfrm>
            <a:off x="914401" y="2714080"/>
            <a:ext cx="3751288" cy="3722879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9" name="Стрелка: изогнутая вниз 8">
            <a:extLst>
              <a:ext uri="{FF2B5EF4-FFF2-40B4-BE49-F238E27FC236}">
                <a16:creationId xmlns:a16="http://schemas.microsoft.com/office/drawing/2014/main" id="{5AE890DA-6DE9-4B89-A75F-E67B8764C3E4}"/>
              </a:ext>
            </a:extLst>
          </p:cNvPr>
          <p:cNvSpPr/>
          <p:nvPr/>
        </p:nvSpPr>
        <p:spPr>
          <a:xfrm rot="3244438">
            <a:off x="4521225" y="1978787"/>
            <a:ext cx="632419" cy="1043178"/>
          </a:xfrm>
          <a:prstGeom prst="curvedDown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90D430-431D-42FC-943F-0FFFA4FA5D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311" t="11268" r="26922" b="13929"/>
          <a:stretch/>
        </p:blipFill>
        <p:spPr>
          <a:xfrm>
            <a:off x="6314173" y="2312755"/>
            <a:ext cx="3657600" cy="4351513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8732A323-F743-4EEE-94DB-5B5539D43056}"/>
              </a:ext>
            </a:extLst>
          </p:cNvPr>
          <p:cNvSpPr/>
          <p:nvPr/>
        </p:nvSpPr>
        <p:spPr>
          <a:xfrm>
            <a:off x="8027469" y="6150543"/>
            <a:ext cx="1665171" cy="14437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47B98AA9-8C58-4CDE-8162-A4DED7087536}"/>
              </a:ext>
            </a:extLst>
          </p:cNvPr>
          <p:cNvSpPr/>
          <p:nvPr/>
        </p:nvSpPr>
        <p:spPr>
          <a:xfrm>
            <a:off x="7093822" y="2355997"/>
            <a:ext cx="2387061" cy="35808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Стрелка: изогнутая вниз 19">
            <a:extLst>
              <a:ext uri="{FF2B5EF4-FFF2-40B4-BE49-F238E27FC236}">
                <a16:creationId xmlns:a16="http://schemas.microsoft.com/office/drawing/2014/main" id="{C2E4DC94-EC15-481D-A8C4-69176C66CA80}"/>
              </a:ext>
            </a:extLst>
          </p:cNvPr>
          <p:cNvSpPr/>
          <p:nvPr/>
        </p:nvSpPr>
        <p:spPr>
          <a:xfrm rot="3244438">
            <a:off x="9868001" y="1630395"/>
            <a:ext cx="632419" cy="1043178"/>
          </a:xfrm>
          <a:prstGeom prst="curvedDown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94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0893" y="6436959"/>
            <a:ext cx="215932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8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904696A-3264-4F79-98BD-85B0D86860A3}"/>
              </a:ext>
            </a:extLst>
          </p:cNvPr>
          <p:cNvSpPr/>
          <p:nvPr/>
        </p:nvSpPr>
        <p:spPr>
          <a:xfrm>
            <a:off x="2815855" y="1260909"/>
            <a:ext cx="6343049" cy="46707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уровня СПО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567425" y="1874394"/>
            <a:ext cx="2011672" cy="70060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СЭЗ</a:t>
            </a:r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id="{1965B119-1F65-4A9C-AF3A-3CAD55E3DB91}"/>
              </a:ext>
            </a:extLst>
          </p:cNvPr>
          <p:cNvSpPr/>
          <p:nvPr/>
        </p:nvSpPr>
        <p:spPr>
          <a:xfrm rot="20857008">
            <a:off x="1010127" y="2727406"/>
            <a:ext cx="1504406" cy="76535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AD8D58-032D-4CD4-8AA8-81CAB85DC4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21" t="22736" r="23974" b="21405"/>
          <a:stretch/>
        </p:blipFill>
        <p:spPr>
          <a:xfrm>
            <a:off x="2694711" y="1975706"/>
            <a:ext cx="4668171" cy="3799452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30B227CE-6811-4A5B-84CB-C61FFB150356}"/>
              </a:ext>
            </a:extLst>
          </p:cNvPr>
          <p:cNvSpPr/>
          <p:nvPr/>
        </p:nvSpPr>
        <p:spPr>
          <a:xfrm>
            <a:off x="2706537" y="4340994"/>
            <a:ext cx="2250474" cy="19250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21C9877-DAFF-4539-87ED-CB109164EB11}"/>
              </a:ext>
            </a:extLst>
          </p:cNvPr>
          <p:cNvSpPr/>
          <p:nvPr/>
        </p:nvSpPr>
        <p:spPr>
          <a:xfrm>
            <a:off x="7652084" y="2723705"/>
            <a:ext cx="4167739" cy="22599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доступной среды </a:t>
            </a:r>
            <a:r>
              <a:rPr lang="ru-RU" sz="1600" dirty="0" smtClean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ыделенная стоянка для автотранспортных средств инвалидов; специально оборудованное санитарно-гигиеническое помещение для лиц с ОВЗ )</a:t>
            </a:r>
            <a:r>
              <a:rPr lang="ru-RU" sz="1600" b="1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помещение для лиц с ОВЗ </a:t>
            </a:r>
            <a:endParaRPr lang="ru-RU" sz="2000" b="1" dirty="0">
              <a:solidFill>
                <a:srgbClr val="006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изогнутая вверх 6">
            <a:extLst>
              <a:ext uri="{FF2B5EF4-FFF2-40B4-BE49-F238E27FC236}">
                <a16:creationId xmlns:a16="http://schemas.microsoft.com/office/drawing/2014/main" id="{6F932A7F-F790-4CC2-ACC6-6550B2815CE7}"/>
              </a:ext>
            </a:extLst>
          </p:cNvPr>
          <p:cNvSpPr/>
          <p:nvPr/>
        </p:nvSpPr>
        <p:spPr>
          <a:xfrm>
            <a:off x="7123099" y="5231331"/>
            <a:ext cx="1216152" cy="731520"/>
          </a:xfrm>
          <a:prstGeom prst="curvedUp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B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18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063" y="6237171"/>
            <a:ext cx="442762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9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562379" y="1323351"/>
            <a:ext cx="3638815" cy="133791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подаче заявления на Госуслугах осуществляется проверка объекта имущественного комплекса и санитарного заключения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3F762F2-CF4C-43F3-A7E7-22A3738AAAA9}"/>
              </a:ext>
            </a:extLst>
          </p:cNvPr>
          <p:cNvSpPr/>
          <p:nvPr/>
        </p:nvSpPr>
        <p:spPr>
          <a:xfrm>
            <a:off x="5837023" y="1541059"/>
            <a:ext cx="5068401" cy="76773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включение СЭЗ в реестр санитарно-эпидемиологических заключений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AA947448-3358-40C2-8077-7E0054D49A9C}"/>
              </a:ext>
            </a:extLst>
          </p:cNvPr>
          <p:cNvSpPr/>
          <p:nvPr/>
        </p:nvSpPr>
        <p:spPr>
          <a:xfrm rot="16200000">
            <a:off x="4908824" y="1462914"/>
            <a:ext cx="385135" cy="924028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0952F5-164B-47AE-8833-A74DB2F030FF}"/>
              </a:ext>
            </a:extLst>
          </p:cNvPr>
          <p:cNvPicPr/>
          <p:nvPr/>
        </p:nvPicPr>
        <p:blipFill rotWithShape="1">
          <a:blip r:embed="rId3"/>
          <a:srcRect l="10913" t="41545" r="1035" b="4831"/>
          <a:stretch/>
        </p:blipFill>
        <p:spPr bwMode="auto">
          <a:xfrm>
            <a:off x="1562501" y="2941412"/>
            <a:ext cx="9066997" cy="2877953"/>
          </a:xfrm>
          <a:prstGeom prst="rect">
            <a:avLst/>
          </a:prstGeom>
          <a:ln w="3175">
            <a:solidFill>
              <a:srgbClr val="04060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трелка: изогнутая вниз 15">
            <a:extLst>
              <a:ext uri="{FF2B5EF4-FFF2-40B4-BE49-F238E27FC236}">
                <a16:creationId xmlns:a16="http://schemas.microsoft.com/office/drawing/2014/main" id="{383BA7C9-6D94-4F8C-942B-9A87B3677F74}"/>
              </a:ext>
            </a:extLst>
          </p:cNvPr>
          <p:cNvSpPr/>
          <p:nvPr/>
        </p:nvSpPr>
        <p:spPr>
          <a:xfrm rot="4155664">
            <a:off x="10846308" y="1849495"/>
            <a:ext cx="665465" cy="1153147"/>
          </a:xfrm>
          <a:prstGeom prst="curvedDown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46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4670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образовательных программ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1025" y="6266046"/>
            <a:ext cx="53580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10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562379" y="1323351"/>
            <a:ext cx="3778615" cy="133791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 практической подготовке обучающихся заключается с организацией из области профессиональной </a:t>
            </a:r>
            <a:r>
              <a:rPr lang="ru-RU" sz="1600" dirty="0" smtClean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и сферы</a:t>
            </a:r>
            <a:endParaRPr lang="ru-RU" sz="1600" dirty="0">
              <a:solidFill>
                <a:srgbClr val="0406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B5B61F5-2C52-46E6-865A-B5E84EA6EA77}"/>
              </a:ext>
            </a:extLst>
          </p:cNvPr>
          <p:cNvSpPr/>
          <p:nvPr/>
        </p:nvSpPr>
        <p:spPr>
          <a:xfrm>
            <a:off x="562378" y="3160174"/>
            <a:ext cx="3778615" cy="90168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учитывать площади проведения практик  в части МТО, не менее 2,5 м </a:t>
            </a:r>
            <a:r>
              <a:rPr lang="ru-RU" sz="1600" baseline="30000" dirty="0">
                <a:solidFill>
                  <a:srgbClr val="04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0107712-D505-408B-92EA-D19F67951B54}"/>
              </a:ext>
            </a:extLst>
          </p:cNvPr>
          <p:cNvSpPr/>
          <p:nvPr/>
        </p:nvSpPr>
        <p:spPr>
          <a:xfrm>
            <a:off x="562378" y="4530655"/>
            <a:ext cx="3778615" cy="166801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Нотариусу представляем </a:t>
            </a: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бумажный договор, доверенность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нотариальной конторе переводят в формат </a:t>
            </a:r>
            <a:r>
              <a:rPr lang="en-US" sz="1600" dirty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pdf</a:t>
            </a:r>
            <a:r>
              <a:rPr lang="ru-RU" sz="1600" dirty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заверяют электронный документ </a:t>
            </a:r>
            <a:r>
              <a:rPr lang="ru-RU" sz="1600" dirty="0" smtClean="0">
                <a:solidFill>
                  <a:srgbClr val="04060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ЭЦП нотариуса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CFBE456A-8B4E-4E4E-AB7C-AC1F2B9566EA}"/>
              </a:ext>
            </a:extLst>
          </p:cNvPr>
          <p:cNvSpPr/>
          <p:nvPr/>
        </p:nvSpPr>
        <p:spPr>
          <a:xfrm>
            <a:off x="2221772" y="2710988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3E0D65F5-C503-4E1B-BFE4-112FA97B2BD7}"/>
              </a:ext>
            </a:extLst>
          </p:cNvPr>
          <p:cNvSpPr/>
          <p:nvPr/>
        </p:nvSpPr>
        <p:spPr>
          <a:xfrm>
            <a:off x="2221771" y="4111352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40DEE7-D5E5-436E-849A-3F804F7D6B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16" t="16421" r="25947" b="45913"/>
          <a:stretch/>
        </p:blipFill>
        <p:spPr>
          <a:xfrm>
            <a:off x="4452771" y="1260909"/>
            <a:ext cx="3686476" cy="25830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9DA8E1-2B45-4593-84AA-42DEC213E0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55" t="19731" r="21839" b="44044"/>
          <a:stretch/>
        </p:blipFill>
        <p:spPr>
          <a:xfrm>
            <a:off x="4810408" y="3938960"/>
            <a:ext cx="6081202" cy="27168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3A21A2-63B2-4D6C-B61F-435FB6C9C4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645" t="11575" r="27258" b="62335"/>
          <a:stretch/>
        </p:blipFill>
        <p:spPr>
          <a:xfrm>
            <a:off x="8113579" y="1424539"/>
            <a:ext cx="3913239" cy="2004461"/>
          </a:xfrm>
          <a:prstGeom prst="rect">
            <a:avLst/>
          </a:prstGeom>
        </p:spPr>
      </p:pic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E70B3DF2-38BB-4E9C-92CC-834ACCFB578B}"/>
              </a:ext>
            </a:extLst>
          </p:cNvPr>
          <p:cNvSpPr/>
          <p:nvPr/>
        </p:nvSpPr>
        <p:spPr>
          <a:xfrm>
            <a:off x="8487904" y="3938960"/>
            <a:ext cx="2250474" cy="45605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0092C08C-1CF3-4166-9DCD-ED6552EF0846}"/>
              </a:ext>
            </a:extLst>
          </p:cNvPr>
          <p:cNvSpPr/>
          <p:nvPr/>
        </p:nvSpPr>
        <p:spPr>
          <a:xfrm>
            <a:off x="5170772" y="5338915"/>
            <a:ext cx="2350905" cy="550607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E70B3DF2-38BB-4E9C-92CC-834ACCFB578B}"/>
              </a:ext>
            </a:extLst>
          </p:cNvPr>
          <p:cNvSpPr/>
          <p:nvPr/>
        </p:nvSpPr>
        <p:spPr>
          <a:xfrm>
            <a:off x="8139248" y="2444817"/>
            <a:ext cx="3885346" cy="33566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54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9"/>
            <a:ext cx="7267539" cy="455592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4814" y="6208295"/>
            <a:ext cx="606390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11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1174281" y="1387583"/>
            <a:ext cx="3978843" cy="98551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b="1" dirty="0" err="1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Финуниверситета</a:t>
            </a: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11.03.2026 г. № 0607/о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4AABA9-6C21-4261-A38A-9CE3B385B8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64" t="10466" r="23952" b="15985"/>
          <a:stretch/>
        </p:blipFill>
        <p:spPr>
          <a:xfrm>
            <a:off x="6174658" y="1260909"/>
            <a:ext cx="4326193" cy="5043949"/>
          </a:xfrm>
          <a:prstGeom prst="rect">
            <a:avLst/>
          </a:prstGeom>
          <a:ln w="3175">
            <a:solidFill>
              <a:srgbClr val="040606"/>
            </a:solidFill>
          </a:ln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F14F59E-8DE5-4FBF-A563-BD1EBD4C1EE5}"/>
              </a:ext>
            </a:extLst>
          </p:cNvPr>
          <p:cNvSpPr/>
          <p:nvPr/>
        </p:nvSpPr>
        <p:spPr>
          <a:xfrm>
            <a:off x="1982801" y="3044275"/>
            <a:ext cx="2091439" cy="52802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 на 2026 г.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B7A5C16-7EDF-417E-974F-B80D65DB881C}"/>
              </a:ext>
            </a:extLst>
          </p:cNvPr>
          <p:cNvSpPr/>
          <p:nvPr/>
        </p:nvSpPr>
        <p:spPr>
          <a:xfrm>
            <a:off x="557853" y="4360244"/>
            <a:ext cx="2231330" cy="85205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</a:p>
          <a:p>
            <a:pPr lvl="0" algn="ctr"/>
            <a:r>
              <a:rPr lang="ru-RU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4A9A7EA-EF69-46BC-BDCC-894A27A43089}"/>
              </a:ext>
            </a:extLst>
          </p:cNvPr>
          <p:cNvSpPr/>
          <p:nvPr/>
        </p:nvSpPr>
        <p:spPr>
          <a:xfrm>
            <a:off x="3359383" y="4360244"/>
            <a:ext cx="2231330" cy="85205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</a:p>
          <a:p>
            <a:pPr lvl="0" algn="ctr"/>
            <a:r>
              <a:rPr lang="ru-RU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CFD3C0F-8B51-4850-AC94-F3402E4CD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027997" y="2959633"/>
            <a:ext cx="726785" cy="702696"/>
          </a:xfrm>
          <a:prstGeom prst="rect">
            <a:avLst/>
          </a:prstGeom>
        </p:spPr>
      </p:pic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7DE9544-41ED-4CEE-A111-0CB978B6DC43}"/>
              </a:ext>
            </a:extLst>
          </p:cNvPr>
          <p:cNvCxnSpPr>
            <a:cxnSpLocks/>
          </p:cNvCxnSpPr>
          <p:nvPr/>
        </p:nvCxnSpPr>
        <p:spPr>
          <a:xfrm flipH="1">
            <a:off x="2172848" y="3710456"/>
            <a:ext cx="616336" cy="533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81377C15-AB9D-4CF1-8FE2-E4D067B6D2DF}"/>
              </a:ext>
            </a:extLst>
          </p:cNvPr>
          <p:cNvCxnSpPr>
            <a:cxnSpLocks/>
          </p:cNvCxnSpPr>
          <p:nvPr/>
        </p:nvCxnSpPr>
        <p:spPr>
          <a:xfrm>
            <a:off x="3028520" y="3710456"/>
            <a:ext cx="590579" cy="533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63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525" y="6391175"/>
            <a:ext cx="44505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12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456966" y="1173679"/>
            <a:ext cx="3753853" cy="123469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приказ Рособрнадзора от 13.01.2026 № 11 «О внесении изменений в приказ Федеральной службы по надзору в сфере образования и науки от 24 апреля 2024 г. № 913» 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BA13C8-3C7F-4C8B-BE34-C77246B3B34E}"/>
              </a:ext>
            </a:extLst>
          </p:cNvPr>
          <p:cNvPicPr/>
          <p:nvPr/>
        </p:nvPicPr>
        <p:blipFill rotWithShape="1">
          <a:blip r:embed="rId3"/>
          <a:srcRect l="37886" t="8418" r="27111" b="4466"/>
          <a:stretch/>
        </p:blipFill>
        <p:spPr bwMode="auto">
          <a:xfrm>
            <a:off x="558030" y="2481343"/>
            <a:ext cx="3551723" cy="4042610"/>
          </a:xfrm>
          <a:prstGeom prst="rect">
            <a:avLst/>
          </a:prstGeom>
          <a:ln w="3175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1515155-EEC9-4C43-B35C-C5ED65879ADD}"/>
              </a:ext>
            </a:extLst>
          </p:cNvPr>
          <p:cNvSpPr/>
          <p:nvPr/>
        </p:nvSpPr>
        <p:spPr>
          <a:xfrm>
            <a:off x="7887901" y="1190869"/>
            <a:ext cx="3753854" cy="121750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400" dirty="0" err="1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Финуниверситета</a:t>
            </a:r>
            <a:r>
              <a:rPr lang="ru-RU" sz="14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23.03.2026 № 0723/о «Об утверждении Норм времени…»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B5B50E-A524-4708-918A-EAB20B54C8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37" t="12911" r="24053" b="6106"/>
          <a:stretch/>
        </p:blipFill>
        <p:spPr>
          <a:xfrm>
            <a:off x="7988966" y="2481343"/>
            <a:ext cx="3551723" cy="4154162"/>
          </a:xfrm>
          <a:prstGeom prst="rect">
            <a:avLst/>
          </a:prstGeom>
          <a:ln w="3175">
            <a:solidFill>
              <a:schemeClr val="bg2">
                <a:lumMod val="50000"/>
              </a:schemeClr>
            </a:solidFill>
          </a:ln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EBB75D2-1745-49CE-B27A-6C71ECA2AF2C}"/>
              </a:ext>
            </a:extLst>
          </p:cNvPr>
          <p:cNvSpPr/>
          <p:nvPr/>
        </p:nvSpPr>
        <p:spPr>
          <a:xfrm>
            <a:off x="4321277" y="1190869"/>
            <a:ext cx="3465557" cy="123469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3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заполняется по форме и в соответствии с Требованиями к заполнению и оформлению заявления о внесении изменений в сведения…(!) (Приложение № 3, 4  к приказу Рособрнадзора от 13.01.2026 № 11)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3CFF04-FD78-407C-AAA8-FFD23FB9FDA2}"/>
              </a:ext>
            </a:extLst>
          </p:cNvPr>
          <p:cNvPicPr/>
          <p:nvPr/>
        </p:nvPicPr>
        <p:blipFill rotWithShape="1">
          <a:blip r:embed="rId5"/>
          <a:srcRect l="27522" t="20315" r="26937" b="22867"/>
          <a:stretch/>
        </p:blipFill>
        <p:spPr bwMode="auto">
          <a:xfrm>
            <a:off x="4164981" y="3214838"/>
            <a:ext cx="3778148" cy="24522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трелка: изогнутая вверх 10">
            <a:extLst>
              <a:ext uri="{FF2B5EF4-FFF2-40B4-BE49-F238E27FC236}">
                <a16:creationId xmlns:a16="http://schemas.microsoft.com/office/drawing/2014/main" id="{7309B604-0AAD-404F-B32A-3191D9C5B3C2}"/>
              </a:ext>
            </a:extLst>
          </p:cNvPr>
          <p:cNvSpPr/>
          <p:nvPr/>
        </p:nvSpPr>
        <p:spPr>
          <a:xfrm>
            <a:off x="3863468" y="2498533"/>
            <a:ext cx="915618" cy="397032"/>
          </a:xfrm>
          <a:prstGeom prst="curvedUp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B80"/>
              </a:solidFill>
            </a:endParaRPr>
          </a:p>
        </p:txBody>
      </p:sp>
      <p:sp>
        <p:nvSpPr>
          <p:cNvPr id="13" name="Стрелка: изогнутая вверх 12">
            <a:extLst>
              <a:ext uri="{FF2B5EF4-FFF2-40B4-BE49-F238E27FC236}">
                <a16:creationId xmlns:a16="http://schemas.microsoft.com/office/drawing/2014/main" id="{E1FDCB09-D87E-45DD-8953-E38F8A6ED51B}"/>
              </a:ext>
            </a:extLst>
          </p:cNvPr>
          <p:cNvSpPr/>
          <p:nvPr/>
        </p:nvSpPr>
        <p:spPr>
          <a:xfrm rot="1468601">
            <a:off x="7360740" y="5838972"/>
            <a:ext cx="915618" cy="397032"/>
          </a:xfrm>
          <a:prstGeom prst="curvedUp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B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07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6686" y="6304547"/>
            <a:ext cx="510139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13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9D681AC-FB4A-4C64-89BC-C67D1EDA8119}"/>
              </a:ext>
            </a:extLst>
          </p:cNvPr>
          <p:cNvSpPr/>
          <p:nvPr/>
        </p:nvSpPr>
        <p:spPr>
          <a:xfrm>
            <a:off x="3483542" y="1244819"/>
            <a:ext cx="5188819" cy="35532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just"/>
            <a:r>
              <a:rPr lang="ru-RU" sz="1600" b="1" dirty="0" smtClean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</a:t>
            </a:r>
            <a:r>
              <a:rPr lang="ru-RU" sz="1600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размещенная на сайте организации, включает: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4C05F04-574A-4C96-AA3A-B191C98F130F}"/>
              </a:ext>
            </a:extLst>
          </p:cNvPr>
          <p:cNvSpPr/>
          <p:nvPr/>
        </p:nvSpPr>
        <p:spPr>
          <a:xfrm>
            <a:off x="4109986" y="3279667"/>
            <a:ext cx="3316135" cy="95531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материалы ко всем РПД, программам практик, программе ГИА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5CDE62D-A469-49DD-A922-52710080D4BA}"/>
              </a:ext>
            </a:extLst>
          </p:cNvPr>
          <p:cNvSpPr/>
          <p:nvPr/>
        </p:nvSpPr>
        <p:spPr>
          <a:xfrm>
            <a:off x="4109986" y="4877591"/>
            <a:ext cx="3316134" cy="95531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материалы, обеспечивающие реализацию образовательной программы 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0D1B8CC-06C8-4BBE-96EB-058097616F44}"/>
              </a:ext>
            </a:extLst>
          </p:cNvPr>
          <p:cNvSpPr/>
          <p:nvPr/>
        </p:nvSpPr>
        <p:spPr>
          <a:xfrm>
            <a:off x="991404" y="1832242"/>
            <a:ext cx="2367012" cy="78200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ОП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DEE9B3C-4421-4A98-AD84-9D36ABD2CE2E}"/>
              </a:ext>
            </a:extLst>
          </p:cNvPr>
          <p:cNvSpPr/>
          <p:nvPr/>
        </p:nvSpPr>
        <p:spPr>
          <a:xfrm>
            <a:off x="991404" y="3936691"/>
            <a:ext cx="2367012" cy="86017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РПД и программы практик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B4CD472-6F8D-436D-BE19-9F92E368EFB5}"/>
              </a:ext>
            </a:extLst>
          </p:cNvPr>
          <p:cNvSpPr/>
          <p:nvPr/>
        </p:nvSpPr>
        <p:spPr>
          <a:xfrm>
            <a:off x="991404" y="5062888"/>
            <a:ext cx="2367012" cy="77002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ГИА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A3A809B-249D-4800-A6F6-7E4E0EB7506B}"/>
              </a:ext>
            </a:extLst>
          </p:cNvPr>
          <p:cNvSpPr/>
          <p:nvPr/>
        </p:nvSpPr>
        <p:spPr>
          <a:xfrm>
            <a:off x="991404" y="2888667"/>
            <a:ext cx="2367012" cy="78200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план и КУГ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9651BD-2631-4B83-9AE4-C2FD79C0A1E9}"/>
              </a:ext>
            </a:extLst>
          </p:cNvPr>
          <p:cNvSpPr/>
          <p:nvPr/>
        </p:nvSpPr>
        <p:spPr>
          <a:xfrm>
            <a:off x="4109987" y="1832242"/>
            <a:ext cx="3316134" cy="103655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воспитания и календарный план воспитательной работы</a:t>
            </a:r>
          </a:p>
        </p:txBody>
      </p:sp>
      <p:sp>
        <p:nvSpPr>
          <p:cNvPr id="15" name="Облачко с текстом: прямоугольное 14">
            <a:extLst>
              <a:ext uri="{FF2B5EF4-FFF2-40B4-BE49-F238E27FC236}">
                <a16:creationId xmlns:a16="http://schemas.microsoft.com/office/drawing/2014/main" id="{1AAE5D08-65CD-4C41-8186-60CD362C3C94}"/>
              </a:ext>
            </a:extLst>
          </p:cNvPr>
          <p:cNvSpPr/>
          <p:nvPr/>
        </p:nvSpPr>
        <p:spPr>
          <a:xfrm>
            <a:off x="10474082" y="1832242"/>
            <a:ext cx="1453027" cy="1145407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Включенная подпись (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sig)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52A214-A202-48FD-8A25-4134538FBA1E}"/>
              </a:ext>
            </a:extLst>
          </p:cNvPr>
          <p:cNvPicPr/>
          <p:nvPr/>
        </p:nvPicPr>
        <p:blipFill rotWithShape="1">
          <a:blip r:embed="rId3"/>
          <a:srcRect t="10830" r="82472" b="33157"/>
          <a:stretch/>
        </p:blipFill>
        <p:spPr bwMode="auto">
          <a:xfrm>
            <a:off x="7627365" y="1832242"/>
            <a:ext cx="2755448" cy="420889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0581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6686" y="6304547"/>
            <a:ext cx="510139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14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9651BD-2631-4B83-9AE4-C2FD79C0A1E9}"/>
              </a:ext>
            </a:extLst>
          </p:cNvPr>
          <p:cNvSpPr/>
          <p:nvPr/>
        </p:nvSpPr>
        <p:spPr>
          <a:xfrm>
            <a:off x="731519" y="1280161"/>
            <a:ext cx="3994485" cy="130903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НПР и педагогических работниках, указанные в форме заявления, разместить </a:t>
            </a:r>
            <a:r>
              <a:rPr lang="ru-RU" sz="1400" u="sng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файлом</a:t>
            </a:r>
            <a:r>
              <a:rPr lang="ru-RU" sz="14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сайте филиала в подразделе «Педагогический состав»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C3287E-04A8-4039-99AF-CAE4CA75F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74" t="30629" r="14837" b="21787"/>
          <a:stretch/>
        </p:blipFill>
        <p:spPr>
          <a:xfrm>
            <a:off x="5650028" y="1413734"/>
            <a:ext cx="6314173" cy="2350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9EAA61-AD26-4EDE-A62C-9C8AC58689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62" t="26245" r="26421" b="32492"/>
          <a:stretch/>
        </p:blipFill>
        <p:spPr>
          <a:xfrm>
            <a:off x="189296" y="3065644"/>
            <a:ext cx="5229466" cy="2512195"/>
          </a:xfrm>
          <a:prstGeom prst="rect">
            <a:avLst/>
          </a:prstGeom>
        </p:spPr>
      </p:pic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4B71A41B-10A4-4B2D-867E-A61D399411C5}"/>
              </a:ext>
            </a:extLst>
          </p:cNvPr>
          <p:cNvSpPr/>
          <p:nvPr/>
        </p:nvSpPr>
        <p:spPr>
          <a:xfrm>
            <a:off x="5717406" y="2990350"/>
            <a:ext cx="6179419" cy="68650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31C2BF81-FDF3-42D8-A56A-318B11519B36}"/>
              </a:ext>
            </a:extLst>
          </p:cNvPr>
          <p:cNvSpPr/>
          <p:nvPr/>
        </p:nvSpPr>
        <p:spPr>
          <a:xfrm>
            <a:off x="1135780" y="3195587"/>
            <a:ext cx="3715353" cy="31763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Стрелка: изогнутая вниз 11">
            <a:extLst>
              <a:ext uri="{FF2B5EF4-FFF2-40B4-BE49-F238E27FC236}">
                <a16:creationId xmlns:a16="http://schemas.microsoft.com/office/drawing/2014/main" id="{810B83FA-7F0E-497B-BE89-95A4B21EF502}"/>
              </a:ext>
            </a:extLst>
          </p:cNvPr>
          <p:cNvSpPr/>
          <p:nvPr/>
        </p:nvSpPr>
        <p:spPr>
          <a:xfrm>
            <a:off x="4658628" y="2558655"/>
            <a:ext cx="1222408" cy="636932"/>
          </a:xfrm>
          <a:prstGeom prst="curvedDownArrow">
            <a:avLst/>
          </a:prstGeom>
          <a:solidFill>
            <a:srgbClr val="006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5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6686" y="6304547"/>
            <a:ext cx="510139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15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4C05F04-574A-4C96-AA3A-B191C98F130F}"/>
              </a:ext>
            </a:extLst>
          </p:cNvPr>
          <p:cNvSpPr/>
          <p:nvPr/>
        </p:nvSpPr>
        <p:spPr>
          <a:xfrm>
            <a:off x="8132880" y="2046210"/>
            <a:ext cx="3316135" cy="82133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ФОС к диагностической работе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5CDE62D-A469-49DD-A922-52710080D4BA}"/>
              </a:ext>
            </a:extLst>
          </p:cNvPr>
          <p:cNvSpPr/>
          <p:nvPr/>
        </p:nvSpPr>
        <p:spPr>
          <a:xfrm>
            <a:off x="4297448" y="3352424"/>
            <a:ext cx="3316134" cy="82133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обучающихся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0D1B8CC-06C8-4BBE-96EB-058097616F44}"/>
              </a:ext>
            </a:extLst>
          </p:cNvPr>
          <p:cNvSpPr/>
          <p:nvPr/>
        </p:nvSpPr>
        <p:spPr>
          <a:xfrm>
            <a:off x="4523875" y="1271477"/>
            <a:ext cx="2367012" cy="39703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подготовки: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DEE9B3C-4421-4A98-AD84-9D36ABD2CE2E}"/>
              </a:ext>
            </a:extLst>
          </p:cNvPr>
          <p:cNvSpPr/>
          <p:nvPr/>
        </p:nvSpPr>
        <p:spPr>
          <a:xfrm>
            <a:off x="707433" y="3353569"/>
            <a:ext cx="3110845" cy="8213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Сборничек «задания-ответы»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B4CD472-6F8D-436D-BE19-9F92E368EFB5}"/>
              </a:ext>
            </a:extLst>
          </p:cNvPr>
          <p:cNvSpPr/>
          <p:nvPr/>
        </p:nvSpPr>
        <p:spPr>
          <a:xfrm>
            <a:off x="8156123" y="3333182"/>
            <a:ext cx="3292892" cy="9445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аккредитационной экспертизы (с момента подачи заявления – 20 дней)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A3A809B-249D-4800-A6F6-7E4E0EB7506B}"/>
              </a:ext>
            </a:extLst>
          </p:cNvPr>
          <p:cNvSpPr/>
          <p:nvPr/>
        </p:nvSpPr>
        <p:spPr>
          <a:xfrm>
            <a:off x="742985" y="2046212"/>
            <a:ext cx="3039743" cy="8213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Учебный план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89651BD-2631-4B83-9AE4-C2FD79C0A1E9}"/>
              </a:ext>
            </a:extLst>
          </p:cNvPr>
          <p:cNvSpPr/>
          <p:nvPr/>
        </p:nvSpPr>
        <p:spPr>
          <a:xfrm>
            <a:off x="4297445" y="2046211"/>
            <a:ext cx="3316137" cy="82133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дисциплин с пройденной промежуточной аттестацией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CBE0AB4-C9E5-4DD4-AA96-E58D448B4272}"/>
              </a:ext>
            </a:extLst>
          </p:cNvPr>
          <p:cNvSpPr/>
          <p:nvPr/>
        </p:nvSpPr>
        <p:spPr>
          <a:xfrm>
            <a:off x="707432" y="4597303"/>
            <a:ext cx="3142673" cy="82134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заявления на Госуслугах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5BA39A7-36BE-4D8B-82E1-F4F36D0618C4}"/>
              </a:ext>
            </a:extLst>
          </p:cNvPr>
          <p:cNvSpPr/>
          <p:nvPr/>
        </p:nvSpPr>
        <p:spPr>
          <a:xfrm>
            <a:off x="4297445" y="4618841"/>
            <a:ext cx="3383043" cy="9445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диагностической работы с обеспечением видеотрансляции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C43E663-3A8A-4546-B633-FFA13CE9238A}"/>
              </a:ext>
            </a:extLst>
          </p:cNvPr>
          <p:cNvSpPr/>
          <p:nvPr/>
        </p:nvSpPr>
        <p:spPr>
          <a:xfrm>
            <a:off x="8185691" y="4618840"/>
            <a:ext cx="3200993" cy="94456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835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приказа</a:t>
            </a:r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F652DEE2-8EBD-4BCD-87F4-627151E44BB8}"/>
              </a:ext>
            </a:extLst>
          </p:cNvPr>
          <p:cNvSpPr/>
          <p:nvPr/>
        </p:nvSpPr>
        <p:spPr>
          <a:xfrm rot="16200000">
            <a:off x="3901147" y="2334374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6E31BD10-8A63-48EF-A628-306C218EE3C3}"/>
              </a:ext>
            </a:extLst>
          </p:cNvPr>
          <p:cNvSpPr/>
          <p:nvPr/>
        </p:nvSpPr>
        <p:spPr>
          <a:xfrm rot="16200000">
            <a:off x="7734830" y="2313858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B54DB0A6-C00D-4EF4-B716-B3B6BB45AED0}"/>
              </a:ext>
            </a:extLst>
          </p:cNvPr>
          <p:cNvSpPr/>
          <p:nvPr/>
        </p:nvSpPr>
        <p:spPr>
          <a:xfrm rot="16200000">
            <a:off x="3927903" y="3572931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1DAEE6D0-6D7B-4DD3-BE4E-2DDC274A4413}"/>
              </a:ext>
            </a:extLst>
          </p:cNvPr>
          <p:cNvSpPr/>
          <p:nvPr/>
        </p:nvSpPr>
        <p:spPr>
          <a:xfrm rot="16200000">
            <a:off x="7734829" y="3572931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3CBED4C8-65D6-4B1D-A6AB-4B84B9655359}"/>
              </a:ext>
            </a:extLst>
          </p:cNvPr>
          <p:cNvSpPr/>
          <p:nvPr/>
        </p:nvSpPr>
        <p:spPr>
          <a:xfrm rot="16200000">
            <a:off x="3915466" y="4915277"/>
            <a:ext cx="300047" cy="351683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2D78E982-949A-441B-A2B4-3450AB10F77B}"/>
              </a:ext>
            </a:extLst>
          </p:cNvPr>
          <p:cNvSpPr/>
          <p:nvPr/>
        </p:nvSpPr>
        <p:spPr>
          <a:xfrm rot="16200000">
            <a:off x="7783066" y="4916061"/>
            <a:ext cx="300047" cy="380321"/>
          </a:xfrm>
          <a:prstGeom prst="downArrow">
            <a:avLst/>
          </a:prstGeom>
          <a:solidFill>
            <a:srgbClr val="006B80"/>
          </a:solidFill>
          <a:ln>
            <a:solidFill>
              <a:srgbClr val="006B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16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6686" y="6304547"/>
            <a:ext cx="510139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16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1BB8908-B97F-42F1-9D5A-1C89F55D8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64199"/>
              </p:ext>
            </p:extLst>
          </p:nvPr>
        </p:nvGraphicFramePr>
        <p:xfrm>
          <a:off x="1751798" y="2003568"/>
          <a:ext cx="8441356" cy="386111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38691">
                  <a:extLst>
                    <a:ext uri="{9D8B030D-6E8A-4147-A177-3AD203B41FA5}">
                      <a16:colId xmlns:a16="http://schemas.microsoft.com/office/drawing/2014/main" val="3080867286"/>
                    </a:ext>
                  </a:extLst>
                </a:gridCol>
                <a:gridCol w="2039254">
                  <a:extLst>
                    <a:ext uri="{9D8B030D-6E8A-4147-A177-3AD203B41FA5}">
                      <a16:colId xmlns:a16="http://schemas.microsoft.com/office/drawing/2014/main" val="2265470895"/>
                    </a:ext>
                  </a:extLst>
                </a:gridCol>
                <a:gridCol w="2738998">
                  <a:extLst>
                    <a:ext uri="{9D8B030D-6E8A-4147-A177-3AD203B41FA5}">
                      <a16:colId xmlns:a16="http://schemas.microsoft.com/office/drawing/2014/main" val="3467496179"/>
                    </a:ext>
                  </a:extLst>
                </a:gridCol>
                <a:gridCol w="1649396">
                  <a:extLst>
                    <a:ext uri="{9D8B030D-6E8A-4147-A177-3AD203B41FA5}">
                      <a16:colId xmlns:a16="http://schemas.microsoft.com/office/drawing/2014/main" val="238095469"/>
                    </a:ext>
                  </a:extLst>
                </a:gridCol>
                <a:gridCol w="1475017">
                  <a:extLst>
                    <a:ext uri="{9D8B030D-6E8A-4147-A177-3AD203B41FA5}">
                      <a16:colId xmlns:a16="http://schemas.microsoft.com/office/drawing/2014/main" val="2054766886"/>
                    </a:ext>
                  </a:extLst>
                </a:gridCol>
              </a:tblGrid>
              <a:tr h="10302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программа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предоставления материалов в УГКО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Подача заявления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22135"/>
                  </a:ext>
                </a:extLst>
              </a:tr>
              <a:tr h="564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Алтайский</a:t>
                      </a:r>
                    </a:p>
                  </a:txBody>
                  <a:tcPr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</a:txBody>
                  <a:tcPr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01.09.2026</a:t>
                      </a:r>
                    </a:p>
                  </a:txBody>
                  <a:tcPr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15.10.2026</a:t>
                      </a:r>
                    </a:p>
                  </a:txBody>
                  <a:tcPr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674314"/>
                  </a:ext>
                </a:extLst>
              </a:tr>
              <a:tr h="404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Санкт-Петербургский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38.04.08 Финансы и кредит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01.11.2026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834956"/>
                  </a:ext>
                </a:extLst>
              </a:tr>
              <a:tr h="564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Калужский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39.03.01 Социология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06.09.2026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8354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8354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15.10.2026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8354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4553138"/>
                  </a:ext>
                </a:extLst>
              </a:tr>
              <a:tr h="564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Краснодарский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27.03.03 Системный анализ и управление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595762"/>
                  </a:ext>
                </a:extLst>
              </a:tr>
              <a:tr h="564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Красноярский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01.11.2026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343335"/>
                  </a:ext>
                </a:extLst>
              </a:tr>
            </a:tbl>
          </a:graphicData>
        </a:graphic>
      </p:graphicFrame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BC9CD19-F0D6-40A1-B92B-FA19359080FE}"/>
              </a:ext>
            </a:extLst>
          </p:cNvPr>
          <p:cNvSpPr/>
          <p:nvPr/>
        </p:nvSpPr>
        <p:spPr>
          <a:xfrm>
            <a:off x="4523875" y="1271477"/>
            <a:ext cx="2367012" cy="39703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филиалов:</a:t>
            </a:r>
          </a:p>
        </p:txBody>
      </p:sp>
    </p:spTree>
    <p:extLst>
      <p:ext uri="{BB962C8B-B14F-4D97-AF65-F5344CB8AC3E}">
        <p14:creationId xmlns:p14="http://schemas.microsoft.com/office/powerpoint/2010/main" val="2009004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425" y="793838"/>
            <a:ext cx="7267539" cy="397032"/>
          </a:xfrm>
        </p:spPr>
        <p:txBody>
          <a:bodyPr/>
          <a:lstStyle/>
          <a:p>
            <a:r>
              <a:rPr lang="ru-RU" dirty="0">
                <a:solidFill>
                  <a:srgbClr val="006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протокол совещания:</a:t>
            </a:r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6686" y="6304547"/>
            <a:ext cx="510139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17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BC9CD19-F0D6-40A1-B92B-FA19359080FE}"/>
              </a:ext>
            </a:extLst>
          </p:cNvPr>
          <p:cNvSpPr/>
          <p:nvPr/>
        </p:nvSpPr>
        <p:spPr>
          <a:xfrm>
            <a:off x="1761423" y="1472664"/>
            <a:ext cx="8566484" cy="404261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места нахождения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ЕГРЮЛ</a:t>
            </a:r>
          </a:p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соответствие федеральной информационной адресной системе (ФНС).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2160"/>
              </a:lnSpc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Проверить адреса реализации образовательной деятельности в лицензии с адресами объектов недвижимости в выписках ЕГРН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Представить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УГКО до 20.09.2026 перечень неаккредитованных образовательных программ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планируемых к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аккредитации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2027 году. </a:t>
            </a:r>
          </a:p>
        </p:txBody>
      </p:sp>
    </p:spTree>
    <p:extLst>
      <p:ext uri="{BB962C8B-B14F-4D97-AF65-F5344CB8AC3E}">
        <p14:creationId xmlns:p14="http://schemas.microsoft.com/office/powerpoint/2010/main" val="3080740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000">
              <a:srgbClr val="228F78"/>
            </a:gs>
            <a:gs pos="35000">
              <a:srgbClr val="2E505B"/>
            </a:gs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www.fa.ru/upload/constructor/57e/655oz330ur1quj7rqgjwqagqff7rp22k/Finik_kosmonavt_kopia.png">
            <a:extLst>
              <a:ext uri="{FF2B5EF4-FFF2-40B4-BE49-F238E27FC236}">
                <a16:creationId xmlns:a16="http://schemas.microsoft.com/office/drawing/2014/main" id="{EFD09469-D210-41E0-9006-C24A763B831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265" y="4620126"/>
            <a:ext cx="1147445" cy="14822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14">
            <a:extLst>
              <a:ext uri="{FF2B5EF4-FFF2-40B4-BE49-F238E27FC236}">
                <a16:creationId xmlns:a16="http://schemas.microsoft.com/office/drawing/2014/main" id="{D64D228B-AA50-42E4-86E1-EFF3E4197ED1}"/>
              </a:ext>
            </a:extLst>
          </p:cNvPr>
          <p:cNvSpPr txBox="1">
            <a:spLocks/>
          </p:cNvSpPr>
          <p:nvPr/>
        </p:nvSpPr>
        <p:spPr>
          <a:xfrm>
            <a:off x="4610500" y="4013736"/>
            <a:ext cx="4235117" cy="3657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476819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ля презентации">
      <a:dk1>
        <a:srgbClr val="083542"/>
      </a:dk1>
      <a:lt1>
        <a:srgbClr val="FFFFFF"/>
      </a:lt1>
      <a:dk2>
        <a:srgbClr val="44546A"/>
      </a:dk2>
      <a:lt2>
        <a:srgbClr val="BFBFBF"/>
      </a:lt2>
      <a:accent1>
        <a:srgbClr val="246568"/>
      </a:accent1>
      <a:accent2>
        <a:srgbClr val="016A80"/>
      </a:accent2>
      <a:accent3>
        <a:srgbClr val="0098AE"/>
      </a:accent3>
      <a:accent4>
        <a:srgbClr val="0098AE"/>
      </a:accent4>
      <a:accent5>
        <a:srgbClr val="5B9BD5"/>
      </a:accent5>
      <a:accent6>
        <a:srgbClr val="D70E16"/>
      </a:accent6>
      <a:hlink>
        <a:srgbClr val="345BA8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24150</TotalTime>
  <Words>1002</Words>
  <Application>Microsoft Office PowerPoint</Application>
  <PresentationFormat>Широкоэкранный</PresentationFormat>
  <Paragraphs>287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Movie Filmstrip</vt:lpstr>
      <vt:lpstr>Open Sans</vt:lpstr>
      <vt:lpstr>Open Sans SemiBold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Кочуков</dc:creator>
  <cp:lastModifiedBy>Борисова Елена Николаевна</cp:lastModifiedBy>
  <cp:revision>444</cp:revision>
  <cp:lastPrinted>2026-05-19T14:23:13Z</cp:lastPrinted>
  <dcterms:created xsi:type="dcterms:W3CDTF">2025-02-04T07:46:13Z</dcterms:created>
  <dcterms:modified xsi:type="dcterms:W3CDTF">2026-09-11T06:37:17Z</dcterms:modified>
</cp:coreProperties>
</file>