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301" r:id="rId2"/>
    <p:sldId id="409" r:id="rId3"/>
    <p:sldId id="411" r:id="rId4"/>
    <p:sldId id="413" r:id="rId5"/>
    <p:sldId id="417" r:id="rId6"/>
    <p:sldId id="414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6569"/>
    <a:srgbClr val="E2875A"/>
    <a:srgbClr val="C17E63"/>
    <a:srgbClr val="F2F2F2"/>
    <a:srgbClr val="C17A54"/>
    <a:srgbClr val="DE495A"/>
    <a:srgbClr val="FAAE40"/>
    <a:srgbClr val="A1C54C"/>
    <a:srgbClr val="D0D5D6"/>
    <a:srgbClr val="E8E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81" autoAdjust="0"/>
    <p:restoredTop sz="94660"/>
  </p:normalViewPr>
  <p:slideViewPr>
    <p:cSldViewPr snapToGrid="0">
      <p:cViewPr varScale="1">
        <p:scale>
          <a:sx n="63" d="100"/>
          <a:sy n="63" d="100"/>
        </p:scale>
        <p:origin x="48" y="10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DCD5F1-9016-4FB9-AB32-EBADA8A823E2}" type="doc">
      <dgm:prSet loTypeId="urn:microsoft.com/office/officeart/2005/8/layout/default" loCatId="list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13E22648-EEA5-4EFC-A568-B0863F101A3C}">
      <dgm:prSet custT="1"/>
      <dgm:spPr/>
      <dgm:t>
        <a:bodyPr/>
        <a:lstStyle/>
        <a:p>
          <a:pPr rtl="0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премии «Лучший выпускник 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StudUp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в номинации «Надежда регионов»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87CB73-3D76-4017-B9AA-31A09CD98647}" type="parTrans" cxnId="{A53E69D6-1EB1-46C8-A09F-F9AD0A377D99}">
      <dgm:prSet/>
      <dgm:spPr/>
      <dgm:t>
        <a:bodyPr/>
        <a:lstStyle/>
        <a:p>
          <a:endParaRPr lang="ru-RU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E5E05E-8973-40EB-BD13-465EA6C66518}" type="sibTrans" cxnId="{A53E69D6-1EB1-46C8-A09F-F9AD0A377D99}">
      <dgm:prSet/>
      <dgm:spPr/>
      <dgm:t>
        <a:bodyPr/>
        <a:lstStyle/>
        <a:p>
          <a:endParaRPr lang="ru-RU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938C6F-974C-429E-AD6F-8A8E67601F9A}">
      <dgm:prSet custT="1"/>
      <dgm:spPr/>
      <dgm:t>
        <a:bodyPr/>
        <a:lstStyle/>
        <a:p>
          <a:pPr rtl="0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VII Международный конкурс научных работ студентов по проблемам развития топливно-энергетического комплекса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954C4A-1763-4E48-B222-B8FB5A703DC1}" type="parTrans" cxnId="{935378A9-0259-47D8-98A5-E19966ABD0CB}">
      <dgm:prSet/>
      <dgm:spPr/>
      <dgm:t>
        <a:bodyPr/>
        <a:lstStyle/>
        <a:p>
          <a:endParaRPr lang="ru-RU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13AF97-E53D-4013-B985-AB13FD980301}" type="sibTrans" cxnId="{935378A9-0259-47D8-98A5-E19966ABD0CB}">
      <dgm:prSet/>
      <dgm:spPr/>
      <dgm:t>
        <a:bodyPr/>
        <a:lstStyle/>
        <a:p>
          <a:endParaRPr lang="ru-RU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94BC9A-92BA-48DE-AC63-F811534DF317}">
      <dgm:prSet custT="1"/>
      <dgm:spPr/>
      <dgm:t>
        <a:bodyPr/>
        <a:lstStyle/>
        <a:p>
          <a:pPr rtl="0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XIII Международный конкурс научных работ студентов и аспирантов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C43796-4961-4E9B-8FC1-B8F4C4E20362}" type="parTrans" cxnId="{985FDA4A-4D19-429F-8231-781C7948F492}">
      <dgm:prSet/>
      <dgm:spPr/>
      <dgm:t>
        <a:bodyPr/>
        <a:lstStyle/>
        <a:p>
          <a:endParaRPr lang="ru-RU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8F7CC9-B70E-441E-B71B-7A45A609E37F}" type="sibTrans" cxnId="{985FDA4A-4D19-429F-8231-781C7948F492}">
      <dgm:prSet/>
      <dgm:spPr/>
      <dgm:t>
        <a:bodyPr/>
        <a:lstStyle/>
        <a:p>
          <a:endParaRPr lang="ru-RU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ADD10D-E2E3-4F79-8D6F-1E55754C6990}">
      <dgm:prSet custT="1"/>
      <dgm:spPr/>
      <dgm:t>
        <a:bodyPr/>
        <a:lstStyle/>
        <a:p>
          <a:pPr rtl="0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X Международный конкурс научных работ студентов «Генезис предпринимательства: от происхождения до современности»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596C21-892C-4E71-84E2-C24042A9FD1A}" type="parTrans" cxnId="{EE538713-C832-45B5-905A-D12E18C3F7A3}">
      <dgm:prSet/>
      <dgm:spPr/>
      <dgm:t>
        <a:bodyPr/>
        <a:lstStyle/>
        <a:p>
          <a:endParaRPr lang="ru-RU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40C7B9-A7D6-4498-A016-998ACB7B49BD}" type="sibTrans" cxnId="{EE538713-C832-45B5-905A-D12E18C3F7A3}">
      <dgm:prSet/>
      <dgm:spPr/>
      <dgm:t>
        <a:bodyPr/>
        <a:lstStyle/>
        <a:p>
          <a:endParaRPr lang="ru-RU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49772E-F089-4523-AF0D-023DDFB4D489}">
      <dgm:prSet custT="1"/>
      <dgm:spPr/>
      <dgm:t>
        <a:bodyPr/>
        <a:lstStyle/>
        <a:p>
          <a:pPr rtl="0">
            <a:spcAft>
              <a:spcPts val="0"/>
            </a:spcAft>
          </a:pP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Всероссийский конкурс «История местного самоуправления моего края»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BFA370-72A6-4D27-B7FC-BCF2F2CA3CE7}" type="parTrans" cxnId="{5BCE4F93-D3E5-4793-8D8A-D287A431BF93}">
      <dgm:prSet/>
      <dgm:spPr/>
      <dgm:t>
        <a:bodyPr/>
        <a:lstStyle/>
        <a:p>
          <a:endParaRPr lang="ru-RU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865109-4C61-46B1-9469-FCBF75617D4D}" type="sibTrans" cxnId="{5BCE4F93-D3E5-4793-8D8A-D287A431BF93}">
      <dgm:prSet/>
      <dgm:spPr/>
      <dgm:t>
        <a:bodyPr/>
        <a:lstStyle/>
        <a:p>
          <a:endParaRPr lang="ru-RU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374395-52C1-4382-9456-24E2C18A12B6}">
      <dgm:prSet custT="1"/>
      <dgm:spPr/>
      <dgm:t>
        <a:bodyPr/>
        <a:lstStyle/>
        <a:p>
          <a:pPr rtl="0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XV Международная олимпиада «IТ-Планета 2024» (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SportTechCup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2024)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E458BE-B937-4108-8002-EA5C9A8B95C4}" type="parTrans" cxnId="{AFCDEC2E-E640-4D35-A9B7-6192F8DDC12D}">
      <dgm:prSet/>
      <dgm:spPr/>
      <dgm:t>
        <a:bodyPr/>
        <a:lstStyle/>
        <a:p>
          <a:endParaRPr lang="ru-RU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3E2E28-5B2B-4F15-BE8E-7C2D677CA79F}" type="sibTrans" cxnId="{AFCDEC2E-E640-4D35-A9B7-6192F8DDC12D}">
      <dgm:prSet/>
      <dgm:spPr/>
      <dgm:t>
        <a:bodyPr/>
        <a:lstStyle/>
        <a:p>
          <a:endParaRPr lang="ru-RU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17D4AF-C31A-4479-ABD9-21655D436595}" type="pres">
      <dgm:prSet presAssocID="{E2DCD5F1-9016-4FB9-AB32-EBADA8A823E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E94435-FDFE-4466-B9EA-0E9871867E4E}" type="pres">
      <dgm:prSet presAssocID="{13E22648-EEA5-4EFC-A568-B0863F101A3C}" presName="node" presStyleLbl="node1" presStyleIdx="0" presStyleCnt="6" custScaleX="1232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885912-99BD-4703-A3AA-26230C8A972E}" type="pres">
      <dgm:prSet presAssocID="{DFE5E05E-8973-40EB-BD13-465EA6C66518}" presName="sibTrans" presStyleCnt="0"/>
      <dgm:spPr/>
      <dgm:t>
        <a:bodyPr/>
        <a:lstStyle/>
        <a:p>
          <a:endParaRPr lang="ru-RU"/>
        </a:p>
      </dgm:t>
    </dgm:pt>
    <dgm:pt modelId="{C42442D4-BDC4-4787-997C-4BC7BF6DA842}" type="pres">
      <dgm:prSet presAssocID="{6C938C6F-974C-429E-AD6F-8A8E67601F9A}" presName="node" presStyleLbl="node1" presStyleIdx="1" presStyleCnt="6" custScaleX="1232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D2EE5D-C7E6-435E-ADC2-02CDC7037959}" type="pres">
      <dgm:prSet presAssocID="{D813AF97-E53D-4013-B985-AB13FD980301}" presName="sibTrans" presStyleCnt="0"/>
      <dgm:spPr/>
      <dgm:t>
        <a:bodyPr/>
        <a:lstStyle/>
        <a:p>
          <a:endParaRPr lang="ru-RU"/>
        </a:p>
      </dgm:t>
    </dgm:pt>
    <dgm:pt modelId="{5AA0BBEC-53D0-4359-AD90-34ADF0C2F817}" type="pres">
      <dgm:prSet presAssocID="{1794BC9A-92BA-48DE-AC63-F811534DF317}" presName="node" presStyleLbl="node1" presStyleIdx="2" presStyleCnt="6" custScaleX="1232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27E8C9-0538-4A9E-9297-04F20035F08B}" type="pres">
      <dgm:prSet presAssocID="{998F7CC9-B70E-441E-B71B-7A45A609E37F}" presName="sibTrans" presStyleCnt="0"/>
      <dgm:spPr/>
      <dgm:t>
        <a:bodyPr/>
        <a:lstStyle/>
        <a:p>
          <a:endParaRPr lang="ru-RU"/>
        </a:p>
      </dgm:t>
    </dgm:pt>
    <dgm:pt modelId="{E74421C6-23C6-4ADA-BFE7-B75F95308FB4}" type="pres">
      <dgm:prSet presAssocID="{28ADD10D-E2E3-4F79-8D6F-1E55754C6990}" presName="node" presStyleLbl="node1" presStyleIdx="3" presStyleCnt="6" custScaleX="1232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055AC9-0DF2-4856-A79A-D5EB61F7C5AC}" type="pres">
      <dgm:prSet presAssocID="{D140C7B9-A7D6-4498-A016-998ACB7B49BD}" presName="sibTrans" presStyleCnt="0"/>
      <dgm:spPr/>
      <dgm:t>
        <a:bodyPr/>
        <a:lstStyle/>
        <a:p>
          <a:endParaRPr lang="ru-RU"/>
        </a:p>
      </dgm:t>
    </dgm:pt>
    <dgm:pt modelId="{3F580143-2E12-41D0-B824-FC66E2F681E9}" type="pres">
      <dgm:prSet presAssocID="{8149772E-F089-4523-AF0D-023DDFB4D489}" presName="node" presStyleLbl="node1" presStyleIdx="4" presStyleCnt="6" custScaleX="1232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29EDEC-515C-4C55-B996-043A14C172FD}" type="pres">
      <dgm:prSet presAssocID="{27865109-4C61-46B1-9469-FCBF75617D4D}" presName="sibTrans" presStyleCnt="0"/>
      <dgm:spPr/>
      <dgm:t>
        <a:bodyPr/>
        <a:lstStyle/>
        <a:p>
          <a:endParaRPr lang="ru-RU"/>
        </a:p>
      </dgm:t>
    </dgm:pt>
    <dgm:pt modelId="{CA79BC53-20B7-4A5C-AF1C-6CD90FD33109}" type="pres">
      <dgm:prSet presAssocID="{2D374395-52C1-4382-9456-24E2C18A12B6}" presName="node" presStyleLbl="node1" presStyleIdx="5" presStyleCnt="6" custScaleX="1232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08ACB1A-9C39-4F16-8B66-8B13536A7778}" type="presOf" srcId="{8149772E-F089-4523-AF0D-023DDFB4D489}" destId="{3F580143-2E12-41D0-B824-FC66E2F681E9}" srcOrd="0" destOrd="0" presId="urn:microsoft.com/office/officeart/2005/8/layout/default"/>
    <dgm:cxn modelId="{985FDA4A-4D19-429F-8231-781C7948F492}" srcId="{E2DCD5F1-9016-4FB9-AB32-EBADA8A823E2}" destId="{1794BC9A-92BA-48DE-AC63-F811534DF317}" srcOrd="2" destOrd="0" parTransId="{9DC43796-4961-4E9B-8FC1-B8F4C4E20362}" sibTransId="{998F7CC9-B70E-441E-B71B-7A45A609E37F}"/>
    <dgm:cxn modelId="{A53E69D6-1EB1-46C8-A09F-F9AD0A377D99}" srcId="{E2DCD5F1-9016-4FB9-AB32-EBADA8A823E2}" destId="{13E22648-EEA5-4EFC-A568-B0863F101A3C}" srcOrd="0" destOrd="0" parTransId="{DC87CB73-3D76-4017-B9AA-31A09CD98647}" sibTransId="{DFE5E05E-8973-40EB-BD13-465EA6C66518}"/>
    <dgm:cxn modelId="{4EB2598F-D99A-49BB-B664-E39E2A5D408B}" type="presOf" srcId="{28ADD10D-E2E3-4F79-8D6F-1E55754C6990}" destId="{E74421C6-23C6-4ADA-BFE7-B75F95308FB4}" srcOrd="0" destOrd="0" presId="urn:microsoft.com/office/officeart/2005/8/layout/default"/>
    <dgm:cxn modelId="{CD4D8E4E-2872-4580-A98A-8C86EADB46BD}" type="presOf" srcId="{2D374395-52C1-4382-9456-24E2C18A12B6}" destId="{CA79BC53-20B7-4A5C-AF1C-6CD90FD33109}" srcOrd="0" destOrd="0" presId="urn:microsoft.com/office/officeart/2005/8/layout/default"/>
    <dgm:cxn modelId="{81A357E3-71EC-43C0-ADA5-31171DCE351E}" type="presOf" srcId="{E2DCD5F1-9016-4FB9-AB32-EBADA8A823E2}" destId="{A817D4AF-C31A-4479-ABD9-21655D436595}" srcOrd="0" destOrd="0" presId="urn:microsoft.com/office/officeart/2005/8/layout/default"/>
    <dgm:cxn modelId="{A825A04E-6516-4513-9E09-8BE0E13A7DDB}" type="presOf" srcId="{13E22648-EEA5-4EFC-A568-B0863F101A3C}" destId="{F2E94435-FDFE-4466-B9EA-0E9871867E4E}" srcOrd="0" destOrd="0" presId="urn:microsoft.com/office/officeart/2005/8/layout/default"/>
    <dgm:cxn modelId="{EE538713-C832-45B5-905A-D12E18C3F7A3}" srcId="{E2DCD5F1-9016-4FB9-AB32-EBADA8A823E2}" destId="{28ADD10D-E2E3-4F79-8D6F-1E55754C6990}" srcOrd="3" destOrd="0" parTransId="{76596C21-892C-4E71-84E2-C24042A9FD1A}" sibTransId="{D140C7B9-A7D6-4498-A016-998ACB7B49BD}"/>
    <dgm:cxn modelId="{AFCDEC2E-E640-4D35-A9B7-6192F8DDC12D}" srcId="{E2DCD5F1-9016-4FB9-AB32-EBADA8A823E2}" destId="{2D374395-52C1-4382-9456-24E2C18A12B6}" srcOrd="5" destOrd="0" parTransId="{10E458BE-B937-4108-8002-EA5C9A8B95C4}" sibTransId="{313E2E28-5B2B-4F15-BE8E-7C2D677CA79F}"/>
    <dgm:cxn modelId="{935378A9-0259-47D8-98A5-E19966ABD0CB}" srcId="{E2DCD5F1-9016-4FB9-AB32-EBADA8A823E2}" destId="{6C938C6F-974C-429E-AD6F-8A8E67601F9A}" srcOrd="1" destOrd="0" parTransId="{1D954C4A-1763-4E48-B222-B8FB5A703DC1}" sibTransId="{D813AF97-E53D-4013-B985-AB13FD980301}"/>
    <dgm:cxn modelId="{14E89E34-2222-4ADF-9D03-C11D12EAD1B7}" type="presOf" srcId="{1794BC9A-92BA-48DE-AC63-F811534DF317}" destId="{5AA0BBEC-53D0-4359-AD90-34ADF0C2F817}" srcOrd="0" destOrd="0" presId="urn:microsoft.com/office/officeart/2005/8/layout/default"/>
    <dgm:cxn modelId="{C94861DE-DC8A-463E-853B-AB21F720DE66}" type="presOf" srcId="{6C938C6F-974C-429E-AD6F-8A8E67601F9A}" destId="{C42442D4-BDC4-4787-997C-4BC7BF6DA842}" srcOrd="0" destOrd="0" presId="urn:microsoft.com/office/officeart/2005/8/layout/default"/>
    <dgm:cxn modelId="{5BCE4F93-D3E5-4793-8D8A-D287A431BF93}" srcId="{E2DCD5F1-9016-4FB9-AB32-EBADA8A823E2}" destId="{8149772E-F089-4523-AF0D-023DDFB4D489}" srcOrd="4" destOrd="0" parTransId="{DABFA370-72A6-4D27-B7FC-BCF2F2CA3CE7}" sibTransId="{27865109-4C61-46B1-9469-FCBF75617D4D}"/>
    <dgm:cxn modelId="{65B212BA-D056-4A04-B1D8-2D552A04ADDC}" type="presParOf" srcId="{A817D4AF-C31A-4479-ABD9-21655D436595}" destId="{F2E94435-FDFE-4466-B9EA-0E9871867E4E}" srcOrd="0" destOrd="0" presId="urn:microsoft.com/office/officeart/2005/8/layout/default"/>
    <dgm:cxn modelId="{4C797E54-D1BF-4393-9016-79CDE2A913E4}" type="presParOf" srcId="{A817D4AF-C31A-4479-ABD9-21655D436595}" destId="{DA885912-99BD-4703-A3AA-26230C8A972E}" srcOrd="1" destOrd="0" presId="urn:microsoft.com/office/officeart/2005/8/layout/default"/>
    <dgm:cxn modelId="{4CB40C4F-3F53-43D2-8C8B-8148703104E7}" type="presParOf" srcId="{A817D4AF-C31A-4479-ABD9-21655D436595}" destId="{C42442D4-BDC4-4787-997C-4BC7BF6DA842}" srcOrd="2" destOrd="0" presId="urn:microsoft.com/office/officeart/2005/8/layout/default"/>
    <dgm:cxn modelId="{DDB71F7E-D846-4876-B550-25CE7362EAA0}" type="presParOf" srcId="{A817D4AF-C31A-4479-ABD9-21655D436595}" destId="{40D2EE5D-C7E6-435E-ADC2-02CDC7037959}" srcOrd="3" destOrd="0" presId="urn:microsoft.com/office/officeart/2005/8/layout/default"/>
    <dgm:cxn modelId="{1C20590D-0104-415A-900F-83CEB428E048}" type="presParOf" srcId="{A817D4AF-C31A-4479-ABD9-21655D436595}" destId="{5AA0BBEC-53D0-4359-AD90-34ADF0C2F817}" srcOrd="4" destOrd="0" presId="urn:microsoft.com/office/officeart/2005/8/layout/default"/>
    <dgm:cxn modelId="{081BAE09-EE5C-4048-BA38-F4973EDCE282}" type="presParOf" srcId="{A817D4AF-C31A-4479-ABD9-21655D436595}" destId="{4127E8C9-0538-4A9E-9297-04F20035F08B}" srcOrd="5" destOrd="0" presId="urn:microsoft.com/office/officeart/2005/8/layout/default"/>
    <dgm:cxn modelId="{6121A4E7-7F69-45FE-A120-8EBFAD95E89D}" type="presParOf" srcId="{A817D4AF-C31A-4479-ABD9-21655D436595}" destId="{E74421C6-23C6-4ADA-BFE7-B75F95308FB4}" srcOrd="6" destOrd="0" presId="urn:microsoft.com/office/officeart/2005/8/layout/default"/>
    <dgm:cxn modelId="{C15EF7BE-3CEA-4EBB-B8EA-DF31153FF8B8}" type="presParOf" srcId="{A817D4AF-C31A-4479-ABD9-21655D436595}" destId="{6E055AC9-0DF2-4856-A79A-D5EB61F7C5AC}" srcOrd="7" destOrd="0" presId="urn:microsoft.com/office/officeart/2005/8/layout/default"/>
    <dgm:cxn modelId="{D4D078BF-5708-4023-8E39-794A42D86FE8}" type="presParOf" srcId="{A817D4AF-C31A-4479-ABD9-21655D436595}" destId="{3F580143-2E12-41D0-B824-FC66E2F681E9}" srcOrd="8" destOrd="0" presId="urn:microsoft.com/office/officeart/2005/8/layout/default"/>
    <dgm:cxn modelId="{C6642797-0D74-4F88-8B43-D4491D17B7E4}" type="presParOf" srcId="{A817D4AF-C31A-4479-ABD9-21655D436595}" destId="{9B29EDEC-515C-4C55-B996-043A14C172FD}" srcOrd="9" destOrd="0" presId="urn:microsoft.com/office/officeart/2005/8/layout/default"/>
    <dgm:cxn modelId="{1A2E0AC4-F3A6-4811-A8E8-C78E30B2A365}" type="presParOf" srcId="{A817D4AF-C31A-4479-ABD9-21655D436595}" destId="{CA79BC53-20B7-4A5C-AF1C-6CD90FD3310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25C218-EDDA-4487-8DFE-44E8A175BF97}" type="doc">
      <dgm:prSet loTypeId="urn:microsoft.com/office/officeart/2005/8/layout/vList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6CE5A97F-0B5A-4FE6-98E8-0DD8154D459B}">
      <dgm:prSet custT="1"/>
      <dgm:spPr/>
      <dgm:t>
        <a:bodyPr/>
        <a:lstStyle/>
        <a:p>
          <a:pPr rtl="0"/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Церемония награждения победителей 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VI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Конкурса Научных студенческих обществ Финансового 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университета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г. Москва).</a:t>
          </a:r>
        </a:p>
      </dgm:t>
    </dgm:pt>
    <dgm:pt modelId="{DAA80275-FD93-4211-9809-50EA5CECF728}" type="parTrans" cxnId="{90002D47-2221-4431-AC1D-2FF07E292F07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D26106-C2DC-4ACB-900A-48EC77A56860}" type="sibTrans" cxnId="{90002D47-2221-4431-AC1D-2FF07E292F07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25371E-E06D-457A-863D-007E1CC98CEE}">
      <dgm:prSet custT="1"/>
      <dgm:spPr/>
      <dgm:t>
        <a:bodyPr/>
        <a:lstStyle/>
        <a:p>
          <a:pPr rtl="0"/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НСО Смоленского филиала Финансового университета 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награждено дипломом 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III 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степени 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среди филиалов, реализующих программы высшего образования и среднего профессионального образования/филиалов, реализующих программы высшего образования.</a:t>
          </a:r>
        </a:p>
      </dgm:t>
    </dgm:pt>
    <dgm:pt modelId="{CC519547-7F41-4F6B-A8C6-BCF938747E2C}" type="parTrans" cxnId="{44467294-8B07-43E9-BD8A-6BBDFE6BC973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AE34C1-7CA9-44A1-9E82-1843DB4BC294}" type="sibTrans" cxnId="{44467294-8B07-43E9-BD8A-6BBDFE6BC973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DF93B7-9D64-429B-8B34-79A10239CD37}">
      <dgm:prSet custT="1"/>
      <dgm:spPr/>
      <dgm:t>
        <a:bodyPr/>
        <a:lstStyle/>
        <a:p>
          <a:pPr rtl="0"/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Победителей и призёров поздравили Заместитель проректора по научной работе Грузина Юлия Михайловна и 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исполняющий обязанности Председателя 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Научного студенческого общества Финансового университета 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Конокин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Данил Владимирович.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239C3A-4BC8-4936-8F9A-DDADE6AD9FFF}" type="parTrans" cxnId="{D72CCF7F-0E4C-49FF-8E85-CD5BC18B78A2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BC74AE-4637-4431-BFA5-422393979C1D}" type="sibTrans" cxnId="{D72CCF7F-0E4C-49FF-8E85-CD5BC18B78A2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AF7A47-AC1C-4BB4-9C4B-677BBBC5F335}" type="pres">
      <dgm:prSet presAssocID="{D325C218-EDDA-4487-8DFE-44E8A175BF9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A884A59-5AD8-4177-919C-031D876E122F}" type="pres">
      <dgm:prSet presAssocID="{6CE5A97F-0B5A-4FE6-98E8-0DD8154D459B}" presName="parentText" presStyleLbl="node1" presStyleIdx="0" presStyleCnt="3" custScaleX="97072">
        <dgm:presLayoutVars>
          <dgm:chMax val="0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76F1FE42-AB7A-40A7-89CD-B604489C84ED}" type="pres">
      <dgm:prSet presAssocID="{34D26106-C2DC-4ACB-900A-48EC77A56860}" presName="spacer" presStyleCnt="0"/>
      <dgm:spPr/>
    </dgm:pt>
    <dgm:pt modelId="{E28735DF-97BC-40CF-B5D7-C1519C206081}" type="pres">
      <dgm:prSet presAssocID="{BB25371E-E06D-457A-863D-007E1CC98CEE}" presName="parentText" presStyleLbl="node1" presStyleIdx="1" presStyleCnt="3" custScaleX="97072">
        <dgm:presLayoutVars>
          <dgm:chMax val="0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0263B9E3-0EFD-4B4B-854F-F14D8DA1C68E}" type="pres">
      <dgm:prSet presAssocID="{BEAE34C1-7CA9-44A1-9E82-1843DB4BC294}" presName="spacer" presStyleCnt="0"/>
      <dgm:spPr/>
    </dgm:pt>
    <dgm:pt modelId="{518F5D44-2C99-494E-BC33-98751118F93B}" type="pres">
      <dgm:prSet presAssocID="{FADF93B7-9D64-429B-8B34-79A10239CD37}" presName="parentText" presStyleLbl="node1" presStyleIdx="2" presStyleCnt="3" custScaleX="97072">
        <dgm:presLayoutVars>
          <dgm:chMax val="0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</dgm:ptLst>
  <dgm:cxnLst>
    <dgm:cxn modelId="{44467294-8B07-43E9-BD8A-6BBDFE6BC973}" srcId="{D325C218-EDDA-4487-8DFE-44E8A175BF97}" destId="{BB25371E-E06D-457A-863D-007E1CC98CEE}" srcOrd="1" destOrd="0" parTransId="{CC519547-7F41-4F6B-A8C6-BCF938747E2C}" sibTransId="{BEAE34C1-7CA9-44A1-9E82-1843DB4BC294}"/>
    <dgm:cxn modelId="{9BFE46FE-7C78-4A89-A71E-BF721FF61448}" type="presOf" srcId="{FADF93B7-9D64-429B-8B34-79A10239CD37}" destId="{518F5D44-2C99-494E-BC33-98751118F93B}" srcOrd="0" destOrd="0" presId="urn:microsoft.com/office/officeart/2005/8/layout/vList2"/>
    <dgm:cxn modelId="{35E2B1B4-79E2-4051-B027-DAC4B7185BBB}" type="presOf" srcId="{BB25371E-E06D-457A-863D-007E1CC98CEE}" destId="{E28735DF-97BC-40CF-B5D7-C1519C206081}" srcOrd="0" destOrd="0" presId="urn:microsoft.com/office/officeart/2005/8/layout/vList2"/>
    <dgm:cxn modelId="{01945085-804F-4527-BA06-959A01CBEDB2}" type="presOf" srcId="{6CE5A97F-0B5A-4FE6-98E8-0DD8154D459B}" destId="{1A884A59-5AD8-4177-919C-031D876E122F}" srcOrd="0" destOrd="0" presId="urn:microsoft.com/office/officeart/2005/8/layout/vList2"/>
    <dgm:cxn modelId="{90002D47-2221-4431-AC1D-2FF07E292F07}" srcId="{D325C218-EDDA-4487-8DFE-44E8A175BF97}" destId="{6CE5A97F-0B5A-4FE6-98E8-0DD8154D459B}" srcOrd="0" destOrd="0" parTransId="{DAA80275-FD93-4211-9809-50EA5CECF728}" sibTransId="{34D26106-C2DC-4ACB-900A-48EC77A56860}"/>
    <dgm:cxn modelId="{D72CCF7F-0E4C-49FF-8E85-CD5BC18B78A2}" srcId="{D325C218-EDDA-4487-8DFE-44E8A175BF97}" destId="{FADF93B7-9D64-429B-8B34-79A10239CD37}" srcOrd="2" destOrd="0" parTransId="{96239C3A-4BC8-4936-8F9A-DDADE6AD9FFF}" sibTransId="{07BC74AE-4637-4431-BFA5-422393979C1D}"/>
    <dgm:cxn modelId="{FF59FB88-2210-437A-B704-3506F2C387F2}" type="presOf" srcId="{D325C218-EDDA-4487-8DFE-44E8A175BF97}" destId="{76AF7A47-AC1C-4BB4-9C4B-677BBBC5F335}" srcOrd="0" destOrd="0" presId="urn:microsoft.com/office/officeart/2005/8/layout/vList2"/>
    <dgm:cxn modelId="{6EB3DC66-D033-450C-AA00-FD091CEE095C}" type="presParOf" srcId="{76AF7A47-AC1C-4BB4-9C4B-677BBBC5F335}" destId="{1A884A59-5AD8-4177-919C-031D876E122F}" srcOrd="0" destOrd="0" presId="urn:microsoft.com/office/officeart/2005/8/layout/vList2"/>
    <dgm:cxn modelId="{B12181D8-1123-4D1E-B6C3-D1A578C7E341}" type="presParOf" srcId="{76AF7A47-AC1C-4BB4-9C4B-677BBBC5F335}" destId="{76F1FE42-AB7A-40A7-89CD-B604489C84ED}" srcOrd="1" destOrd="0" presId="urn:microsoft.com/office/officeart/2005/8/layout/vList2"/>
    <dgm:cxn modelId="{A87E124F-CACD-4894-B747-91E0C3948E7B}" type="presParOf" srcId="{76AF7A47-AC1C-4BB4-9C4B-677BBBC5F335}" destId="{E28735DF-97BC-40CF-B5D7-C1519C206081}" srcOrd="2" destOrd="0" presId="urn:microsoft.com/office/officeart/2005/8/layout/vList2"/>
    <dgm:cxn modelId="{7B059EC1-46D4-47BD-B733-A0A9323C91F0}" type="presParOf" srcId="{76AF7A47-AC1C-4BB4-9C4B-677BBBC5F335}" destId="{0263B9E3-0EFD-4B4B-854F-F14D8DA1C68E}" srcOrd="3" destOrd="0" presId="urn:microsoft.com/office/officeart/2005/8/layout/vList2"/>
    <dgm:cxn modelId="{0465CD6A-C75D-4485-B254-C3F58A5F9760}" type="presParOf" srcId="{76AF7A47-AC1C-4BB4-9C4B-677BBBC5F335}" destId="{518F5D44-2C99-494E-BC33-98751118F93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E94435-FDFE-4466-B9EA-0E9871867E4E}">
      <dsp:nvSpPr>
        <dsp:cNvPr id="0" name=""/>
        <dsp:cNvSpPr/>
      </dsp:nvSpPr>
      <dsp:spPr>
        <a:xfrm>
          <a:off x="2887" y="196974"/>
          <a:ext cx="3072175" cy="1496128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премии «Лучший выпускник </a:t>
          </a: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StudUp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в номинации «Надежда регионов»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87" y="196974"/>
        <a:ext cx="3072175" cy="1496128"/>
      </dsp:txXfrm>
    </dsp:sp>
    <dsp:sp modelId="{C42442D4-BDC4-4787-997C-4BC7BF6DA842}">
      <dsp:nvSpPr>
        <dsp:cNvPr id="0" name=""/>
        <dsp:cNvSpPr/>
      </dsp:nvSpPr>
      <dsp:spPr>
        <a:xfrm>
          <a:off x="3324417" y="196974"/>
          <a:ext cx="3072175" cy="1496128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18862"/>
                <a:satOff val="-7897"/>
                <a:lumOff val="761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8862"/>
                <a:satOff val="-7897"/>
                <a:lumOff val="761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8862"/>
                <a:satOff val="-7897"/>
                <a:lumOff val="761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VII Международный конкурс научных работ студентов по проблемам развития топливно-энергетического комплекса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24417" y="196974"/>
        <a:ext cx="3072175" cy="1496128"/>
      </dsp:txXfrm>
    </dsp:sp>
    <dsp:sp modelId="{5AA0BBEC-53D0-4359-AD90-34ADF0C2F817}">
      <dsp:nvSpPr>
        <dsp:cNvPr id="0" name=""/>
        <dsp:cNvSpPr/>
      </dsp:nvSpPr>
      <dsp:spPr>
        <a:xfrm>
          <a:off x="2887" y="1942457"/>
          <a:ext cx="3072175" cy="1496128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37724"/>
                <a:satOff val="-15795"/>
                <a:lumOff val="1523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37724"/>
                <a:satOff val="-15795"/>
                <a:lumOff val="1523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37724"/>
                <a:satOff val="-15795"/>
                <a:lumOff val="1523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XIII Международный конкурс научных работ студентов и аспирантов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87" y="1942457"/>
        <a:ext cx="3072175" cy="1496128"/>
      </dsp:txXfrm>
    </dsp:sp>
    <dsp:sp modelId="{E74421C6-23C6-4ADA-BFE7-B75F95308FB4}">
      <dsp:nvSpPr>
        <dsp:cNvPr id="0" name=""/>
        <dsp:cNvSpPr/>
      </dsp:nvSpPr>
      <dsp:spPr>
        <a:xfrm>
          <a:off x="3324417" y="1942457"/>
          <a:ext cx="3072175" cy="1496128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56586"/>
                <a:satOff val="-23692"/>
                <a:lumOff val="2285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56586"/>
                <a:satOff val="-23692"/>
                <a:lumOff val="2285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56586"/>
                <a:satOff val="-23692"/>
                <a:lumOff val="2285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X Международный конкурс научных работ студентов «Генезис предпринимательства: от происхождения до современности»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24417" y="1942457"/>
        <a:ext cx="3072175" cy="1496128"/>
      </dsp:txXfrm>
    </dsp:sp>
    <dsp:sp modelId="{3F580143-2E12-41D0-B824-FC66E2F681E9}">
      <dsp:nvSpPr>
        <dsp:cNvPr id="0" name=""/>
        <dsp:cNvSpPr/>
      </dsp:nvSpPr>
      <dsp:spPr>
        <a:xfrm>
          <a:off x="2887" y="3687940"/>
          <a:ext cx="3072175" cy="1496128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75448"/>
                <a:satOff val="-31590"/>
                <a:lumOff val="3047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75448"/>
                <a:satOff val="-31590"/>
                <a:lumOff val="3047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75448"/>
                <a:satOff val="-31590"/>
                <a:lumOff val="3047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Всероссийский конкурс «История местного самоуправления моего края»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87" y="3687940"/>
        <a:ext cx="3072175" cy="1496128"/>
      </dsp:txXfrm>
    </dsp:sp>
    <dsp:sp modelId="{CA79BC53-20B7-4A5C-AF1C-6CD90FD33109}">
      <dsp:nvSpPr>
        <dsp:cNvPr id="0" name=""/>
        <dsp:cNvSpPr/>
      </dsp:nvSpPr>
      <dsp:spPr>
        <a:xfrm>
          <a:off x="3324417" y="3687940"/>
          <a:ext cx="3072175" cy="1496128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94310"/>
                <a:satOff val="-39487"/>
                <a:lumOff val="3809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94310"/>
                <a:satOff val="-39487"/>
                <a:lumOff val="3809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94310"/>
                <a:satOff val="-39487"/>
                <a:lumOff val="3809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XV Международная олимпиада «IТ-Планета 2024» (</a:t>
          </a: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SportTechCup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2024)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24417" y="3687940"/>
        <a:ext cx="3072175" cy="14961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884A59-5AD8-4177-919C-031D876E122F}">
      <dsp:nvSpPr>
        <dsp:cNvPr id="0" name=""/>
        <dsp:cNvSpPr/>
      </dsp:nvSpPr>
      <dsp:spPr>
        <a:xfrm>
          <a:off x="125214" y="8065"/>
          <a:ext cx="8302495" cy="786240"/>
        </a:xfrm>
        <a:prstGeom prst="homePlate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Церемония награждения победителей 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VI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Конкурса Научных студенческих обществ Финансового 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университета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г. Москва).</a:t>
          </a:r>
        </a:p>
      </dsp:txBody>
      <dsp:txXfrm>
        <a:off x="125214" y="8065"/>
        <a:ext cx="8105935" cy="786240"/>
      </dsp:txXfrm>
    </dsp:sp>
    <dsp:sp modelId="{E28735DF-97BC-40CF-B5D7-C1519C206081}">
      <dsp:nvSpPr>
        <dsp:cNvPr id="0" name=""/>
        <dsp:cNvSpPr/>
      </dsp:nvSpPr>
      <dsp:spPr>
        <a:xfrm>
          <a:off x="125214" y="915265"/>
          <a:ext cx="8302495" cy="786240"/>
        </a:xfrm>
        <a:prstGeom prst="homePlate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НСО Смоленского филиала Финансового университета 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награждено дипломом 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III 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степени 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среди филиалов, реализующих программы высшего образования и среднего профессионального образования/филиалов, реализующих программы высшего образования.</a:t>
          </a:r>
        </a:p>
      </dsp:txBody>
      <dsp:txXfrm>
        <a:off x="125214" y="915265"/>
        <a:ext cx="8105935" cy="786240"/>
      </dsp:txXfrm>
    </dsp:sp>
    <dsp:sp modelId="{518F5D44-2C99-494E-BC33-98751118F93B}">
      <dsp:nvSpPr>
        <dsp:cNvPr id="0" name=""/>
        <dsp:cNvSpPr/>
      </dsp:nvSpPr>
      <dsp:spPr>
        <a:xfrm>
          <a:off x="125214" y="1822465"/>
          <a:ext cx="8302495" cy="786240"/>
        </a:xfrm>
        <a:prstGeom prst="homePlate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Победителей и призёров поздравили Заместитель проректора по научной работе Грузина Юлия Михайловна и 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исполняющий обязанности Председателя 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Научного студенческого общества Финансового университета </a:t>
          </a: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Конокин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Данил Владимирович.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5214" y="1822465"/>
        <a:ext cx="8105935" cy="7862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06BA1-8D5D-4C2B-BCE5-45CB96ACDCA4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BF2C76-C394-43D2-A26A-F981B864C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503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gradFill flip="none" rotWithShape="1">
          <a:gsLst>
            <a:gs pos="1000">
              <a:srgbClr val="0F3A3D"/>
            </a:gs>
            <a:gs pos="50000">
              <a:srgbClr val="256569"/>
            </a:gs>
            <a:gs pos="98000">
              <a:srgbClr val="2A7478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595" y="0"/>
            <a:ext cx="653940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0"/>
          <a:stretch/>
        </p:blipFill>
        <p:spPr>
          <a:xfrm>
            <a:off x="1108364" y="376454"/>
            <a:ext cx="3131127" cy="1088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6755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ятиугольник 8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69505" y="565413"/>
            <a:ext cx="10391775" cy="37740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1569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1246903"/>
            <a:ext cx="7734300" cy="493005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ятиугольник 8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69505" y="565413"/>
            <a:ext cx="10391775" cy="37740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5024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ятиугольник 11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69505" y="565413"/>
            <a:ext cx="10391775" cy="37740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3319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gradFill flip="none" rotWithShape="1">
          <a:gsLst>
            <a:gs pos="1000">
              <a:schemeClr val="bg1">
                <a:lumMod val="95000"/>
              </a:schemeClr>
            </a:gs>
            <a:gs pos="26000">
              <a:schemeClr val="bg1">
                <a:lumMod val="65000"/>
              </a:schemeClr>
            </a:gs>
            <a:gs pos="9000">
              <a:schemeClr val="bg1">
                <a:lumMod val="85000"/>
              </a:schemeClr>
            </a:gs>
            <a:gs pos="94000">
              <a:srgbClr val="25656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ятиугольник 11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851" y="572013"/>
            <a:ext cx="10515600" cy="404133"/>
          </a:xfrm>
          <a:prstGeom prst="rect">
            <a:avLst/>
          </a:prstGeom>
        </p:spPr>
        <p:txBody>
          <a:bodyPr anchor="b"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9032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ятиугольник 7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69505" y="565413"/>
            <a:ext cx="10391775" cy="37740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7885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ятиугольник 11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269505" y="565413"/>
            <a:ext cx="10391775" cy="37740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3671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ятиугольник 7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505" y="565413"/>
            <a:ext cx="10391775" cy="37740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88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ятиугольник 6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69505" y="565413"/>
            <a:ext cx="10391775" cy="37740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7051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ятиугольник 13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39" y="642938"/>
            <a:ext cx="5729286" cy="344486"/>
          </a:xfrm>
          <a:prstGeom prst="rect">
            <a:avLst/>
          </a:prstGeom>
        </p:spPr>
        <p:txBody>
          <a:bodyPr anchor="b"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6715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ятиугольник 9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654" y="509428"/>
            <a:ext cx="8514860" cy="501651"/>
          </a:xfrm>
          <a:prstGeom prst="rect">
            <a:avLst/>
          </a:prstGeom>
        </p:spPr>
        <p:txBody>
          <a:bodyPr anchor="b"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61417" y="124690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52413" y="244713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3963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bg1">
                <a:lumMod val="95000"/>
              </a:schemeClr>
            </a:gs>
            <a:gs pos="86000">
              <a:schemeClr val="bg1">
                <a:lumMod val="85000"/>
              </a:schemeClr>
            </a:gs>
            <a:gs pos="29000">
              <a:schemeClr val="bg1">
                <a:lumMod val="95000"/>
              </a:schemeClr>
            </a:gs>
            <a:gs pos="98000">
              <a:srgbClr val="256569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530AB-7E7F-42A0-9819-35D12B816B3C}" type="datetimeFigureOut">
              <a:rPr lang="ru-RU" smtClean="0"/>
              <a:t>26.02.2025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Book Antiqua" panose="02040602050305030304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912B7-E224-4081-8122-29E446CEC7A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8804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ook Antiqua" panose="0204060205030503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Wingdings" panose="05000000000000000000" pitchFamily="2" charset="2"/>
        <a:buChar char="ü"/>
        <a:defRPr sz="2800" kern="1200">
          <a:solidFill>
            <a:srgbClr val="595959"/>
          </a:solidFill>
          <a:latin typeface="Book Antiqua" panose="0204060205030503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ü"/>
        <a:defRPr sz="2400" kern="1200">
          <a:solidFill>
            <a:srgbClr val="595959"/>
          </a:solidFill>
          <a:latin typeface="Book Antiqua" panose="020406020503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ü"/>
        <a:defRPr sz="2000" kern="1200">
          <a:solidFill>
            <a:srgbClr val="595959"/>
          </a:solidFill>
          <a:latin typeface="Book Antiqua" panose="020406020503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ü"/>
        <a:defRPr sz="1800" kern="1200">
          <a:solidFill>
            <a:srgbClr val="595959"/>
          </a:solidFill>
          <a:latin typeface="Book Antiqua" panose="020406020503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ü"/>
        <a:defRPr sz="1800" kern="1200">
          <a:solidFill>
            <a:srgbClr val="595959"/>
          </a:solidFill>
          <a:latin typeface="Book Antiqua" panose="020406020503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27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916" y="1372805"/>
            <a:ext cx="9107904" cy="4191233"/>
          </a:xfrm>
        </p:spPr>
        <p:txBody>
          <a:bodyPr/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Смоленского филиала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Финуниверситета</a:t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2024 год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theme.zdassets.com/theme_assets/933215/f6dd29a0867a0bcb4363c0a4b0b754ccb2d0008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192" y="2958092"/>
            <a:ext cx="4033338" cy="372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13756" y="1875844"/>
            <a:ext cx="97235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308094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20414"/>
          <a:stretch/>
        </p:blipFill>
        <p:spPr>
          <a:xfrm>
            <a:off x="-1" y="-8851"/>
            <a:ext cx="12178605" cy="2030156"/>
          </a:xfrm>
          <a:prstGeom prst="rect">
            <a:avLst/>
          </a:prstGeom>
        </p:spPr>
      </p:pic>
      <p:sp>
        <p:nvSpPr>
          <p:cNvPr id="4" name="Пятиугольник 3"/>
          <p:cNvSpPr/>
          <p:nvPr/>
        </p:nvSpPr>
        <p:spPr>
          <a:xfrm>
            <a:off x="0" y="163815"/>
            <a:ext cx="9721516" cy="726522"/>
          </a:xfrm>
          <a:prstGeom prst="homePlate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549576" y="231581"/>
            <a:ext cx="10656101" cy="815754"/>
          </a:xfrm>
        </p:spPr>
        <p:txBody>
          <a:bodyPr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Научно-исследовательские работы,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реализованные Смоленским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филиалом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A56D03B9-1CCF-4595-9875-4F74904CDE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553797"/>
              </p:ext>
            </p:extLst>
          </p:nvPr>
        </p:nvGraphicFramePr>
        <p:xfrm>
          <a:off x="134748" y="1229257"/>
          <a:ext cx="11909105" cy="4320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25394">
                  <a:extLst>
                    <a:ext uri="{9D8B030D-6E8A-4147-A177-3AD203B41FA5}">
                      <a16:colId xmlns:a16="http://schemas.microsoft.com/office/drawing/2014/main" val="3532583065"/>
                    </a:ext>
                  </a:extLst>
                </a:gridCol>
                <a:gridCol w="2583711">
                  <a:extLst>
                    <a:ext uri="{9D8B030D-6E8A-4147-A177-3AD203B41FA5}">
                      <a16:colId xmlns:a16="http://schemas.microsoft.com/office/drawing/2014/main" val="2415167701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НИР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28" marR="567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Заказчик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28" marR="567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53293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36195" marR="36195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179195" algn="l"/>
                          <a:tab pos="1389380" algn="l"/>
                          <a:tab pos="1483995" algn="l"/>
                        </a:tabLs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Оценка потенциальной емкости рынка строительных услуг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ИП </a:t>
                      </a:r>
                      <a:r>
                        <a:rPr lang="ru-RU" sz="16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Костичев</a:t>
                      </a:r>
                      <a:r>
                        <a:rPr lang="ru-RU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В.В.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28" marR="56728" marT="0" marB="0"/>
                </a:tc>
                <a:extLst>
                  <a:ext uri="{0D108BD9-81ED-4DB2-BD59-A6C34878D82A}">
                    <a16:rowId xmlns:a16="http://schemas.microsoft.com/office/drawing/2014/main" val="221709541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36195" marR="36195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179195" algn="l"/>
                          <a:tab pos="1389380" algn="l"/>
                          <a:tab pos="1483995" algn="l"/>
                        </a:tabLs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Рецензирование отчета об определении рыночной стоимости ежегодной арендной платы земельного участка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 ДОСААФ России Смоленской области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28" marR="56728" marT="0" marB="0" anchor="ctr"/>
                </a:tc>
                <a:extLst>
                  <a:ext uri="{0D108BD9-81ED-4DB2-BD59-A6C34878D82A}">
                    <a16:rowId xmlns:a16="http://schemas.microsoft.com/office/drawing/2014/main" val="2333523617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Механизмы адаптации организации к новой инвестиционной политике в строительной отрасли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F3A3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ЗАО «</a:t>
                      </a:r>
                      <a:r>
                        <a:rPr lang="ru-RU" sz="1600" dirty="0" err="1" smtClean="0">
                          <a:solidFill>
                            <a:srgbClr val="0F3A3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СмолИнжСтрой</a:t>
                      </a:r>
                      <a:r>
                        <a:rPr lang="ru-RU" sz="1600" dirty="0" smtClean="0">
                          <a:solidFill>
                            <a:srgbClr val="0F3A3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dirty="0">
                        <a:solidFill>
                          <a:srgbClr val="0F3A3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28" marR="56728" marT="0" marB="0" anchor="ctr"/>
                </a:tc>
                <a:extLst>
                  <a:ext uri="{0D108BD9-81ED-4DB2-BD59-A6C34878D82A}">
                    <a16:rowId xmlns:a16="http://schemas.microsoft.com/office/drawing/2014/main" val="3259900673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бизнес-плана, оперативного управленческого плана, включающего алгоритмизацию текущих процессов в экономической деятельности хозяйствующего субъекта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F3A3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ЧОП «Барс»</a:t>
                      </a:r>
                      <a:endParaRPr lang="ru-RU" sz="1600" dirty="0">
                        <a:solidFill>
                          <a:srgbClr val="0F3A3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28" marR="56728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бизнес-плана, оперативного управленческого плана, включающего алгоритмизацию текущих процессов в экономической деятельности хозяйствующего субъекта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F3A3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ЧОП «Партнер»</a:t>
                      </a:r>
                      <a:endParaRPr lang="ru-RU" sz="1600" dirty="0">
                        <a:solidFill>
                          <a:srgbClr val="0F3A3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28" marR="56728" marT="0" marB="0" anchor="ctr"/>
                </a:tc>
                <a:extLst>
                  <a:ext uri="{0D108BD9-81ED-4DB2-BD59-A6C34878D82A}">
                    <a16:rowId xmlns:a16="http://schemas.microsoft.com/office/drawing/2014/main" val="2971045175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7" t="26503" r="867" b="56373"/>
          <a:stretch/>
        </p:blipFill>
        <p:spPr>
          <a:xfrm>
            <a:off x="9721516" y="231581"/>
            <a:ext cx="2184734" cy="645905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34748" y="5901028"/>
            <a:ext cx="97407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565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</a:t>
            </a:r>
            <a:r>
              <a:rPr lang="ru-RU" b="1" dirty="0" smtClean="0">
                <a:solidFill>
                  <a:srgbClr val="2565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плана доходов </a:t>
            </a:r>
            <a:r>
              <a:rPr lang="ru-RU" b="1" dirty="0">
                <a:solidFill>
                  <a:srgbClr val="2565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научной (научно-исследовательской) </a:t>
            </a:r>
            <a:r>
              <a:rPr lang="ru-RU" b="1" dirty="0" smtClean="0">
                <a:solidFill>
                  <a:srgbClr val="2565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– 129%</a:t>
            </a:r>
            <a:endParaRPr lang="ru-RU" b="1" dirty="0">
              <a:solidFill>
                <a:srgbClr val="2565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82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/>
          <a:srcRect t="20414"/>
          <a:stretch/>
        </p:blipFill>
        <p:spPr>
          <a:xfrm>
            <a:off x="0" y="0"/>
            <a:ext cx="12178605" cy="203015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90726" y="1240717"/>
            <a:ext cx="6829425" cy="541296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ятиугольник 3"/>
          <p:cNvSpPr/>
          <p:nvPr/>
        </p:nvSpPr>
        <p:spPr>
          <a:xfrm>
            <a:off x="0" y="315738"/>
            <a:ext cx="9721516" cy="560984"/>
          </a:xfrm>
          <a:prstGeom prst="homePlate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5701" y="424962"/>
            <a:ext cx="8713694" cy="815754"/>
          </a:xfrm>
        </p:spPr>
        <p:txBody>
          <a:bodyPr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работа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филиала Финуниверситета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225755642"/>
              </p:ext>
            </p:extLst>
          </p:nvPr>
        </p:nvGraphicFramePr>
        <p:xfrm>
          <a:off x="2854416" y="1265549"/>
          <a:ext cx="6399480" cy="5381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Текст 3"/>
          <p:cNvSpPr txBox="1">
            <a:spLocks/>
          </p:cNvSpPr>
          <p:nvPr/>
        </p:nvSpPr>
        <p:spPr>
          <a:xfrm>
            <a:off x="1690479" y="4977599"/>
            <a:ext cx="4188405" cy="4077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28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24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20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18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18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3"/>
          <p:cNvSpPr txBox="1">
            <a:spLocks/>
          </p:cNvSpPr>
          <p:nvPr/>
        </p:nvSpPr>
        <p:spPr>
          <a:xfrm>
            <a:off x="4807917" y="4924459"/>
            <a:ext cx="2633983" cy="4077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28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24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20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18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18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http://cdn.onlinewebfonts.com/svg/img_37330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147" y="1339710"/>
            <a:ext cx="229093" cy="22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cdn.onlinewebfonts.com/svg/img_37330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477" y="3109441"/>
            <a:ext cx="229093" cy="22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cdn.onlinewebfonts.com/svg/img_37330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080" y="4810730"/>
            <a:ext cx="229093" cy="22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cdn.onlinewebfonts.com/svg/img_37330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84647" y="1376435"/>
            <a:ext cx="229093" cy="22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cdn.onlinewebfonts.com/svg/img_37330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84648" y="3130028"/>
            <a:ext cx="229093" cy="22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://cdn.onlinewebfonts.com/svg/img_37330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87669" y="4873897"/>
            <a:ext cx="229093" cy="22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ttp://cdn.onlinewebfonts.com/svg/img_37330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89369" y="1356666"/>
            <a:ext cx="229093" cy="22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cdn.onlinewebfonts.com/svg/img_37330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89370" y="3110259"/>
            <a:ext cx="229093" cy="22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://cdn.onlinewebfonts.com/svg/img_37330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92391" y="4854128"/>
            <a:ext cx="229093" cy="22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ttp://cdn.onlinewebfonts.com/svg/img_37330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222" y="1382290"/>
            <a:ext cx="229093" cy="22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ttp://cdn.onlinewebfonts.com/svg/img_37330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552" y="3152021"/>
            <a:ext cx="229093" cy="22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cdn.onlinewebfonts.com/svg/img_37330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155" y="4853310"/>
            <a:ext cx="229093" cy="22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7" t="26503" r="867" b="56373"/>
          <a:stretch/>
        </p:blipFill>
        <p:spPr>
          <a:xfrm>
            <a:off x="9628284" y="315738"/>
            <a:ext cx="2130707" cy="662782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/>
          <a:srcRect l="2225" t="1863" r="51864" b="42123"/>
          <a:stretch/>
        </p:blipFill>
        <p:spPr>
          <a:xfrm>
            <a:off x="325556" y="1173962"/>
            <a:ext cx="2176299" cy="18901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53415" y="4965765"/>
            <a:ext cx="2423794" cy="15981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09021" y="3183592"/>
            <a:ext cx="2452135" cy="148816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19369" y="1240716"/>
            <a:ext cx="2039622" cy="179926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1802" y="3339190"/>
            <a:ext cx="2166698" cy="12089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5060" y="5038188"/>
            <a:ext cx="2132402" cy="142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8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ятиугольник 3"/>
          <p:cNvSpPr/>
          <p:nvPr/>
        </p:nvSpPr>
        <p:spPr>
          <a:xfrm>
            <a:off x="0" y="324841"/>
            <a:ext cx="9721516" cy="876702"/>
          </a:xfrm>
          <a:prstGeom prst="homePlate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6176" y="355315"/>
            <a:ext cx="8713694" cy="815754"/>
          </a:xfrm>
        </p:spPr>
        <p:txBody>
          <a:bodyPr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работа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Смоленского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филиала Финуниверситета</a:t>
            </a:r>
          </a:p>
        </p:txBody>
      </p:sp>
      <p:pic>
        <p:nvPicPr>
          <p:cNvPr id="11" name="Рисунок 10" descr="https://elibrary.ru/titles/10121/%D0%BE%D0%B1%D0%BB%D0%BE%D0%B6%D0%BA%D0%B0%20%D1%84%D0%B8%D0%90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18" y="3615849"/>
            <a:ext cx="2105312" cy="312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https://www.elibrary.ru/titles/10093/%D0%9E%D0%B1%D0%BB%D0%BE%D0%B6%D0%BA%D0%B0%20%D0%903%20%D0%92%D0%90%D0%90%D0%AD%D0%9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594" y="4003001"/>
            <a:ext cx="2002537" cy="273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elibrary.ru/titles/25218/%D0%BE%D0%B1%D0%BB%D0%BE%D0%B6%D0%BA%D0%B0%20%D1%81%D0%BD%D1%82_%D0%9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212" y="1316090"/>
            <a:ext cx="2372400" cy="284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7890" y="1316090"/>
            <a:ext cx="2494605" cy="36064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2254" y="3615849"/>
            <a:ext cx="2679338" cy="311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7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665" y="590758"/>
            <a:ext cx="10391775" cy="377403"/>
          </a:xfrm>
        </p:spPr>
        <p:txBody>
          <a:bodyPr/>
          <a:lstStyle/>
          <a:p>
            <a:r>
              <a:rPr lang="ru-RU" dirty="0" smtClean="0"/>
              <a:t>Вклад НСО в популяризацию научной деятельности Финуниверситета</a:t>
            </a:r>
            <a:endParaRPr lang="ru-RU" dirty="0"/>
          </a:p>
        </p:txBody>
      </p:sp>
      <p:pic>
        <p:nvPicPr>
          <p:cNvPr id="2050" name="Picture 2" descr="https://sun9-37.userapi.com/impg/s04sk4lIBRLtuTxYkxuXrTsn_-2l5kUSNKrtWw/rwFBi3eHM3g.jpg?size=2417x2055&amp;quality=95&amp;sign=4b71bc4c01c12d88efa2e31847ed5d4b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05" y="1198496"/>
            <a:ext cx="2982974" cy="253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77.userapi.com/impg/riYKtyb_acGsBHvKSvFkogL3-5FwJ8W1EE5Ywg/MY6dqybDMIs.jpg?size=1657x2155&amp;quality=95&amp;sign=b31d1bcdf87b90730ddaba270cbb9bd3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1198496"/>
            <a:ext cx="1960879" cy="255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505" y="4209372"/>
            <a:ext cx="5094974" cy="2511151"/>
          </a:xfrm>
          <a:prstGeom prst="rect">
            <a:avLst/>
          </a:prstGeom>
        </p:spPr>
      </p:pic>
      <p:pic>
        <p:nvPicPr>
          <p:cNvPr id="2056" name="Picture 8" descr="https://sun9-17.userapi.com/impg/pZgt-N81VVoo-C8LAK1MKsFjCKBmf3t9acyQYQ/6OEdNhujLOA.jpg?size=1185x812&amp;quality=95&amp;sign=74050a8aba2c9054032199aa2428b9ac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720" y="1884824"/>
            <a:ext cx="4975059" cy="340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69505" y="3615699"/>
            <a:ext cx="5094973" cy="2247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Петербургский международный экономический форум</a:t>
            </a:r>
            <a:r>
              <a:rPr lang="en-US" sz="12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r>
              <a:rPr lang="ru-RU" sz="12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69505" y="6488018"/>
            <a:ext cx="5094973" cy="2247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экономический форум Республика Беларусь 2024</a:t>
            </a:r>
            <a:endParaRPr lang="ru-RU" sz="1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33720" y="5240166"/>
            <a:ext cx="4975059" cy="2247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Молодёжно-предпринимательская программа «Я в деле»</a:t>
            </a:r>
            <a:endParaRPr lang="ru-RU" sz="1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24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1686" y="614496"/>
            <a:ext cx="10391775" cy="377403"/>
          </a:xfrm>
        </p:spPr>
        <p:txBody>
          <a:bodyPr/>
          <a:lstStyle/>
          <a:p>
            <a:r>
              <a:rPr lang="ru-RU" dirty="0"/>
              <a:t>Научная работа студентов Смоленского филиала Финуниверситета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4164101994"/>
              </p:ext>
            </p:extLst>
          </p:nvPr>
        </p:nvGraphicFramePr>
        <p:xfrm>
          <a:off x="151922" y="1254179"/>
          <a:ext cx="8552925" cy="2616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" b="1832"/>
          <a:stretch/>
        </p:blipFill>
        <p:spPr>
          <a:xfrm>
            <a:off x="411480" y="4133230"/>
            <a:ext cx="3679982" cy="23644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0" y="4133230"/>
            <a:ext cx="3550920" cy="23672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467" y="1132259"/>
            <a:ext cx="3494533" cy="23296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698" y="4133230"/>
            <a:ext cx="3589020" cy="239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668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Финансовый Университет">
      <a:dk1>
        <a:sysClr val="windowText" lastClr="000000"/>
      </a:dk1>
      <a:lt1>
        <a:sysClr val="window" lastClr="FFFFFF"/>
      </a:lt1>
      <a:dk2>
        <a:srgbClr val="373545"/>
      </a:dk2>
      <a:lt2>
        <a:srgbClr val="A5A5A5"/>
      </a:lt2>
      <a:accent1>
        <a:srgbClr val="256569"/>
      </a:accent1>
      <a:accent2>
        <a:srgbClr val="AFAFAF"/>
      </a:accent2>
      <a:accent3>
        <a:srgbClr val="5BBFC5"/>
      </a:accent3>
      <a:accent4>
        <a:srgbClr val="7B7B7B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Финансовый Университет" id="{B61C6C59-7E8E-44EC-9D0A-175FD0FD7AA0}" vid="{4B9A828B-7C95-4D9C-8B7B-426AD85F4798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Shablon_Finuniver</Template>
  <TotalTime>6996</TotalTime>
  <Words>274</Words>
  <Application>Microsoft Office PowerPoint</Application>
  <PresentationFormat>Широкоэкранный</PresentationFormat>
  <Paragraphs>32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Arial</vt:lpstr>
      <vt:lpstr>Book Antiqua</vt:lpstr>
      <vt:lpstr>Calibri</vt:lpstr>
      <vt:lpstr>Times New Roman</vt:lpstr>
      <vt:lpstr>Wingdings</vt:lpstr>
      <vt:lpstr>Тема Office</vt:lpstr>
      <vt:lpstr> Смоленского филиала Финуниверситета  за 2024 год</vt:lpstr>
      <vt:lpstr>Научно-исследовательские работы,  реализованные Смоленским филиалом в 2024 году </vt:lpstr>
      <vt:lpstr>Научная работа Смоленского филиала Финуниверситета</vt:lpstr>
      <vt:lpstr>Научная работа Смоленского филиала Финуниверситета</vt:lpstr>
      <vt:lpstr>Вклад НСО в популяризацию научной деятельности Финуниверситета</vt:lpstr>
      <vt:lpstr>Научная работа студентов Смоленского филиала Финуниверситета</vt:lpstr>
    </vt:vector>
  </TitlesOfParts>
  <Company>SmolFA.local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Результаты деятельности Смоленского филиала  за 1 квартал 2021 года</dc:title>
  <dc:creator>Земляк</dc:creator>
  <cp:lastModifiedBy>Ганичева Елена Викторовна</cp:lastModifiedBy>
  <cp:revision>236</cp:revision>
  <dcterms:created xsi:type="dcterms:W3CDTF">2021-04-20T11:15:19Z</dcterms:created>
  <dcterms:modified xsi:type="dcterms:W3CDTF">2025-02-26T10:23:02Z</dcterms:modified>
</cp:coreProperties>
</file>