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3813" r:id="rId5"/>
  </p:sldMasterIdLst>
  <p:notesMasterIdLst>
    <p:notesMasterId r:id="rId38"/>
  </p:notesMasterIdLst>
  <p:sldIdLst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4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4" autoAdjust="0"/>
  </p:normalViewPr>
  <p:slideViewPr>
    <p:cSldViewPr>
      <p:cViewPr>
        <p:scale>
          <a:sx n="116" d="100"/>
          <a:sy n="116" d="100"/>
        </p:scale>
        <p:origin x="-1062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81A83-86DD-49A8-8588-6F5DB1B209D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0F329-29DE-49C8-9C96-DF3A8CE7C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1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E11ABF-5BE9-4A6F-841E-EF45C8A85D2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9674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F329-29DE-49C8-9C96-DF3A8CE7C68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5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9450388"/>
            <a:ext cx="2971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2" rIns="90864" bIns="45432" anchor="b"/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EA7C2D-16BF-4AB9-B96E-371114ADECB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724400"/>
            <a:ext cx="5484812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2" rIns="90864" bIns="45432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4779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1E0420-0EBE-4624-B547-179C5EE11D6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8570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9450388"/>
            <a:ext cx="2971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2" rIns="90864" bIns="45432" anchor="b"/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80A5BC-D5AB-4BF0-B455-DD5317FCC62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724400"/>
            <a:ext cx="5484812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2" rIns="90864" bIns="45432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52497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9450388"/>
            <a:ext cx="2971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2" rIns="90864" bIns="45432" anchor="b"/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D679A-EE43-49C9-88F6-E1361F57ABF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724400"/>
            <a:ext cx="5484812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2" rIns="90864" bIns="45432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15443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9450388"/>
            <a:ext cx="2971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2" rIns="90864" bIns="45432" anchor="b"/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765342-B63F-4A96-9631-B5BC1CE814C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724400"/>
            <a:ext cx="5484812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2" rIns="90864" bIns="45432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8925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9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459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5BC64-1C41-4B21-882D-01597BFBDE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6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41033-36C8-4AF3-B833-AC966ADCBA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408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AC37-C0DA-4EF9-A34A-FD80FC00F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66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</p:grpSp>
      <p:sp>
        <p:nvSpPr>
          <p:cNvPr id="1542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542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1EA623-7C8D-4F38-898E-996780C1AB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86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3B735-CD4E-4285-A8CA-D3D26E09D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2948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FB75-0962-42F8-9DE8-73921F978F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9292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62D32-81D9-44A7-8455-FEF7E5E2A6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5791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0D24E-55FE-4B90-940C-DDE0910857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254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47F5D-3A3D-4557-BD30-3C1CC9A8BA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643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AA869-4E77-4400-AFFD-6430AECE4E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729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189E-6619-45DB-90E9-6EF9D021F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08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00155-7404-4809-8115-76C8DE782D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3127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9681-92EE-4D2B-B5C4-9183CB4679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943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25E3-7B1E-43B4-B8D4-22D00B3A65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521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1A936-A865-4795-8523-C960074317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380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D2760-2599-4857-9C3A-FFDE129D47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177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6CFD9-5573-44C0-9DCB-08FB9AF61A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312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FE108-7BC7-43D4-B9A2-81D59769C0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476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2FFBE-1E24-41CE-AE04-E3D3BA5E71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692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D419D-BEF1-4B15-9562-017D7E8D4F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569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90BDF-FEC0-451B-9E31-4E41D10DE7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335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07D00-355C-457B-9145-5D6A3153D1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756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D34EF-20FB-4F94-B438-661B04E0FD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647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CB1F1-406A-458A-A946-161897733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508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5241C-84BC-455A-B3EE-82E7FBCBB4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584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22BD-6E49-4842-AC5D-B01E8AF6BD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226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D3F37-58DA-40CC-BAE8-042EE95B25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009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9AE5-E822-4802-86D2-F3F3D8FC824B}" type="datetime1">
              <a:rPr lang="ru-RU"/>
              <a:pPr>
                <a:defRPr/>
              </a:pPr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C321-232E-4CF2-8CB2-DC5DC688C6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7552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944F-E73A-40AE-A722-F2567EBF7E91}" type="datetime1">
              <a:rPr lang="ru-RU"/>
              <a:pPr>
                <a:defRPr/>
              </a:pPr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36AD6-8113-450D-80FF-93A9817C03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3468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0B0C8-F3BB-4ECD-9A18-D62E6DB5CCDA}" type="datetime1">
              <a:rPr lang="ru-RU"/>
              <a:pPr>
                <a:defRPr/>
              </a:pPr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52E7E-E115-43A3-8ECC-B7E857435A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5475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512B-14E7-4590-9625-BD2EB8E43DF0}" type="datetime1">
              <a:rPr lang="ru-RU"/>
              <a:pPr>
                <a:defRPr/>
              </a:pPr>
              <a:t>29.05.2023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59C39-E671-46DC-A332-00A2E4B108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4195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EF39-D7A9-4243-A807-D55F2E6968BC}" type="datetime1">
              <a:rPr lang="ru-RU"/>
              <a:pPr>
                <a:defRPr/>
              </a:pPr>
              <a:t>29.05.2023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7186-EDE1-4892-992A-6B74DE9EDF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0633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53A4B-8AFF-4F20-AB54-D518144CE515}" type="datetime1">
              <a:rPr lang="ru-RU"/>
              <a:pPr>
                <a:defRPr/>
              </a:pPr>
              <a:t>29.05.2023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4A1D-A152-45E3-B5F2-D82E512A50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066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968A-56A0-47FF-A615-9E0F673B54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685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34DE-4DD5-4C19-A9C5-0C5DE7876338}" type="datetime1">
              <a:rPr lang="ru-RU"/>
              <a:pPr>
                <a:defRPr/>
              </a:pPr>
              <a:t>29.05.2023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98DA2-7202-4B62-95EF-76B015A11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481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7F11-2E68-403B-955A-4FD13E078243}" type="datetime1">
              <a:rPr lang="ru-RU"/>
              <a:pPr>
                <a:defRPr/>
              </a:pPr>
              <a:t>29.05.2023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35AE-C85D-4BC9-9BF7-AC75D96A94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9666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90E1-E2BB-4782-A7AF-D4AC7A7E41CF}" type="datetime1">
              <a:rPr lang="ru-RU"/>
              <a:pPr>
                <a:defRPr/>
              </a:pPr>
              <a:t>29.05.2023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542E-4BDC-48DF-A21C-E3B9B4F8D3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2606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A9D72-A0BE-4C4C-9E75-CFC68997FD89}" type="datetime1">
              <a:rPr lang="ru-RU"/>
              <a:pPr>
                <a:defRPr/>
              </a:pPr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B5D55-00BF-4FCE-9929-D345432AF6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1550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BB83-21D8-4869-9B7E-4A2AB6EF2192}" type="datetime1">
              <a:rPr lang="ru-RU"/>
              <a:pPr>
                <a:defRPr/>
              </a:pPr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3588-2884-48DC-885A-12DC4D3F05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44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D0964-C3C9-4FC0-A169-E861CF6F77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743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966F6-2E51-4B0E-9651-5924AD494A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54791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5FDCD-5F94-455B-88E5-3130840276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6426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E637C-ACAC-4701-9AEE-F977E53370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081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73203-096A-4C8D-8AFB-FB3F1A4CB7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4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EBF33-E212-4874-A4F9-D3D4626990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651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ECB45-B89B-467A-B45E-3D2A569DB2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94505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9F695-0350-45A1-9486-A9821EF295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86063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1CCE8-417C-45C8-93EC-C4EAAF1349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6779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751B2-CDFB-4FB2-8044-0C67BA254A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4703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84882-108F-4E5D-8B6F-290FDB06AA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16948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023A9-4463-46D5-841A-30E7A69F3C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516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1111-719A-491A-BDE1-3336A504C6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15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B295C-D8AB-4273-928F-6D822E6B23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71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BC110-C478-4750-A665-45D925AAB5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810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788A5-4967-4DCE-AE46-878A07790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82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9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307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355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309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09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083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8C0E177-559B-4242-9B96-209257DBE3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3702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34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4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4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4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4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4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4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4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5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435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5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5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5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5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5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6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6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6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6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103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4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6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7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108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437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7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7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7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7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7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7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081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8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8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8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8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8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8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8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438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62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3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4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5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6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7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8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70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071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072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073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</p:grpSp>
      <p:sp>
        <p:nvSpPr>
          <p:cNvPr id="1440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40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40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40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40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438834A-FA82-48DB-806A-5FF258B0B2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22687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497D9F57-B90E-4157-9473-9B0F90D401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034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4D8CDD-8A7A-4A25-AE4A-39A93B1B8D63}" type="datetime1">
              <a:rPr lang="ru-RU"/>
              <a:pPr>
                <a:defRPr/>
              </a:pPr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EFB258-2709-43A2-B999-29D26461EB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426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674D250E-B5F8-422D-BBB4-7C770F6AE0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372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hyperlink" Target="http://anti-free.ru/mkportal/modules/gallery/album/a_1895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4393.userapi.com/u11523568/-14/x_5b2304d1.jpg" TargetMode="External"/><Relationship Id="rId2" Type="http://schemas.openxmlformats.org/officeDocument/2006/relationships/image" Target="http://yandex.st/images/_/yRoftCp9R0HklIIktq7VvHiFeO8.png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jpeg"/><Relationship Id="rId5" Type="http://schemas.openxmlformats.org/officeDocument/2006/relationships/hyperlink" Target="http://www.kolomensky.com/uploads/posts/2009-08/1251142859_41_11_september_kolomensky_com.jpg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nnel4.com/media/images/Channel4/c4-news/MAY/03/911_heros_r_w.jpg" TargetMode="External"/><Relationship Id="rId2" Type="http://schemas.openxmlformats.org/officeDocument/2006/relationships/image" Target="http://yandex.st/images/_/yRoftCp9R0HklIIktq7VvHiFeO8.png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jpeg"/><Relationship Id="rId5" Type="http://schemas.openxmlformats.org/officeDocument/2006/relationships/hyperlink" Target="http://a.gallery.ukrhome.net/deps/news_personal2/93380_5459a97647.jpg" TargetMode="Externa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http://yandex.st/images/_/yRoftCp9R0HklIIktq7VvHiFeO8.png" TargetMode="Externa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4.jpeg"/><Relationship Id="rId4" Type="http://schemas.openxmlformats.org/officeDocument/2006/relationships/hyperlink" Target="http://www.kolomensky.com/uploads/posts/2009-08/1251142859_41_11_september_kolomensky_com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331913" y="2118785"/>
            <a:ext cx="66643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Действия при угрозе террористического акта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00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8175" y="142875"/>
            <a:ext cx="6592888" cy="8802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Технические и специальные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мероприятия при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усилении антитеррористической защищенности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объектов Финуниверситета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250825" y="1196975"/>
            <a:ext cx="5864225" cy="974725"/>
          </a:xfrm>
          <a:prstGeom prst="rightArrowCallout">
            <a:avLst>
              <a:gd name="adj1" fmla="val 14707"/>
              <a:gd name="adj2" fmla="val 26495"/>
              <a:gd name="adj3" fmla="val 24357"/>
              <a:gd name="adj4" fmla="val 9550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Ужесточение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пропускного режима; </a:t>
            </a: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4219575" y="3148013"/>
            <a:ext cx="4824413" cy="860425"/>
          </a:xfrm>
          <a:prstGeom prst="leftArrowCallout">
            <a:avLst>
              <a:gd name="adj1" fmla="val 13956"/>
              <a:gd name="adj2" fmla="val 25329"/>
              <a:gd name="adj3" fmla="val 16252"/>
              <a:gd name="adj4" fmla="val 9545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Установка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систем сигнализации, аудио/ видеозаписи;</a:t>
            </a: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27338"/>
            <a:ext cx="254952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33600"/>
            <a:ext cx="20097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1014413"/>
            <a:ext cx="3021012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149725"/>
            <a:ext cx="3141663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Выноска со стрелкой вправо 12"/>
          <p:cNvSpPr/>
          <p:nvPr/>
        </p:nvSpPr>
        <p:spPr>
          <a:xfrm>
            <a:off x="155575" y="4829175"/>
            <a:ext cx="5568950" cy="1516063"/>
          </a:xfrm>
          <a:prstGeom prst="rightArrowCallout">
            <a:avLst>
              <a:gd name="adj1" fmla="val 7471"/>
              <a:gd name="adj2" fmla="val 16036"/>
              <a:gd name="adj3" fmla="val 9320"/>
              <a:gd name="adj4" fmla="val 9556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Ежедневный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осмотр объекта для выявления взрывных устройств или подозрительных предметов;</a:t>
            </a:r>
          </a:p>
        </p:txBody>
      </p:sp>
    </p:spTree>
    <p:extLst>
      <p:ext uri="{BB962C8B-B14F-4D97-AF65-F5344CB8AC3E}">
        <p14:creationId xmlns:p14="http://schemas.microsoft.com/office/powerpoint/2010/main" val="1886491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52625"/>
            <a:ext cx="3925888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 со стрелкой вправо 3"/>
          <p:cNvSpPr/>
          <p:nvPr/>
        </p:nvSpPr>
        <p:spPr>
          <a:xfrm>
            <a:off x="168275" y="5589588"/>
            <a:ext cx="4227513" cy="882650"/>
          </a:xfrm>
          <a:prstGeom prst="rightArrowCallout">
            <a:avLst>
              <a:gd name="adj1" fmla="val 15392"/>
              <a:gd name="adj2" fmla="val 25407"/>
              <a:gd name="adj3" fmla="val 20974"/>
              <a:gd name="adj4" fmla="val 9337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Практические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занятия по действиям при ЧС</a:t>
            </a:r>
          </a:p>
        </p:txBody>
      </p:sp>
      <p:sp>
        <p:nvSpPr>
          <p:cNvPr id="3" name="Выноска со стрелкой влево 2"/>
          <p:cNvSpPr/>
          <p:nvPr/>
        </p:nvSpPr>
        <p:spPr>
          <a:xfrm>
            <a:off x="4110038" y="2852738"/>
            <a:ext cx="4206875" cy="869950"/>
          </a:xfrm>
          <a:prstGeom prst="leftArrowCallout">
            <a:avLst>
              <a:gd name="adj1" fmla="val 13963"/>
              <a:gd name="adj2" fmla="val 26798"/>
              <a:gd name="adj3" fmla="val 22255"/>
              <a:gd name="adj4" fmla="val 9252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Тщательный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подбор и проверка кадров;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860800"/>
            <a:ext cx="434975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Выноска со стрелкой влево 16"/>
          <p:cNvSpPr/>
          <p:nvPr/>
        </p:nvSpPr>
        <p:spPr>
          <a:xfrm flipH="1">
            <a:off x="142875" y="476250"/>
            <a:ext cx="4968875" cy="865188"/>
          </a:xfrm>
          <a:prstGeom prst="leftArrowCallout">
            <a:avLst>
              <a:gd name="adj1" fmla="val 13912"/>
              <a:gd name="adj2" fmla="val 19765"/>
              <a:gd name="adj3" fmla="val 19597"/>
              <a:gd name="adj4" fmla="val 9446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Периодическая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проверка складских помещений;</a:t>
            </a:r>
          </a:p>
        </p:txBody>
      </p:sp>
      <p:pic>
        <p:nvPicPr>
          <p:cNvPr id="2458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88913"/>
            <a:ext cx="38242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763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8713788" cy="6264275"/>
          </a:xfrm>
          <a:noFill/>
        </p:spPr>
      </p:pic>
    </p:spTree>
    <p:extLst>
      <p:ext uri="{BB962C8B-B14F-4D97-AF65-F5344CB8AC3E}">
        <p14:creationId xmlns:p14="http://schemas.microsoft.com/office/powerpoint/2010/main" val="4033241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0500" y="241300"/>
            <a:ext cx="7683500" cy="11763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Ответственность за подготовку </a:t>
            </a:r>
            <a:br>
              <a:rPr lang="ru-RU" sz="3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осуществление террористического акта</a:t>
            </a:r>
            <a:br>
              <a:rPr lang="ru-RU" sz="3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b="1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251522" y="1666021"/>
            <a:ext cx="850768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 algn="ctr">
            <a:solidFill>
              <a:srgbClr val="A50021"/>
            </a:solidFill>
            <a:miter lim="800000"/>
            <a:headEnd/>
            <a:tailEnd/>
          </a:ln>
          <a:effectLst>
            <a:glow rad="101600">
              <a:schemeClr val="bg2">
                <a:lumMod val="25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За участие в проведении террористического акта – лишение свободы на срок от 5 до 20 лет (ст. 205 УК РФ)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51521" y="3258346"/>
            <a:ext cx="8473379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 algn="ctr">
            <a:solidFill>
              <a:srgbClr val="A50021"/>
            </a:solidFill>
            <a:miter lim="800000"/>
            <a:headEnd/>
            <a:tailEnd/>
          </a:ln>
          <a:effectLst>
            <a:glow rad="101600">
              <a:schemeClr val="bg2">
                <a:lumMod val="25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За захват или удержание заложника - лишение свободы  на срок от 5 до 20 лет (ст. 206 УК РФ)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251521" y="4973698"/>
            <a:ext cx="8419282" cy="163121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 algn="ctr">
            <a:solidFill>
              <a:srgbClr val="A50021"/>
            </a:solidFill>
            <a:miter lim="800000"/>
            <a:headEnd/>
            <a:tailEnd/>
          </a:ln>
          <a:effectLst>
            <a:glow rad="101600">
              <a:schemeClr val="bg2">
                <a:lumMod val="25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За заведомо ложное сообщение о планируемом акте терроризма – наказание от штрафа в 500 МРОТ до лишения свободы на срок до 3лет (ст.207 УК РФ). Уголовная ответственность наступает с 14 лет, в других случаях штрафу подвергаются родители</a:t>
            </a:r>
          </a:p>
        </p:txBody>
      </p:sp>
      <p:sp>
        <p:nvSpPr>
          <p:cNvPr id="26636" name="Text Box 9"/>
          <p:cNvSpPr txBox="1">
            <a:spLocks noChangeArrowheads="1"/>
          </p:cNvSpPr>
          <p:nvPr/>
        </p:nvSpPr>
        <p:spPr bwMode="auto">
          <a:xfrm>
            <a:off x="8334375" y="6221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977900" y="1027599"/>
            <a:ext cx="482600" cy="558800"/>
          </a:xfrm>
          <a:custGeom>
            <a:avLst/>
            <a:gdLst>
              <a:gd name="connsiteX0" fmla="*/ 0 w 508000"/>
              <a:gd name="connsiteY0" fmla="*/ 317500 h 622300"/>
              <a:gd name="connsiteX1" fmla="*/ 241300 w 508000"/>
              <a:gd name="connsiteY1" fmla="*/ 622300 h 622300"/>
              <a:gd name="connsiteX2" fmla="*/ 508000 w 508000"/>
              <a:gd name="connsiteY2" fmla="*/ 0 h 622300"/>
              <a:gd name="connsiteX3" fmla="*/ 215900 w 508000"/>
              <a:gd name="connsiteY3" fmla="*/ 393700 h 622300"/>
              <a:gd name="connsiteX4" fmla="*/ 0 w 508000"/>
              <a:gd name="connsiteY4" fmla="*/ 3175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00" h="622300">
                <a:moveTo>
                  <a:pt x="0" y="317500"/>
                </a:moveTo>
                <a:lnTo>
                  <a:pt x="241300" y="622300"/>
                </a:lnTo>
                <a:lnTo>
                  <a:pt x="508000" y="0"/>
                </a:lnTo>
                <a:lnTo>
                  <a:pt x="215900" y="393700"/>
                </a:lnTo>
                <a:lnTo>
                  <a:pt x="0" y="317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glow rad="63500">
              <a:schemeClr val="accent3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003300" y="2667000"/>
            <a:ext cx="482600" cy="558800"/>
          </a:xfrm>
          <a:custGeom>
            <a:avLst/>
            <a:gdLst>
              <a:gd name="connsiteX0" fmla="*/ 0 w 508000"/>
              <a:gd name="connsiteY0" fmla="*/ 317500 h 622300"/>
              <a:gd name="connsiteX1" fmla="*/ 241300 w 508000"/>
              <a:gd name="connsiteY1" fmla="*/ 622300 h 622300"/>
              <a:gd name="connsiteX2" fmla="*/ 508000 w 508000"/>
              <a:gd name="connsiteY2" fmla="*/ 0 h 622300"/>
              <a:gd name="connsiteX3" fmla="*/ 215900 w 508000"/>
              <a:gd name="connsiteY3" fmla="*/ 393700 h 622300"/>
              <a:gd name="connsiteX4" fmla="*/ 0 w 508000"/>
              <a:gd name="connsiteY4" fmla="*/ 3175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00" h="622300">
                <a:moveTo>
                  <a:pt x="0" y="317500"/>
                </a:moveTo>
                <a:lnTo>
                  <a:pt x="241300" y="622300"/>
                </a:lnTo>
                <a:lnTo>
                  <a:pt x="508000" y="0"/>
                </a:lnTo>
                <a:lnTo>
                  <a:pt x="215900" y="393700"/>
                </a:lnTo>
                <a:lnTo>
                  <a:pt x="0" y="317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glow rad="63500">
              <a:schemeClr val="accent3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990600" y="4303754"/>
            <a:ext cx="482600" cy="558800"/>
          </a:xfrm>
          <a:custGeom>
            <a:avLst/>
            <a:gdLst>
              <a:gd name="connsiteX0" fmla="*/ 0 w 508000"/>
              <a:gd name="connsiteY0" fmla="*/ 317500 h 622300"/>
              <a:gd name="connsiteX1" fmla="*/ 241300 w 508000"/>
              <a:gd name="connsiteY1" fmla="*/ 622300 h 622300"/>
              <a:gd name="connsiteX2" fmla="*/ 508000 w 508000"/>
              <a:gd name="connsiteY2" fmla="*/ 0 h 622300"/>
              <a:gd name="connsiteX3" fmla="*/ 215900 w 508000"/>
              <a:gd name="connsiteY3" fmla="*/ 393700 h 622300"/>
              <a:gd name="connsiteX4" fmla="*/ 0 w 508000"/>
              <a:gd name="connsiteY4" fmla="*/ 3175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00" h="622300">
                <a:moveTo>
                  <a:pt x="0" y="317500"/>
                </a:moveTo>
                <a:lnTo>
                  <a:pt x="241300" y="622300"/>
                </a:lnTo>
                <a:lnTo>
                  <a:pt x="508000" y="0"/>
                </a:lnTo>
                <a:lnTo>
                  <a:pt x="215900" y="393700"/>
                </a:lnTo>
                <a:lnTo>
                  <a:pt x="0" y="317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glow rad="63500">
              <a:schemeClr val="accent3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498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ВУ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08275"/>
            <a:ext cx="48768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11138"/>
            <a:ext cx="8077200" cy="914400"/>
          </a:xfrm>
          <a:effectLst>
            <a:outerShdw dist="35921" dir="2700000" algn="ctr" rotWithShape="0">
              <a:srgbClr val="FFFF8D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ПРИЗНАКИ,  КОТОРЫЕ МОГУТ УКАЗЫВАТЬ НА НАЛИЧИЕ ВЗРЫВНОГО УСТРОЙСТВА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-107950" y="2738438"/>
            <a:ext cx="6096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НАЛИЧИЕ НА ОБНАРУЖЕННОМ ПРЕДМЕТЕ ПРОВОДОВ, ИЗОЛЕНТЫ, ВЕРЕВОК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55563" y="4191000"/>
            <a:ext cx="4876800" cy="1016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ПОДОЗРИТЕЛЬНЫЕ ЗВУКИ (ЩЕЛЧКИ, ТИКАНЬЕ ЧАСОВ И Т.П.) ИЗДАВАЕМЫЕ ПРЕДМЕТОМ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2339975" y="5949950"/>
            <a:ext cx="66294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ОТ ПРЕДМЕТА ИСХОДИТ  НЕОБЫЧНЫЙ ЗАПАХ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1692275" y="1414463"/>
            <a:ext cx="64547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ОБНАРУЖЕНИЕ  ПРЕДМЕТОВ ДОМАШНЕГО ОБИХОДА (ЧАЩЕ ДОРОГОСТОЯЩИХ), ЯКОБЫ УТЕРЯННЫХ ИЛИ ЗАБЫТЫХ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8289925" y="417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61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utoUpdateAnimBg="0"/>
      <p:bldP spid="120837" grpId="0" animBg="1" autoUpdateAnimBg="0"/>
      <p:bldP spid="120838" grpId="0" autoUpdateAnimBg="0"/>
      <p:bldP spid="12083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2497138" y="260350"/>
            <a:ext cx="6646862" cy="909638"/>
          </a:xfrm>
          <a:prstGeom prst="rect">
            <a:avLst/>
          </a:prstGeom>
          <a:solidFill>
            <a:srgbClr val="FFCCFF"/>
          </a:solidFill>
          <a:ln w="25400">
            <a:solidFill>
              <a:srgbClr val="892AC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ДЕЙСТВИЯ ПРИ </a:t>
            </a:r>
            <a:r>
              <a:rPr kumimoji="0" lang="ru-RU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УГРОЗЕ </a:t>
            </a: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СОВЕРШЕНИЯ ТЕРАКТА</a:t>
            </a: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3933825"/>
            <a:ext cx="6088063" cy="2606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Независимо от решения о дальней-шей работе объекта директор должен:</a:t>
            </a:r>
          </a:p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принять меры по ужесточению пропускного режима, </a:t>
            </a:r>
          </a:p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проинструктировать персонал, </a:t>
            </a:r>
          </a:p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подготовиться к возможной эвакуации.</a:t>
            </a:r>
          </a:p>
        </p:txBody>
      </p:sp>
      <p:pic>
        <p:nvPicPr>
          <p:cNvPr id="31750" name="Picture 2" descr="http://fekriminal.files.wordpress.com/2009/12/d0b2-d0b6d0b5d0bbd0b5d0b7d0bdd0bed0b3d0bed180d181d0bad0b5-d0b4d0b5d0b9d181d182d0b2d183d18ed182-d0bcd0bed0b1d0b8d0bbd18cd0bdd18bd0b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701925"/>
            <a:ext cx="267335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http://www.studentsoftheworld.info/sites/society/img/30068_ag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431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Выноска со стрелкой влево 8"/>
          <p:cNvSpPr/>
          <p:nvPr/>
        </p:nvSpPr>
        <p:spPr>
          <a:xfrm>
            <a:off x="2484438" y="1125538"/>
            <a:ext cx="6454775" cy="1624012"/>
          </a:xfrm>
          <a:prstGeom prst="leftArrowCallout">
            <a:avLst>
              <a:gd name="adj1" fmla="val 8137"/>
              <a:gd name="adj2" fmla="val 26798"/>
              <a:gd name="adj3" fmla="val 8826"/>
              <a:gd name="adj4" fmla="val 966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Информация о возможном теракте на объектах города может быть получена спецслужбами (ФСБ, МВД и др.) оперативным путем …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0" name="Выноска со стрелкой влево 9"/>
          <p:cNvSpPr/>
          <p:nvPr/>
        </p:nvSpPr>
        <p:spPr>
          <a:xfrm flipH="1">
            <a:off x="0" y="2924175"/>
            <a:ext cx="6084888" cy="865188"/>
          </a:xfrm>
          <a:prstGeom prst="leftArrowCallout">
            <a:avLst>
              <a:gd name="adj1" fmla="val 13912"/>
              <a:gd name="adj2" fmla="val 37987"/>
              <a:gd name="adj3" fmla="val 19597"/>
              <a:gd name="adj4" fmla="val 9526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либо поступить непосредственно в учреждение по телефону (по почте). </a:t>
            </a:r>
          </a:p>
        </p:txBody>
      </p:sp>
    </p:spTree>
    <p:extLst>
      <p:ext uri="{BB962C8B-B14F-4D97-AF65-F5344CB8AC3E}">
        <p14:creationId xmlns:p14="http://schemas.microsoft.com/office/powerpoint/2010/main" val="4085723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 descr="http://baza.deita.ru/upload/normal/vnimanie_trebuetsya_buhgalter_13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88" y="792163"/>
            <a:ext cx="2616201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http://modems.hop.ru/aon/pristav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3935">
            <a:off x="6370638" y="3689350"/>
            <a:ext cx="32845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http://www.mforum.ru/img/stils/02/stat_02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3644900"/>
            <a:ext cx="262096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Прямоугольник 4"/>
          <p:cNvSpPr>
            <a:spLocks noChangeArrowheads="1"/>
          </p:cNvSpPr>
          <p:nvPr/>
        </p:nvSpPr>
        <p:spPr bwMode="auto">
          <a:xfrm>
            <a:off x="179388" y="188913"/>
            <a:ext cx="5056187" cy="482600"/>
          </a:xfrm>
          <a:prstGeom prst="rect">
            <a:avLst/>
          </a:prstGeom>
          <a:solidFill>
            <a:srgbClr val="FFCCFF"/>
          </a:solidFill>
          <a:ln w="25400">
            <a:solidFill>
              <a:srgbClr val="892A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Получение угрозы по телефону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Выноска со стрелками влево/вправо 6"/>
          <p:cNvSpPr/>
          <p:nvPr/>
        </p:nvSpPr>
        <p:spPr>
          <a:xfrm>
            <a:off x="2555875" y="3500438"/>
            <a:ext cx="4464050" cy="2736850"/>
          </a:xfrm>
          <a:prstGeom prst="leftRightArrowCallout">
            <a:avLst>
              <a:gd name="adj1" fmla="val 3106"/>
              <a:gd name="adj2" fmla="val 25000"/>
              <a:gd name="adj3" fmla="val 4322"/>
              <a:gd name="adj4" fmla="val 8917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Телефоны объекта должны иметь: </a:t>
            </a:r>
          </a:p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автоматический опре-делитель номера (АОН),</a:t>
            </a:r>
          </a:p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звукозаписывающую аппаратуру, </a:t>
            </a:r>
          </a:p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функцию громкого вещания («спикерфон»).</a:t>
            </a:r>
          </a:p>
        </p:txBody>
      </p:sp>
      <p:pic>
        <p:nvPicPr>
          <p:cNvPr id="32777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0350"/>
            <a:ext cx="2627312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Выноска со стрелкой вправо 13"/>
          <p:cNvSpPr/>
          <p:nvPr/>
        </p:nvSpPr>
        <p:spPr>
          <a:xfrm>
            <a:off x="2843213" y="981075"/>
            <a:ext cx="3529012" cy="1584325"/>
          </a:xfrm>
          <a:prstGeom prst="rightArrowCallout">
            <a:avLst>
              <a:gd name="adj1" fmla="val 9352"/>
              <a:gd name="adj2" fmla="val 25407"/>
              <a:gd name="adj3" fmla="val 8827"/>
              <a:gd name="adj4" fmla="val 9468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Инструкция … должна находиться «под рукой». </a:t>
            </a:r>
          </a:p>
        </p:txBody>
      </p:sp>
    </p:spTree>
    <p:extLst>
      <p:ext uri="{BB962C8B-B14F-4D97-AF65-F5344CB8AC3E}">
        <p14:creationId xmlns:p14="http://schemas.microsoft.com/office/powerpoint/2010/main" val="305514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250825" y="260350"/>
            <a:ext cx="3313113" cy="739775"/>
          </a:xfrm>
          <a:prstGeom prst="rect">
            <a:avLst/>
          </a:prstGeom>
          <a:solidFill>
            <a:srgbClr val="FFCCFF"/>
          </a:solidFill>
          <a:ln w="25400">
            <a:solidFill>
              <a:srgbClr val="892AC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Получение угрозы в письменной форме</a:t>
            </a:r>
          </a:p>
        </p:txBody>
      </p:sp>
      <p:pic>
        <p:nvPicPr>
          <p:cNvPr id="3379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4319587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908050"/>
            <a:ext cx="301783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Выноска со стрелкой вправо 8"/>
          <p:cNvSpPr/>
          <p:nvPr/>
        </p:nvSpPr>
        <p:spPr>
          <a:xfrm flipH="1">
            <a:off x="2411413" y="2495550"/>
            <a:ext cx="2573337" cy="1584325"/>
          </a:xfrm>
          <a:prstGeom prst="rightArrowCallout">
            <a:avLst>
              <a:gd name="adj1" fmla="val 9352"/>
              <a:gd name="adj2" fmla="val 25407"/>
              <a:gd name="adj3" fmla="val 8827"/>
              <a:gd name="adj4" fmla="val 9272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Инструкция … должна находиться «под рукой»… </a:t>
            </a:r>
          </a:p>
        </p:txBody>
      </p:sp>
      <p:pic>
        <p:nvPicPr>
          <p:cNvPr id="33800" name="Picture 6" descr="Картинка 17 из 11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373438"/>
            <a:ext cx="2232025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Выноска со стрелкой вправо 11"/>
          <p:cNvSpPr/>
          <p:nvPr/>
        </p:nvSpPr>
        <p:spPr>
          <a:xfrm flipH="1">
            <a:off x="1763713" y="4221163"/>
            <a:ext cx="4924425" cy="1295400"/>
          </a:xfrm>
          <a:prstGeom prst="rightArrowCallout">
            <a:avLst>
              <a:gd name="adj1" fmla="val 9352"/>
              <a:gd name="adj2" fmla="val 25407"/>
              <a:gd name="adj3" fmla="val 8827"/>
              <a:gd name="adj4" fmla="val 9556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Конверт вскрывается только с левой или правой стороны, отрезая кромки ножницами.</a:t>
            </a: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395288" y="5656263"/>
            <a:ext cx="6323012" cy="969962"/>
          </a:xfrm>
          <a:prstGeom prst="rightArrowCallout">
            <a:avLst>
              <a:gd name="adj1" fmla="val 9352"/>
              <a:gd name="adj2" fmla="val 31914"/>
              <a:gd name="adj3" fmla="val 8827"/>
              <a:gd name="adj4" fmla="val 9736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Прочитанный документ убирается пинцетом в чистый полиэтиленовый пакет.</a:t>
            </a:r>
          </a:p>
        </p:txBody>
      </p:sp>
      <p:pic>
        <p:nvPicPr>
          <p:cNvPr id="33803" name="Picture 4" descr="http://club.itdrom.com/files/blog/mystery/2929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4079875"/>
            <a:ext cx="238601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866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613"/>
            <a:ext cx="8820150" cy="635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уберите пожароопасные предметы - старые запасы красок, растворителей, лаков, бензина и т.п.;</a:t>
            </a:r>
          </a:p>
        </p:txBody>
      </p:sp>
      <p:sp>
        <p:nvSpPr>
          <p:cNvPr id="34821" name="Прямоугольник 2"/>
          <p:cNvSpPr>
            <a:spLocks noChangeArrowheads="1"/>
          </p:cNvSpPr>
          <p:nvPr/>
        </p:nvSpPr>
        <p:spPr bwMode="auto">
          <a:xfrm>
            <a:off x="0" y="1557338"/>
            <a:ext cx="8893175" cy="361950"/>
          </a:xfrm>
          <a:prstGeom prst="rect">
            <a:avLst/>
          </a:prstGeom>
          <a:solidFill>
            <a:srgbClr val="E1EFEE"/>
          </a:solidFill>
          <a:ln w="25400">
            <a:solidFill>
              <a:srgbClr val="77933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уберите с окон горшки с цветами;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492375"/>
            <a:ext cx="8893175" cy="3762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проверьте, плотно ли у вас закреплены полки и навесные картины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34823" name="Прямоугольник 11"/>
          <p:cNvSpPr>
            <a:spLocks noChangeArrowheads="1"/>
          </p:cNvSpPr>
          <p:nvPr/>
        </p:nvSpPr>
        <p:spPr bwMode="auto">
          <a:xfrm>
            <a:off x="0" y="3789363"/>
            <a:ext cx="8856663" cy="900112"/>
          </a:xfrm>
          <a:prstGeom prst="rect">
            <a:avLst/>
          </a:prstGeom>
          <a:solidFill>
            <a:srgbClr val="E2E6EA"/>
          </a:solidFill>
          <a:ln w="31750">
            <a:solidFill>
              <a:srgbClr val="604A7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сложите в сумку необходимые вам документы, не громоздкие носильные вещи, деньги, ценности на случай экстренной эвакуации;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97425"/>
            <a:ext cx="8888413" cy="382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 возможности реже пользуйтесь общественным транспортом;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5100" y="26988"/>
            <a:ext cx="8858250" cy="555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93663" algn="l"/>
                <a:tab pos="176213" algn="l"/>
              </a:tabLst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Меры безопасности при </a:t>
            </a: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угрозе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теракта</a:t>
            </a:r>
          </a:p>
        </p:txBody>
      </p:sp>
      <p:sp>
        <p:nvSpPr>
          <p:cNvPr id="34826" name="Прямоугольник 2"/>
          <p:cNvSpPr>
            <a:spLocks noChangeArrowheads="1"/>
          </p:cNvSpPr>
          <p:nvPr/>
        </p:nvSpPr>
        <p:spPr bwMode="auto">
          <a:xfrm>
            <a:off x="0" y="2060575"/>
            <a:ext cx="8893175" cy="361950"/>
          </a:xfrm>
          <a:prstGeom prst="rect">
            <a:avLst/>
          </a:prstGeom>
          <a:solidFill>
            <a:srgbClr val="EBF1DE"/>
          </a:solidFill>
          <a:ln w="25400">
            <a:solidFill>
              <a:srgbClr val="77933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уберите все предметы, стоящие на шкафах,  полках и т.п.;</a:t>
            </a:r>
          </a:p>
        </p:txBody>
      </p:sp>
      <p:sp>
        <p:nvSpPr>
          <p:cNvPr id="6" name="Прямоугольник 11"/>
          <p:cNvSpPr/>
          <p:nvPr/>
        </p:nvSpPr>
        <p:spPr>
          <a:xfrm>
            <a:off x="0" y="2997200"/>
            <a:ext cx="8856663" cy="641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задерните шторы на окнах - это защитит вас от повреждений осколками стекла;</a:t>
            </a:r>
          </a:p>
        </p:txBody>
      </p:sp>
      <p:sp>
        <p:nvSpPr>
          <p:cNvPr id="34828" name="Прямоугольник 12"/>
          <p:cNvSpPr>
            <a:spLocks noChangeArrowheads="1"/>
          </p:cNvSpPr>
          <p:nvPr/>
        </p:nvSpPr>
        <p:spPr bwMode="auto">
          <a:xfrm>
            <a:off x="0" y="5300663"/>
            <a:ext cx="8888413" cy="382587"/>
          </a:xfrm>
          <a:prstGeom prst="rect">
            <a:avLst/>
          </a:prstGeom>
          <a:solidFill>
            <a:srgbClr val="DCF2EE"/>
          </a:solidFill>
          <a:ln w="31750">
            <a:solidFill>
              <a:srgbClr val="95373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отложите посещение общественных мест; </a:t>
            </a:r>
          </a:p>
        </p:txBody>
      </p:sp>
      <p:sp>
        <p:nvSpPr>
          <p:cNvPr id="8" name="Прямоугольник 12"/>
          <p:cNvSpPr/>
          <p:nvPr/>
        </p:nvSpPr>
        <p:spPr>
          <a:xfrm>
            <a:off x="0" y="5805488"/>
            <a:ext cx="8888413" cy="641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держите включенной локальную (квартирную) систему оповещения и взаимной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778514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6021388"/>
            <a:ext cx="4897438" cy="701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 наступать,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 трогать 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оголившиеся провода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36867" name="Прямоугольник 5"/>
          <p:cNvSpPr>
            <a:spLocks noChangeArrowheads="1"/>
          </p:cNvSpPr>
          <p:nvPr/>
        </p:nvSpPr>
        <p:spPr bwMode="auto">
          <a:xfrm>
            <a:off x="250825" y="4221163"/>
            <a:ext cx="4970463" cy="701675"/>
          </a:xfrm>
          <a:prstGeom prst="rect">
            <a:avLst/>
          </a:prstGeom>
          <a:solidFill>
            <a:srgbClr val="CFFDEA"/>
          </a:solidFill>
          <a:ln w="25400">
            <a:solidFill>
              <a:srgbClr val="604A7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2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2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2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>
                <a:tab pos="452438" algn="l"/>
              </a:tabLst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 прикасаться к обвисающим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>
                <a:tab pos="452438" algn="l"/>
              </a:tabLst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конструкциям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00563" y="690563"/>
            <a:ext cx="4494212" cy="48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Успокоиться </a:t>
            </a: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3513" y="0"/>
            <a:ext cx="8980487" cy="48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ДЕЙСТВИЯ ПРИ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СОВЕРШЕНИИ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ТЕРАКТА (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ВЗРЫВ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</a:t>
            </a:r>
          </a:p>
        </p:txBody>
      </p:sp>
      <p:pic>
        <p:nvPicPr>
          <p:cNvPr id="36872" name="Picture 19" descr="x_5b2304d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421322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Прямоугольник 11"/>
          <p:cNvSpPr>
            <a:spLocks noChangeArrowheads="1"/>
          </p:cNvSpPr>
          <p:nvPr/>
        </p:nvSpPr>
        <p:spPr bwMode="auto">
          <a:xfrm>
            <a:off x="250825" y="5084763"/>
            <a:ext cx="4933950" cy="746125"/>
          </a:xfrm>
          <a:prstGeom prst="rect">
            <a:avLst/>
          </a:prstGeom>
          <a:solidFill>
            <a:srgbClr val="F9FDCF"/>
          </a:solidFill>
          <a:ln w="31750">
            <a:solidFill>
              <a:srgbClr val="604A7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 пользоваться открытым пламенем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6874" name="Прямоугольник 11"/>
          <p:cNvSpPr>
            <a:spLocks noChangeArrowheads="1"/>
          </p:cNvSpPr>
          <p:nvPr/>
        </p:nvSpPr>
        <p:spPr bwMode="auto">
          <a:xfrm>
            <a:off x="250825" y="3644900"/>
            <a:ext cx="4249738" cy="434975"/>
          </a:xfrm>
          <a:prstGeom prst="rect">
            <a:avLst/>
          </a:prstGeom>
          <a:solidFill>
            <a:srgbClr val="E2E6EA"/>
          </a:solidFill>
          <a:ln w="31750">
            <a:solidFill>
              <a:srgbClr val="604A7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Продвигаться осторожно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6875" name="Прямоугольник 11"/>
          <p:cNvSpPr>
            <a:spLocks noChangeArrowheads="1"/>
          </p:cNvSpPr>
          <p:nvPr/>
        </p:nvSpPr>
        <p:spPr bwMode="auto">
          <a:xfrm>
            <a:off x="4500563" y="1989138"/>
            <a:ext cx="4464050" cy="1292225"/>
          </a:xfrm>
          <a:prstGeom prst="rect">
            <a:avLst/>
          </a:prstGeom>
          <a:solidFill>
            <a:srgbClr val="DCF0EE"/>
          </a:solidFill>
          <a:ln w="31750">
            <a:solidFill>
              <a:srgbClr val="604A7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Взять документы, носильные предметы первой необходимости, драгоценности, деньги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6876" name="Прямоугольник 11"/>
          <p:cNvSpPr>
            <a:spLocks noChangeArrowheads="1"/>
          </p:cNvSpPr>
          <p:nvPr/>
        </p:nvSpPr>
        <p:spPr bwMode="auto">
          <a:xfrm>
            <a:off x="4500563" y="1341438"/>
            <a:ext cx="4464050" cy="434975"/>
          </a:xfrm>
          <a:prstGeom prst="rect">
            <a:avLst/>
          </a:prstGeom>
          <a:solidFill>
            <a:srgbClr val="E2E6EA"/>
          </a:solidFill>
          <a:ln w="31750">
            <a:solidFill>
              <a:srgbClr val="604A7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Уточнить обстановку</a:t>
            </a:r>
          </a:p>
        </p:txBody>
      </p:sp>
      <p:pic>
        <p:nvPicPr>
          <p:cNvPr id="36877" name="Picture 26" descr="1251142859_41_11_september_kolomensky_co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05263"/>
            <a:ext cx="39243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l-terr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9040">
            <a:off x="150813" y="-11113"/>
            <a:ext cx="9432925" cy="739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smtClean="0">
                <a:solidFill>
                  <a:srgbClr val="FFFF00"/>
                </a:solidFill>
              </a:rPr>
              <a:t>Понятие </a:t>
            </a:r>
            <a:r>
              <a:rPr lang="ru-RU" altLang="ru-RU" sz="4000" smtClean="0">
                <a:solidFill>
                  <a:schemeClr val="tx1"/>
                </a:solidFill>
              </a:rPr>
              <a:t>«терроризм»</a:t>
            </a:r>
            <a:r>
              <a:rPr lang="ru-RU" altLang="ru-RU" sz="4000" smtClean="0">
                <a:solidFill>
                  <a:srgbClr val="FFFF00"/>
                </a:solidFill>
              </a:rPr>
              <a:t> произошло от латинского слова </a:t>
            </a:r>
            <a:r>
              <a:rPr lang="ru-RU" altLang="ru-RU" sz="4000" smtClean="0">
                <a:solidFill>
                  <a:schemeClr val="tx1"/>
                </a:solidFill>
              </a:rPr>
              <a:t>«террор»</a:t>
            </a:r>
            <a:r>
              <a:rPr lang="ru-RU" altLang="ru-RU" sz="4000" smtClean="0">
                <a:solidFill>
                  <a:srgbClr val="FFFF00"/>
                </a:solidFill>
              </a:rPr>
              <a:t> - что означает страх, ужас.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5800" y="2370138"/>
            <a:ext cx="8134350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Терроризм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– это идеология насилия и практика воздействия на принятие решения органами государственной власти</a:t>
            </a:r>
            <a:r>
              <a:rPr kumimoji="0" lang="en-US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органами местного самоуправления или международными организациями</a:t>
            </a:r>
            <a:r>
              <a:rPr kumimoji="0" lang="en-US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связанные с устрашением населения и иными формами противоправных насильственых действий.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ФЗ № 35 «О противодействии терроризму»</a:t>
            </a:r>
          </a:p>
        </p:txBody>
      </p:sp>
    </p:spTree>
    <p:extLst>
      <p:ext uri="{BB962C8B-B14F-4D97-AF65-F5344CB8AC3E}">
        <p14:creationId xmlns:p14="http://schemas.microsoft.com/office/powerpoint/2010/main" val="42133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0" y="5445125"/>
            <a:ext cx="4289425" cy="361950"/>
          </a:xfrm>
          <a:prstGeom prst="rect">
            <a:avLst/>
          </a:prstGeom>
          <a:solidFill>
            <a:srgbClr val="89AEF7"/>
          </a:solidFill>
          <a:ln w="25400">
            <a:solidFill>
              <a:srgbClr val="31859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2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2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2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>
                <a:tab pos="452438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смоченный обрывок простыни;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165850"/>
            <a:ext cx="4787900" cy="422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2438" algn="l"/>
              </a:tabLst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смоченный обрывок скатерти и т.п.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67175" y="981075"/>
            <a:ext cx="5076825" cy="48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Защитить органы дыхания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87450" y="0"/>
            <a:ext cx="6713538" cy="847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ДЕЙСТВИЯ ПРИ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СОВЕРШЕНИИ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ТЕРАКТА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(сильное задымление или запыленность)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37895" name="Picture 18" descr="911_heros_r_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399573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0" descr="93380_5459a9764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92600"/>
            <a:ext cx="39957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Прямоугольник 1"/>
          <p:cNvSpPr>
            <a:spLocks noChangeArrowheads="1"/>
          </p:cNvSpPr>
          <p:nvPr/>
        </p:nvSpPr>
        <p:spPr bwMode="auto">
          <a:xfrm>
            <a:off x="4067175" y="1700213"/>
            <a:ext cx="2017713" cy="422275"/>
          </a:xfrm>
          <a:prstGeom prst="rect">
            <a:avLst/>
          </a:prstGeom>
          <a:solidFill>
            <a:srgbClr val="E0F0EC"/>
          </a:solidFill>
          <a:ln w="25400">
            <a:solidFill>
              <a:srgbClr val="31859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респиратор; </a:t>
            </a:r>
          </a:p>
        </p:txBody>
      </p:sp>
      <p:sp>
        <p:nvSpPr>
          <p:cNvPr id="37898" name="Прямоугольник 1"/>
          <p:cNvSpPr>
            <a:spLocks noChangeArrowheads="1"/>
          </p:cNvSpPr>
          <p:nvPr/>
        </p:nvSpPr>
        <p:spPr bwMode="auto">
          <a:xfrm>
            <a:off x="4067175" y="2276475"/>
            <a:ext cx="3600450" cy="422275"/>
          </a:xfrm>
          <a:prstGeom prst="rect">
            <a:avLst/>
          </a:prstGeom>
          <a:solidFill>
            <a:srgbClr val="DFF1E2"/>
          </a:solidFill>
          <a:ln w="25400">
            <a:solidFill>
              <a:srgbClr val="31859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ватно-марлевая повязка;</a:t>
            </a: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7899" name="Прямоугольник 1"/>
          <p:cNvSpPr>
            <a:spLocks noChangeArrowheads="1"/>
          </p:cNvSpPr>
          <p:nvPr/>
        </p:nvSpPr>
        <p:spPr bwMode="auto">
          <a:xfrm>
            <a:off x="0" y="3429000"/>
            <a:ext cx="3924300" cy="422275"/>
          </a:xfrm>
          <a:prstGeom prst="rect">
            <a:avLst/>
          </a:prstGeom>
          <a:solidFill>
            <a:srgbClr val="D3FDE0"/>
          </a:solidFill>
          <a:ln w="25400">
            <a:solidFill>
              <a:srgbClr val="31859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смоченный кусок ткани; </a:t>
            </a:r>
          </a:p>
        </p:txBody>
      </p:sp>
      <p:sp>
        <p:nvSpPr>
          <p:cNvPr id="8" name="Прямоугольник 2"/>
          <p:cNvSpPr/>
          <p:nvPr/>
        </p:nvSpPr>
        <p:spPr>
          <a:xfrm>
            <a:off x="0" y="4797425"/>
            <a:ext cx="3538538" cy="361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None/>
              <a:tabLst>
                <a:tab pos="452438" algn="l"/>
              </a:tabLst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смоченный платок;</a:t>
            </a:r>
          </a:p>
        </p:txBody>
      </p:sp>
      <p:sp>
        <p:nvSpPr>
          <p:cNvPr id="37901" name="Прямоугольник 2"/>
          <p:cNvSpPr>
            <a:spLocks noChangeArrowheads="1"/>
          </p:cNvSpPr>
          <p:nvPr/>
        </p:nvSpPr>
        <p:spPr bwMode="auto">
          <a:xfrm>
            <a:off x="0" y="4149725"/>
            <a:ext cx="3538538" cy="361950"/>
          </a:xfrm>
          <a:prstGeom prst="rect">
            <a:avLst/>
          </a:prstGeom>
          <a:solidFill>
            <a:srgbClr val="D3FDD5"/>
          </a:solidFill>
          <a:ln w="25400">
            <a:solidFill>
              <a:srgbClr val="31859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2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2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2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>
                <a:tab pos="452438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смоченное полотенце;</a:t>
            </a:r>
          </a:p>
        </p:txBody>
      </p:sp>
    </p:spTree>
    <p:extLst>
      <p:ext uri="{BB962C8B-B14F-4D97-AF65-F5344CB8AC3E}">
        <p14:creationId xmlns:p14="http://schemas.microsoft.com/office/powerpoint/2010/main" val="425200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413"/>
            <a:ext cx="4859338" cy="727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 возможности успокойтесь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 падайте духом, не отчаивайтесь</a:t>
            </a:r>
            <a:r>
              <a:rPr kumimoji="0" lang="ru-RU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87450" y="0"/>
            <a:ext cx="6713538" cy="847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ДЕЙСТВИЯ ПРИ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СОВЕРШЕНИИ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ТЕРАКТА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ru-RU" sz="2400" b="1" i="1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 оказались в завале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38918" name="Прямоугольник 5"/>
          <p:cNvSpPr>
            <a:spLocks noChangeArrowheads="1"/>
          </p:cNvSpPr>
          <p:nvPr/>
        </p:nvSpPr>
        <p:spPr bwMode="auto">
          <a:xfrm>
            <a:off x="3492500" y="5084763"/>
            <a:ext cx="5472113" cy="1095375"/>
          </a:xfrm>
          <a:prstGeom prst="rect">
            <a:avLst/>
          </a:prstGeom>
          <a:solidFill>
            <a:srgbClr val="B9A1CB"/>
          </a:solidFill>
          <a:ln w="25400">
            <a:solidFill>
              <a:srgbClr val="604A7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2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2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2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>
                <a:tab pos="452438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При нахождении глубоко от поверхности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>
                <a:tab pos="452438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земли, перемещайте вправо- влево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>
                <a:tab pos="452438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любой металлический предмет (кольцо,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>
                <a:tab pos="452438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ключи, браслет и т.п.)</a:t>
            </a: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8919" name="Прямоугольник 5"/>
          <p:cNvSpPr>
            <a:spLocks noChangeArrowheads="1"/>
          </p:cNvSpPr>
          <p:nvPr/>
        </p:nvSpPr>
        <p:spPr bwMode="auto">
          <a:xfrm>
            <a:off x="3492500" y="4292600"/>
            <a:ext cx="4802188" cy="606425"/>
          </a:xfrm>
          <a:prstGeom prst="rect">
            <a:avLst/>
          </a:prstGeom>
          <a:solidFill>
            <a:srgbClr val="C78FDD"/>
          </a:solidFill>
          <a:ln w="25400">
            <a:solidFill>
              <a:srgbClr val="604A7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2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2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2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>
                <a:tab pos="452438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Голосом и стуком пытайтесь 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>
                <a:tab pos="452438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привлечь к себе внимание</a:t>
            </a:r>
            <a:endParaRPr kumimoji="0" lang="ru-RU" altLang="ru-RU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5"/>
          <p:cNvSpPr/>
          <p:nvPr/>
        </p:nvSpPr>
        <p:spPr>
          <a:xfrm>
            <a:off x="0" y="3500438"/>
            <a:ext cx="4802188" cy="6064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None/>
              <a:tabLst>
                <a:tab pos="452438" algn="l"/>
              </a:tabLst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Попробуйте двигаться, но не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None/>
              <a:tabLst>
                <a:tab pos="452438" algn="l"/>
              </a:tabLst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тратьте напрасно силы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38921" name="Прямоугольник 5"/>
          <p:cNvSpPr>
            <a:spLocks noChangeArrowheads="1"/>
          </p:cNvSpPr>
          <p:nvPr/>
        </p:nvSpPr>
        <p:spPr bwMode="auto">
          <a:xfrm>
            <a:off x="0" y="2852738"/>
            <a:ext cx="4802188" cy="606425"/>
          </a:xfrm>
          <a:prstGeom prst="rect">
            <a:avLst/>
          </a:prstGeom>
          <a:solidFill>
            <a:srgbClr val="C2B3D1"/>
          </a:solidFill>
          <a:ln w="25400">
            <a:solidFill>
              <a:srgbClr val="604A7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2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2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2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>
                <a:tab pos="452438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Настройтесь терпеть голод и 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>
                <a:tab pos="452438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жажду</a:t>
            </a: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8922" name="Прямоугольник 5"/>
          <p:cNvSpPr>
            <a:spLocks noChangeArrowheads="1"/>
          </p:cNvSpPr>
          <p:nvPr/>
        </p:nvSpPr>
        <p:spPr bwMode="auto">
          <a:xfrm>
            <a:off x="0" y="2276475"/>
            <a:ext cx="4802188" cy="361950"/>
          </a:xfrm>
          <a:prstGeom prst="rect">
            <a:avLst/>
          </a:prstGeom>
          <a:solidFill>
            <a:srgbClr val="89AEF7"/>
          </a:solidFill>
          <a:ln w="25400">
            <a:solidFill>
              <a:srgbClr val="604A7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2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2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2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2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>
                <a:tab pos="452438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Дышите глубоко и ровно</a:t>
            </a: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38923" name="Picture 23" descr="gurjan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1125538"/>
            <a:ext cx="338455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25" descr="1251142859_41_11_september_kolomensky_co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5463"/>
            <a:ext cx="3348038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28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0275" y="5046663"/>
            <a:ext cx="3538538" cy="409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 приближаться,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38" y="5702300"/>
            <a:ext cx="2430462" cy="458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 трогать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9538" y="6300788"/>
            <a:ext cx="4802187" cy="409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 перемещать находку.</a:t>
            </a:r>
          </a:p>
        </p:txBody>
      </p:sp>
      <p:sp>
        <p:nvSpPr>
          <p:cNvPr id="39941" name="Дата 6"/>
          <p:cNvSpPr>
            <a:spLocks noGrp="1"/>
          </p:cNvSpPr>
          <p:nvPr>
            <p:ph type="dt" sz="quarter" idx="10"/>
          </p:nvPr>
        </p:nvSpPr>
        <p:spPr bwMode="auto">
          <a:xfrm>
            <a:off x="57150" y="64897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B24EBD-3932-442C-BF4F-E88401C39379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29.05.2023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2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27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3850F-2E20-43FB-AFD7-B3007AC3AF7D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99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4292600"/>
            <a:ext cx="218598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Выноска со стрелкой влево 11"/>
          <p:cNvSpPr/>
          <p:nvPr/>
        </p:nvSpPr>
        <p:spPr>
          <a:xfrm>
            <a:off x="2749550" y="1323975"/>
            <a:ext cx="6234113" cy="515938"/>
          </a:xfrm>
          <a:prstGeom prst="leftArrowCallout">
            <a:avLst>
              <a:gd name="adj1" fmla="val 8560"/>
              <a:gd name="adj2" fmla="val 43819"/>
              <a:gd name="adj3" fmla="val 21496"/>
              <a:gd name="adj4" fmla="val 9649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Немедленно сообщить в ФСБ и МВД; </a:t>
            </a: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323850" y="2006600"/>
            <a:ext cx="5724525" cy="1882775"/>
          </a:xfrm>
          <a:prstGeom prst="rightArrowCallout">
            <a:avLst>
              <a:gd name="adj1" fmla="val 10848"/>
              <a:gd name="adj2" fmla="val 21224"/>
              <a:gd name="adj3" fmla="val 6495"/>
              <a:gd name="adj4" fmla="val 9659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346075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tabLst>
                <a:tab pos="0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Выставить оцепление. </a:t>
            </a:r>
          </a:p>
          <a:p>
            <a:pPr marL="0" marR="0" lvl="0" indent="346075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tabLst>
                <a:tab pos="0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Отвести сотрудников в безопасное место.</a:t>
            </a: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346075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tabLst>
                <a:tab pos="0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 необходимости эвакуировать людей в соответствии с планом.</a:t>
            </a:r>
          </a:p>
        </p:txBody>
      </p:sp>
      <p:pic>
        <p:nvPicPr>
          <p:cNvPr id="39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993775"/>
            <a:ext cx="793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0"/>
            <a:ext cx="5889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195388"/>
            <a:ext cx="1231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2005013"/>
            <a:ext cx="2916237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 со стрелкой вниз 6"/>
          <p:cNvSpPr/>
          <p:nvPr/>
        </p:nvSpPr>
        <p:spPr>
          <a:xfrm>
            <a:off x="395288" y="4076700"/>
            <a:ext cx="5594350" cy="974725"/>
          </a:xfrm>
          <a:prstGeom prst="downArrowCallout">
            <a:avLst>
              <a:gd name="adj1" fmla="val 8471"/>
              <a:gd name="adj2" fmla="val 25000"/>
              <a:gd name="adj3" fmla="val 11226"/>
              <a:gd name="adj4" fmla="val 8312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любом  случае обнаружения неопознанного предмета дать указание:</a:t>
            </a: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8888" y="690563"/>
            <a:ext cx="7735887" cy="48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При обнаружении подозрительных предметов: </a:t>
            </a: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3513" y="0"/>
            <a:ext cx="6713537" cy="48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ДЕЙСТВИЯ ПРИ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СОВЕРШЕНИИ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ТЕРАКТА </a:t>
            </a:r>
          </a:p>
        </p:txBody>
      </p:sp>
    </p:spTree>
    <p:extLst>
      <p:ext uri="{BB962C8B-B14F-4D97-AF65-F5344CB8AC3E}">
        <p14:creationId xmlns:p14="http://schemas.microsoft.com/office/powerpoint/2010/main" val="4104251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4365625"/>
            <a:ext cx="8642350" cy="2043113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marL="0" indent="0" algn="just"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2400" smtClean="0">
                <a:latin typeface="Arial" charset="0"/>
              </a:rPr>
              <a:t>1 сентября 2004 г. террористы захватили  более 1100 заложников в школе № 1 города Беслан (Сев. Осетия) и в течение 3 дней удерживали в здании детей, их родителей и учителей в нечеловеческих условиях, отказывая им в минимальных естественных надобностях.</a:t>
            </a:r>
          </a:p>
        </p:txBody>
      </p:sp>
      <p:sp>
        <p:nvSpPr>
          <p:cNvPr id="40963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F9D69-7006-4BF1-96C9-4745FCA1DB04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29.05.2023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6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129083-C0FB-4AEE-97EB-7D796646B4BB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0965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108075"/>
            <a:ext cx="52768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5088"/>
            <a:ext cx="237648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7488" y="3324225"/>
            <a:ext cx="3275012" cy="739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Р. Хучбаров – бывший милиционер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71775" y="0"/>
            <a:ext cx="6372225" cy="901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Третий  учебный вопрос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Действия при захвате в заложники</a:t>
            </a:r>
          </a:p>
        </p:txBody>
      </p:sp>
    </p:spTree>
    <p:extLst>
      <p:ext uri="{BB962C8B-B14F-4D97-AF65-F5344CB8AC3E}">
        <p14:creationId xmlns:p14="http://schemas.microsoft.com/office/powerpoint/2010/main" val="916506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00" y="836613"/>
            <a:ext cx="5400675" cy="792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Ситуацию захвата заложников можно разделить на три этапа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-620713"/>
            <a:ext cx="3133725" cy="256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388" y="200025"/>
            <a:ext cx="5543550" cy="481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Действия при захвате заложников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500" y="5641975"/>
            <a:ext cx="8786813" cy="739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 любом случае,  без специальной профессиональной подготовки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нельзя пытаться обезоружить террористов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1819275"/>
            <a:ext cx="297973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3016250"/>
            <a:ext cx="34226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0338" y="1819275"/>
            <a:ext cx="2173287" cy="792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60363" marR="0" lvl="0" indent="-269875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Момент захвата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3705225" y="3805238"/>
            <a:ext cx="5237163" cy="1630362"/>
          </a:xfrm>
          <a:prstGeom prst="leftArrowCallout">
            <a:avLst>
              <a:gd name="adj1" fmla="val 6268"/>
              <a:gd name="adj2" fmla="val 9804"/>
              <a:gd name="adj3" fmla="val 13662"/>
              <a:gd name="adj4" fmla="val 9197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Если в этот момент есть шанс бежать — можно рискнуть, но вероятность спасения оценить невозможно</a:t>
            </a:r>
          </a:p>
        </p:txBody>
      </p:sp>
      <p:sp>
        <p:nvSpPr>
          <p:cNvPr id="4199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E0EC58-462C-4A1A-A7B0-75AD741B015B}" type="datetime1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29.05.2023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99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BB4E0-AE17-4D61-9110-A132DFD727DA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003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5516563"/>
            <a:ext cx="8032750" cy="739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Осмотреться и выбрать возможные места для укрытия на случай стрельбы.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2274888"/>
            <a:ext cx="1714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060575"/>
            <a:ext cx="24987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98425"/>
            <a:ext cx="344963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носка со стрелкой вправо 9"/>
          <p:cNvSpPr/>
          <p:nvPr/>
        </p:nvSpPr>
        <p:spPr>
          <a:xfrm>
            <a:off x="160338" y="382588"/>
            <a:ext cx="5275262" cy="1557337"/>
          </a:xfrm>
          <a:prstGeom prst="rightArrowCallout">
            <a:avLst>
              <a:gd name="adj1" fmla="val 11992"/>
              <a:gd name="adj2" fmla="val 16564"/>
              <a:gd name="adj3" fmla="val 20680"/>
              <a:gd name="adj4" fmla="val 9066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Спрашивать разрешения на выполнение любого действия (встать, попить, сходить в туалет);</a:t>
            </a: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4016375" y="2493963"/>
            <a:ext cx="2622550" cy="1381125"/>
          </a:xfrm>
          <a:prstGeom prst="rightArrowCallout">
            <a:avLst>
              <a:gd name="adj1" fmla="val 10067"/>
              <a:gd name="adj2" fmla="val 12714"/>
              <a:gd name="adj3" fmla="val 14906"/>
              <a:gd name="adj4" fmla="val 8590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Отключить мобильные телефоны;</a:t>
            </a:r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3203575" y="4348163"/>
            <a:ext cx="5761038" cy="881062"/>
          </a:xfrm>
          <a:prstGeom prst="leftArrowCallout">
            <a:avLst>
              <a:gd name="adj1" fmla="val 18939"/>
              <a:gd name="adj2" fmla="val 23351"/>
              <a:gd name="adj3" fmla="val 29746"/>
              <a:gd name="adj4" fmla="val 9320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Снять ювелирные украшения и дорогие предметы одежды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</a:p>
        </p:txBody>
      </p:sp>
      <p:sp>
        <p:nvSpPr>
          <p:cNvPr id="43017" name="Дата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260395-C591-4F35-B9D9-D7BCCF22B79D}" type="datetime1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29.05.2023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01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75D109-FA74-45CB-A91F-8C6C109A1464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847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7921625" y="61452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075" y="0"/>
            <a:ext cx="8162925" cy="774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Рекомендации по поведению в случае  захвата 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в 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качестве заложников</a:t>
            </a:r>
          </a:p>
        </p:txBody>
      </p:sp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1763713" y="1125538"/>
            <a:ext cx="64674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 оказывайте агрессивного сопротивления, не делайте резких и угрожающих движений, не провоцируйте террористов на необдуманные действия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 возможности избегайте прямого зрительного контакта с похитителями.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 самого начала (особенно первые полчаса) выполняйте все приказы и распоряжения похитителей.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Займите позицию пассивного сотрудничества. Разговаривайте спокойным голосом. Избегайте выражений презрения.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 различным признакам постарайтесь определить место своего нахождения (заточения).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Ведите себя спокойно, сохраняйте при этом чувство собственного достоинства.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При наличии у Вас проблем со здоровьем, которые в данной ситуации могут проявиться, заявите об этом в спокойной форме захватившим Вас людям 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104900" y="5200650"/>
            <a:ext cx="695325" cy="1238250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114425" y="4495800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123950" y="3771900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114425" y="2895600"/>
            <a:ext cx="695325" cy="1123950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133475" y="2171700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143000" y="1447800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143000" y="752475"/>
            <a:ext cx="695325" cy="914400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150" y="765175"/>
            <a:ext cx="6496050" cy="161925"/>
          </a:xfrm>
          <a:prstGeom prst="rect">
            <a:avLst/>
          </a:prstGeom>
          <a:solidFill>
            <a:srgbClr val="7CA5BA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 flipH="1">
            <a:off x="8267700" y="5248275"/>
            <a:ext cx="695325" cy="11334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 flipH="1">
            <a:off x="8277225" y="4543425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flipH="1">
            <a:off x="8286750" y="3819525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 flipH="1">
            <a:off x="8277225" y="2943225"/>
            <a:ext cx="695325" cy="1123950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flipH="1">
            <a:off x="8296275" y="2219325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 flipH="1">
            <a:off x="8305800" y="1495425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 flipH="1">
            <a:off x="8305800" y="752475"/>
            <a:ext cx="695325" cy="96202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63713" y="6165850"/>
            <a:ext cx="6496050" cy="161925"/>
          </a:xfrm>
          <a:prstGeom prst="rect">
            <a:avLst/>
          </a:prstGeom>
          <a:solidFill>
            <a:srgbClr val="7CA5BA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399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7921625" y="61452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075" y="0"/>
            <a:ext cx="8162925" cy="676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Рекомендации по поведению в случае захвата 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в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качестве заложников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(продолжение)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1692275" y="1196975"/>
            <a:ext cx="6467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 возможности скорее возьмите себя в руки, успокойтесь и не паникуйте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Подготовьтесь физически, морально и эмоционально к возможному суровому испытанию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 пытайтесь бежать, если нет полной уверенности в успехе побега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Запомните как можно больше информации о террористах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 различным признакам постарайтесь определить место своего нахождения (заточения).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По возможности расположитесь подальше от окон, дверей и самих похитителей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 случае штурма здания рекомендуется лечь на пол лицом вниз, сложив руки на затылке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104900" y="5200650"/>
            <a:ext cx="695325" cy="1238250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114425" y="4495800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123950" y="3771900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114425" y="2895600"/>
            <a:ext cx="695325" cy="1123950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133475" y="2171700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143000" y="1447800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143000" y="752475"/>
            <a:ext cx="695325" cy="914400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28800" y="762000"/>
            <a:ext cx="6496050" cy="161925"/>
          </a:xfrm>
          <a:prstGeom prst="rect">
            <a:avLst/>
          </a:prstGeom>
          <a:solidFill>
            <a:srgbClr val="7CA5BA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08175" y="6237288"/>
            <a:ext cx="6438900" cy="46037"/>
          </a:xfrm>
          <a:prstGeom prst="rect">
            <a:avLst/>
          </a:prstGeom>
          <a:solidFill>
            <a:srgbClr val="7CA5B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 flipH="1">
            <a:off x="8267700" y="5248275"/>
            <a:ext cx="695325" cy="11334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 flipH="1">
            <a:off x="8277225" y="4543425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flipH="1">
            <a:off x="8286750" y="3819525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 flipH="1">
            <a:off x="8277225" y="2943225"/>
            <a:ext cx="695325" cy="1123950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flipH="1">
            <a:off x="8296275" y="2219325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 flipH="1">
            <a:off x="8305800" y="1495425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 flipH="1">
            <a:off x="8305800" y="752475"/>
            <a:ext cx="695325" cy="96202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63713" y="6237288"/>
            <a:ext cx="6496050" cy="161925"/>
          </a:xfrm>
          <a:prstGeom prst="rect">
            <a:avLst/>
          </a:prstGeom>
          <a:solidFill>
            <a:srgbClr val="7CA5BA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362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650" y="190500"/>
            <a:ext cx="7561263" cy="428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Длительный период удержания заложников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790575"/>
            <a:ext cx="3351213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46500" y="792163"/>
            <a:ext cx="5187950" cy="739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Главное правило — вести себя тихо и не привлекать внимания.</a:t>
            </a:r>
          </a:p>
        </p:txBody>
      </p:sp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674813"/>
            <a:ext cx="3897313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Выноска со стрелкой вправо 13"/>
          <p:cNvSpPr/>
          <p:nvPr/>
        </p:nvSpPr>
        <p:spPr>
          <a:xfrm>
            <a:off x="179388" y="3382963"/>
            <a:ext cx="5073650" cy="1201737"/>
          </a:xfrm>
          <a:prstGeom prst="rightArrowCallout">
            <a:avLst>
              <a:gd name="adj1" fmla="val 11992"/>
              <a:gd name="adj2" fmla="val 16564"/>
              <a:gd name="adj3" fmla="val 20680"/>
              <a:gd name="adj4" fmla="val 9236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 совершать самим и не до-пускать истерических реак-ций других заложников. </a:t>
            </a:r>
          </a:p>
        </p:txBody>
      </p:sp>
      <p:sp>
        <p:nvSpPr>
          <p:cNvPr id="15" name="Выноска со стрелкой влево 14"/>
          <p:cNvSpPr/>
          <p:nvPr/>
        </p:nvSpPr>
        <p:spPr>
          <a:xfrm>
            <a:off x="4535488" y="4941888"/>
            <a:ext cx="4373562" cy="1500187"/>
          </a:xfrm>
          <a:prstGeom prst="leftArrowCallout">
            <a:avLst>
              <a:gd name="adj1" fmla="val 10171"/>
              <a:gd name="adj2" fmla="val 12406"/>
              <a:gd name="adj3" fmla="val 17101"/>
              <a:gd name="adj4" fmla="val 8932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Молча переносить ли-шения, оскорбления и унижения, не смотреть в глаза преступникам. </a:t>
            </a:r>
          </a:p>
        </p:txBody>
      </p:sp>
      <p:pic>
        <p:nvPicPr>
          <p:cNvPr id="4813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4660900"/>
            <a:ext cx="29908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Дата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9FEDB-5AB7-4DF8-9C3D-1BEA3AC322FC}" type="datetime1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29.05.2023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13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D6F740-B48B-424A-9CD3-6D55AD5D0F29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12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7921625" y="61452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075" y="0"/>
            <a:ext cx="8162925" cy="725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Рекомендации по поведению при 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длительном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нахождении в положении заложника</a:t>
            </a:r>
          </a:p>
        </p:txBody>
      </p:sp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1790700" y="1076325"/>
            <a:ext cx="64674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 допускайте возникновения чувства жалости, смятения и замешательства.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Избегайте возникновения чувства отчаяния.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Думайте и вспоминайте о приятных вещах.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Постоянно находите себе какое-либо занятие (физические упражнения, чтение, жизненные воспоминания и т.д.). </a:t>
            </a: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Для поддержания сил ешьте все, что дают, даже если пища не нравится и не вызывает аппетита.  </a:t>
            </a: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104900" y="5200650"/>
            <a:ext cx="695325" cy="1238250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114425" y="4495800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123950" y="3771900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114425" y="2895600"/>
            <a:ext cx="695325" cy="1123950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133475" y="2171700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143000" y="1447800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143000" y="752475"/>
            <a:ext cx="695325" cy="914400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28800" y="762000"/>
            <a:ext cx="6496050" cy="161925"/>
          </a:xfrm>
          <a:prstGeom prst="rect">
            <a:avLst/>
          </a:prstGeom>
          <a:solidFill>
            <a:srgbClr val="7CA5BA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150" y="1916113"/>
            <a:ext cx="6438900" cy="4603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35150" y="2781300"/>
            <a:ext cx="6438900" cy="4603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35150" y="3644900"/>
            <a:ext cx="6438900" cy="4603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713" y="4868863"/>
            <a:ext cx="6438900" cy="7143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1050" y="4868863"/>
            <a:ext cx="6438900" cy="4603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08175" y="6165850"/>
            <a:ext cx="6438900" cy="4603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08175" y="6308725"/>
            <a:ext cx="6438900" cy="46038"/>
          </a:xfrm>
          <a:prstGeom prst="rect">
            <a:avLst/>
          </a:prstGeom>
          <a:solidFill>
            <a:srgbClr val="7CA5B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 flipH="1">
            <a:off x="8267700" y="5248275"/>
            <a:ext cx="695325" cy="11334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 flipH="1">
            <a:off x="8277225" y="4543425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flipH="1">
            <a:off x="8286750" y="3819525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 flipH="1">
            <a:off x="8277225" y="2943225"/>
            <a:ext cx="695325" cy="1123950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flipH="1">
            <a:off x="8296275" y="2219325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 flipH="1">
            <a:off x="8305800" y="1495425"/>
            <a:ext cx="695325" cy="9429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 flipH="1">
            <a:off x="8305800" y="752475"/>
            <a:ext cx="695325" cy="96202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35150" y="6165850"/>
            <a:ext cx="6496050" cy="161925"/>
          </a:xfrm>
          <a:prstGeom prst="rect">
            <a:avLst/>
          </a:prstGeom>
          <a:solidFill>
            <a:srgbClr val="7CA5BA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68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3275" r="4713" b="7770"/>
          <a:stretch>
            <a:fillRect/>
          </a:stretch>
        </p:blipFill>
        <p:spPr>
          <a:xfrm>
            <a:off x="0" y="0"/>
            <a:ext cx="9144000" cy="6884988"/>
          </a:xfrm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>
                  <a:alpha val="3000"/>
                </a:srgbClr>
              </a:gs>
              <a:gs pos="100000">
                <a:srgbClr val="FF454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692275" y="71438"/>
            <a:ext cx="5699125" cy="76517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altLang="ru-RU" sz="3600" smtClean="0">
                <a:solidFill>
                  <a:srgbClr val="FFFF99"/>
                </a:solidFill>
                <a:latin typeface="Impact" panose="020B0806030902050204" pitchFamily="34" charset="0"/>
              </a:rPr>
              <a:t>ВИДЫ  ТЕРРОРИЗМА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55650" y="908050"/>
            <a:ext cx="8353425" cy="252095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</a:t>
            </a: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ПОЛИТИЧЕСКИЙ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акции, осуществляемые подпольными группами против государственных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органов и высших должностных лиц.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Во времена Великой французской революции террор широко применялся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якобинцами для репрессий против своих политических оппонентов.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С тех пор понятие «якобинский террор» стало нарицательным, обозначая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организованное насилие власти по отношению к политической оппозиции.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В Советской России традиции якобинцев продолжили большевики, которые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объявили «красный террор» высшим проявлением классовой борьбы.</a:t>
            </a: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12775" y="1412875"/>
            <a:ext cx="8353425" cy="27368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ЭТНИЧЕСКИЙ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 террору как способу борьбы за государственную независимость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или предоставление широкой автономии иногда прибегают предста-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вители этнических меньшинств.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Акции устрашения  осуществляют национально-освободительные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движения, ведущие войну с колонизаторами и странами-агрессорами.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Старейшие и наиболее известные организации этого типа: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Ирландская республиканская армия (ИРА), «Исламское движение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сопротивления», или ХАМАС (Палестина)  и т.п.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68313" y="1844675"/>
            <a:ext cx="8281987" cy="3313113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РЕЛИГИОЗНЫЙ-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напрямую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связан с этническим терроризмом и очень трудно понять,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где заканчивается один и начинается другой.  Но если этнические тер-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рористы ведут войну за свою историческую территорию, то религиоз-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ные фанатики объявляют врагом все другие культуры.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Наиболышее распространение в </a:t>
            </a:r>
            <a:r>
              <a:rPr kumimoji="0" lang="en-US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XX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в. получил  исламский терроризм.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Его идейные лидеры присвоили право выступать от имени «чистого»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ислама. Свою ненависть к миру они прикрывают зелёным знаменем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Пророка. Основные противники — Запад с его культурой </a:t>
            </a:r>
            <a:r>
              <a:rPr kumimoji="0" lang="ru-RU" altLang="ru-RU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 традицион-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ный ислам. Для «священной борьбы» используется весь арсенал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средств борьбы, ибо  против «неверных» любые методы хороши.</a:t>
            </a: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23850" y="2349500"/>
            <a:ext cx="8280400" cy="3240088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ИНДИВИДУАЛЬНЫЙ –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Одиночки, идущие на совершение террористического акта,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руководствуются самыми разными мотивами — политического,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этнического, религиозного и иного характера.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Нередко истинными заказчиками преступления являются тайные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организации, которым выгодно, чтобы ответственность за акт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террора легла на одного человека.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07950" y="2781300"/>
            <a:ext cx="8280400" cy="34559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КРИМИНАЛЬНЫЙ-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имеет чисто экономические причины. Бандиты стремятся запугать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чиновников, отдельных коммерсантов или даже целые организации,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чтобы заставить их принять свои требования — выплачивать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«криминальный налог», передать бизнес под контроль той или иной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преступной группировки и др.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Силовые акции устраиваются также против тех представителей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власти и закона, которые мешают организованной преступности.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Бандиты идут на убийства, проводят диверсии на предприятиях,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устраивают взрывы на многолюдных рынках, в ресторанах, кафе 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торговых центрах.   С целью выкупа захватывают заложников.</a:t>
            </a: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04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 autoUpdateAnimBg="0"/>
      <p:bldP spid="17414" grpId="0" animBg="1" autoUpdateAnimBg="0"/>
      <p:bldP spid="17415" grpId="0" animBg="1" autoUpdateAnimBg="0"/>
      <p:bldP spid="17416" grpId="0" animBg="1" autoUpdateAnimBg="0"/>
      <p:bldP spid="17417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661400" cy="1050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III.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Разрешение кризиса (террористы вряд ли откажутся от своих замыслов, скорее всего, будет штурм). </a:t>
            </a:r>
          </a:p>
        </p:txBody>
      </p:sp>
      <p:pic>
        <p:nvPicPr>
          <p:cNvPr id="5120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1196975"/>
            <a:ext cx="402748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412875"/>
            <a:ext cx="4330700" cy="739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Наибольшее количество людей гибнет при штурме.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0" y="2349500"/>
            <a:ext cx="5005388" cy="896938"/>
          </a:xfrm>
          <a:prstGeom prst="rightArrowCallout">
            <a:avLst>
              <a:gd name="adj1" fmla="val 18675"/>
              <a:gd name="adj2" fmla="val 21576"/>
              <a:gd name="adj3" fmla="val 25692"/>
              <a:gd name="adj4" fmla="val 9335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Главное правило в этой ситуации — лечь и не двигаться.</a:t>
            </a:r>
          </a:p>
        </p:txBody>
      </p:sp>
      <p:pic>
        <p:nvPicPr>
          <p:cNvPr id="5120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24213"/>
            <a:ext cx="239553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Минус 7"/>
          <p:cNvSpPr/>
          <p:nvPr/>
        </p:nvSpPr>
        <p:spPr>
          <a:xfrm rot="18630369">
            <a:off x="-322262" y="4027488"/>
            <a:ext cx="3294062" cy="862012"/>
          </a:xfrm>
          <a:prstGeom prst="mathMinus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450" y="5697538"/>
            <a:ext cx="7207250" cy="739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Ни в коем случае нельзя поднимать оружие убитых террористов. </a:t>
            </a: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2757488" y="4459288"/>
            <a:ext cx="5127625" cy="881062"/>
          </a:xfrm>
          <a:prstGeom prst="leftArrowCallout">
            <a:avLst>
              <a:gd name="adj1" fmla="val 18939"/>
              <a:gd name="adj2" fmla="val 23351"/>
              <a:gd name="adj3" fmla="val 29746"/>
              <a:gd name="adj4" fmla="val 9320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>
                <a:tab pos="452438" algn="l"/>
              </a:tabLst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 пытаться бежать, попадая под перекрестный огонь. </a:t>
            </a:r>
          </a:p>
        </p:txBody>
      </p:sp>
      <p:sp>
        <p:nvSpPr>
          <p:cNvPr id="51210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155575" y="63388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430D6-397F-48B5-8422-93E03A4F8C48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29.05.2023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211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818313" y="63388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918DED-0627-44D9-8960-ADC7A2955EC4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035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200071-BBCA-4B60-A85D-E458E1F9F82C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29.05.2023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222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8B6AA5-9161-4AFA-8DB7-E5C603DB3FAE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1844675"/>
            <a:ext cx="4321175" cy="2679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результате теракта в Беслане погибло 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334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человека, большинство из которых составили заложники, включая 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186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детей.</a:t>
            </a: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69900"/>
            <a:ext cx="415131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313" y="214313"/>
            <a:ext cx="4645025" cy="538162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Теракт в Беслане</a:t>
            </a:r>
          </a:p>
        </p:txBody>
      </p:sp>
    </p:spTree>
    <p:extLst>
      <p:ext uri="{BB962C8B-B14F-4D97-AF65-F5344CB8AC3E}">
        <p14:creationId xmlns:p14="http://schemas.microsoft.com/office/powerpoint/2010/main" val="3213298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572000" cy="6858000"/>
          </a:xfrm>
          <a:solidFill>
            <a:srgbClr val="8DCAC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solidFill>
                  <a:srgbClr val="CC3300"/>
                </a:solidFill>
              </a:rPr>
              <a:t>    </a:t>
            </a:r>
            <a:r>
              <a:rPr lang="ru-RU" altLang="ru-RU" sz="2400" b="1" smtClean="0">
                <a:solidFill>
                  <a:srgbClr val="CC3300"/>
                </a:solidFill>
              </a:rPr>
              <a:t>Действия населения при угрозе террористических     актов.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/>
              <a:t>Не трогайте в вагоне поезда (метро), подъезде дома или на улице бесхозные вещи (сумки, пакеты и т. п.) и не подпускайте к ним других.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/>
              <a:t>Сообщите о находке сотруднику милиции.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/>
              <a:t>В присутствии террористов не выражайте своё неудовольствие, воздержитесь от резких движений, крика и стонов.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/>
              <a:t>При угрозе применения террористами оружия ложитесь на живот, защищая голову руками, подальше от окон, застеклённых дверей, проходов , лестниц.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/>
              <a:t>В случае ранения двигайтесь как можно меньше – это уменьшит кровопотерю.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/>
              <a:t>Если произошел взрыв – примите меры к недопущению пожара и паники, окажите первую медицинскую помощь пострадавшим.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/>
              <a:t>Примите меры по спасению детей.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/>
              <a:t>Постарайтесь запомнить приметы подозрительных людей и сообщите их прибывшим сотрудникам спецслужб.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b="1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0"/>
            <a:ext cx="4572000" cy="6858000"/>
          </a:xfrm>
          <a:solidFill>
            <a:srgbClr val="8DCACF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900" b="1" smtClean="0"/>
              <a:t>                              </a:t>
            </a:r>
            <a:endParaRPr lang="ru-RU" altLang="ru-RU" sz="1400" b="1" smtClean="0"/>
          </a:p>
        </p:txBody>
      </p:sp>
      <p:pic>
        <p:nvPicPr>
          <p:cNvPr id="8197" name="Picture 7" descr="06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4572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WordArt 8"/>
          <p:cNvSpPr>
            <a:spLocks noChangeArrowheads="1" noChangeShapeType="1" noTextEdit="1"/>
          </p:cNvSpPr>
          <p:nvPr/>
        </p:nvSpPr>
        <p:spPr bwMode="auto">
          <a:xfrm>
            <a:off x="6877050" y="333375"/>
            <a:ext cx="1503363" cy="35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Памятка</a:t>
            </a:r>
          </a:p>
        </p:txBody>
      </p:sp>
      <p:sp>
        <p:nvSpPr>
          <p:cNvPr id="8199" name="WordArt 9"/>
          <p:cNvSpPr>
            <a:spLocks noChangeArrowheads="1" noChangeShapeType="1" noTextEdit="1"/>
          </p:cNvSpPr>
          <p:nvPr/>
        </p:nvSpPr>
        <p:spPr bwMode="auto">
          <a:xfrm>
            <a:off x="4716463" y="5300663"/>
            <a:ext cx="3959225" cy="931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smtClean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Это нужно знать!</a:t>
            </a:r>
          </a:p>
        </p:txBody>
      </p:sp>
    </p:spTree>
    <p:extLst>
      <p:ext uri="{BB962C8B-B14F-4D97-AF65-F5344CB8AC3E}">
        <p14:creationId xmlns:p14="http://schemas.microsoft.com/office/powerpoint/2010/main" val="24153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2590800" cy="1016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Отдельные     государства или     группа государств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400800" y="1066800"/>
            <a:ext cx="2362200" cy="1016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Религиозные общества (сообщества)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3850" y="1066800"/>
            <a:ext cx="2438400" cy="10175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Террористические организации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00400" y="5486400"/>
            <a:ext cx="2743200" cy="1016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Отдельные лица или  сговор группы лиц (организаций)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362700" y="4343400"/>
            <a:ext cx="2438400" cy="10175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Экстремистские группировки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42900" y="4343400"/>
            <a:ext cx="2438400" cy="10175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Криминальные структуры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2971800" y="2209800"/>
            <a:ext cx="3200400" cy="22860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895600" y="2743200"/>
            <a:ext cx="34290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Носители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терроризма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6153150" y="2057400"/>
            <a:ext cx="1981200" cy="1066800"/>
          </a:xfrm>
          <a:custGeom>
            <a:avLst/>
            <a:gdLst>
              <a:gd name="T0" fmla="*/ 1415182 w 21600"/>
              <a:gd name="T1" fmla="*/ 0 h 21600"/>
              <a:gd name="T2" fmla="*/ 849073 w 21600"/>
              <a:gd name="T3" fmla="*/ 279393 h 21600"/>
              <a:gd name="T4" fmla="*/ 0 w 21600"/>
              <a:gd name="T5" fmla="*/ 1005311 h 21600"/>
              <a:gd name="T6" fmla="*/ 750930 w 21600"/>
              <a:gd name="T7" fmla="*/ 1066800 h 21600"/>
              <a:gd name="T8" fmla="*/ 1501768 w 21600"/>
              <a:gd name="T9" fmla="*/ 717670 h 21600"/>
              <a:gd name="T10" fmla="*/ 1981200 w 21600"/>
              <a:gd name="T11" fmla="*/ 27939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108 h 21600"/>
              <a:gd name="T20" fmla="*/ 1637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5657"/>
                </a:lnTo>
                <a:lnTo>
                  <a:pt x="14484" y="5657"/>
                </a:lnTo>
                <a:lnTo>
                  <a:pt x="14484" y="19108"/>
                </a:lnTo>
                <a:lnTo>
                  <a:pt x="0" y="19108"/>
                </a:lnTo>
                <a:lnTo>
                  <a:pt x="0" y="21600"/>
                </a:lnTo>
                <a:lnTo>
                  <a:pt x="16373" y="21600"/>
                </a:lnTo>
                <a:lnTo>
                  <a:pt x="16373" y="5657"/>
                </a:lnTo>
                <a:lnTo>
                  <a:pt x="21600" y="5657"/>
                </a:lnTo>
                <a:lnTo>
                  <a:pt x="15429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 flipV="1">
            <a:off x="6172200" y="3276600"/>
            <a:ext cx="1981200" cy="1066800"/>
          </a:xfrm>
          <a:custGeom>
            <a:avLst/>
            <a:gdLst>
              <a:gd name="T0" fmla="*/ 1415182 w 21600"/>
              <a:gd name="T1" fmla="*/ 0 h 21600"/>
              <a:gd name="T2" fmla="*/ 849073 w 21600"/>
              <a:gd name="T3" fmla="*/ 317472 h 21600"/>
              <a:gd name="T4" fmla="*/ 0 w 21600"/>
              <a:gd name="T5" fmla="*/ 1006397 h 21600"/>
              <a:gd name="T6" fmla="*/ 750104 w 21600"/>
              <a:gd name="T7" fmla="*/ 1066800 h 21600"/>
              <a:gd name="T8" fmla="*/ 1500117 w 21600"/>
              <a:gd name="T9" fmla="*/ 743056 h 21600"/>
              <a:gd name="T10" fmla="*/ 1981200 w 21600"/>
              <a:gd name="T11" fmla="*/ 31747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153 h 21600"/>
              <a:gd name="T20" fmla="*/ 1635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6428"/>
                </a:lnTo>
                <a:lnTo>
                  <a:pt x="14502" y="6428"/>
                </a:lnTo>
                <a:lnTo>
                  <a:pt x="14502" y="19153"/>
                </a:lnTo>
                <a:lnTo>
                  <a:pt x="0" y="19153"/>
                </a:lnTo>
                <a:lnTo>
                  <a:pt x="0" y="21600"/>
                </a:lnTo>
                <a:lnTo>
                  <a:pt x="16355" y="21600"/>
                </a:lnTo>
                <a:lnTo>
                  <a:pt x="16355" y="6428"/>
                </a:lnTo>
                <a:lnTo>
                  <a:pt x="21600" y="6428"/>
                </a:lnTo>
                <a:lnTo>
                  <a:pt x="15429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 flipH="1">
            <a:off x="1028700" y="2057400"/>
            <a:ext cx="1981200" cy="1066800"/>
          </a:xfrm>
          <a:custGeom>
            <a:avLst/>
            <a:gdLst>
              <a:gd name="T0" fmla="*/ 1415182 w 21600"/>
              <a:gd name="T1" fmla="*/ 0 h 21600"/>
              <a:gd name="T2" fmla="*/ 849073 w 21600"/>
              <a:gd name="T3" fmla="*/ 295247 h 21600"/>
              <a:gd name="T4" fmla="*/ 0 w 21600"/>
              <a:gd name="T5" fmla="*/ 1004274 h 21600"/>
              <a:gd name="T6" fmla="*/ 751664 w 21600"/>
              <a:gd name="T7" fmla="*/ 1066800 h 21600"/>
              <a:gd name="T8" fmla="*/ 1503327 w 21600"/>
              <a:gd name="T9" fmla="*/ 727943 h 21600"/>
              <a:gd name="T10" fmla="*/ 1981200 w 21600"/>
              <a:gd name="T11" fmla="*/ 2952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066 h 21600"/>
              <a:gd name="T20" fmla="*/ 163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5978"/>
                </a:lnTo>
                <a:lnTo>
                  <a:pt x="14467" y="5978"/>
                </a:lnTo>
                <a:lnTo>
                  <a:pt x="14467" y="19066"/>
                </a:lnTo>
                <a:lnTo>
                  <a:pt x="0" y="19066"/>
                </a:lnTo>
                <a:lnTo>
                  <a:pt x="0" y="21600"/>
                </a:lnTo>
                <a:lnTo>
                  <a:pt x="16390" y="21600"/>
                </a:lnTo>
                <a:lnTo>
                  <a:pt x="16390" y="5978"/>
                </a:lnTo>
                <a:lnTo>
                  <a:pt x="21600" y="5978"/>
                </a:lnTo>
                <a:lnTo>
                  <a:pt x="15429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 flipH="1" flipV="1">
            <a:off x="990600" y="3276600"/>
            <a:ext cx="1981200" cy="1066800"/>
          </a:xfrm>
          <a:custGeom>
            <a:avLst/>
            <a:gdLst>
              <a:gd name="T0" fmla="*/ 1415182 w 21600"/>
              <a:gd name="T1" fmla="*/ 0 h 21600"/>
              <a:gd name="T2" fmla="*/ 849073 w 21600"/>
              <a:gd name="T3" fmla="*/ 298408 h 21600"/>
              <a:gd name="T4" fmla="*/ 0 w 21600"/>
              <a:gd name="T5" fmla="*/ 1004274 h 21600"/>
              <a:gd name="T6" fmla="*/ 751664 w 21600"/>
              <a:gd name="T7" fmla="*/ 1066800 h 21600"/>
              <a:gd name="T8" fmla="*/ 1503327 w 21600"/>
              <a:gd name="T9" fmla="*/ 730017 h 21600"/>
              <a:gd name="T10" fmla="*/ 1981200 w 21600"/>
              <a:gd name="T11" fmla="*/ 29840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066 h 21600"/>
              <a:gd name="T20" fmla="*/ 163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6042"/>
                </a:lnTo>
                <a:lnTo>
                  <a:pt x="14467" y="6042"/>
                </a:lnTo>
                <a:lnTo>
                  <a:pt x="14467" y="19066"/>
                </a:lnTo>
                <a:lnTo>
                  <a:pt x="0" y="19066"/>
                </a:lnTo>
                <a:lnTo>
                  <a:pt x="0" y="21600"/>
                </a:lnTo>
                <a:lnTo>
                  <a:pt x="16390" y="21600"/>
                </a:lnTo>
                <a:lnTo>
                  <a:pt x="16390" y="6042"/>
                </a:lnTo>
                <a:lnTo>
                  <a:pt x="21600" y="6042"/>
                </a:lnTo>
                <a:lnTo>
                  <a:pt x="15429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4419600" y="1219200"/>
            <a:ext cx="381000" cy="990600"/>
          </a:xfrm>
          <a:prstGeom prst="upArrow">
            <a:avLst>
              <a:gd name="adj1" fmla="val 50000"/>
              <a:gd name="adj2" fmla="val 44994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 flipV="1">
            <a:off x="4419600" y="4495800"/>
            <a:ext cx="381000" cy="990600"/>
          </a:xfrm>
          <a:prstGeom prst="upArrow">
            <a:avLst>
              <a:gd name="adj1" fmla="val 50000"/>
              <a:gd name="adj2" fmla="val 6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65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FF3300"/>
                </a:solidFill>
              </a:rPr>
              <a:t>Телефоны специальных служб г. </a:t>
            </a:r>
            <a:r>
              <a:rPr lang="ru-RU" altLang="ru-RU" sz="3200" dirty="0" smtClean="0">
                <a:solidFill>
                  <a:srgbClr val="FF3300"/>
                </a:solidFill>
              </a:rPr>
              <a:t>Калуги</a:t>
            </a:r>
            <a:endParaRPr lang="ru-RU" altLang="ru-RU" sz="3200" dirty="0" smtClean="0">
              <a:solidFill>
                <a:srgbClr val="FF33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3861048"/>
          </a:xfrm>
        </p:spPr>
        <p:txBody>
          <a:bodyPr/>
          <a:lstStyle/>
          <a:p>
            <a:r>
              <a:rPr lang="ru-RU" sz="2400" dirty="0" smtClean="0"/>
              <a:t>Единый </a:t>
            </a:r>
            <a:r>
              <a:rPr lang="ru-RU" sz="2400" dirty="0"/>
              <a:t>номер вызова экстренных служб (с мобильных и стационарных телефонов): </a:t>
            </a:r>
            <a:r>
              <a:rPr lang="ru-RU" sz="2400" b="1" dirty="0" smtClean="0"/>
              <a:t>тел.112</a:t>
            </a:r>
            <a:endParaRPr lang="ru-RU" sz="2400" b="1" dirty="0"/>
          </a:p>
          <a:p>
            <a:r>
              <a:rPr lang="ru-RU" sz="2400" dirty="0"/>
              <a:t>Управление ФСБ России по Калужской области:</a:t>
            </a:r>
          </a:p>
          <a:p>
            <a:pPr marL="0" indent="0">
              <a:buNone/>
            </a:pPr>
            <a:r>
              <a:rPr lang="ru-RU" sz="2400" dirty="0" smtClean="0"/>
              <a:t>    круглосуточно </a:t>
            </a:r>
            <a:r>
              <a:rPr lang="ru-RU" sz="2400" b="1" dirty="0"/>
              <a:t>8 (4842) </a:t>
            </a:r>
            <a:r>
              <a:rPr lang="ru-RU" sz="2400" b="1" dirty="0" smtClean="0"/>
              <a:t>50-55-05</a:t>
            </a:r>
            <a:endParaRPr lang="ru-RU" sz="2400" b="1" dirty="0"/>
          </a:p>
          <a:p>
            <a:pPr marL="0" indent="0">
              <a:buNone/>
            </a:pPr>
            <a:r>
              <a:rPr lang="ru-RU" sz="2400" dirty="0" smtClean="0"/>
              <a:t>    г</a:t>
            </a:r>
            <a:r>
              <a:rPr lang="ru-RU" sz="2400" dirty="0"/>
              <a:t>. Калуга,  ул. Ленина,  д.72​</a:t>
            </a:r>
          </a:p>
          <a:p>
            <a:r>
              <a:rPr lang="ru-RU" sz="2400" dirty="0"/>
              <a:t>​​ФСБ России: +7 (495) 224-22-22,  8 (800) </a:t>
            </a:r>
            <a:r>
              <a:rPr lang="ru-RU" sz="2400" dirty="0" smtClean="0"/>
              <a:t>224-22-22</a:t>
            </a:r>
          </a:p>
          <a:p>
            <a:endParaRPr lang="ru-RU" sz="2400" dirty="0"/>
          </a:p>
          <a:p>
            <a:pPr eaLnBrk="1" hangingPunct="1"/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3574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63500"/>
            <a:ext cx="9144000" cy="67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sng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 порядке приема сообщений ,содержащих угрозы террористического характера,  по телефону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Правоохранительным органам значительно помогут для предотвращения совершения преступлений и розыска преступников следующие Ваши действия: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Постарайтесь дословно запомнить разговор и зафиксировать его на бумаге.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 ходу разговора отметьте пол, возраст звонившего и особенности его (её) речи: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ГОЛОС - громкий (тихий), низкий (высокий);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ТЕМП РЕЧИ быстрая(медленная);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ПРОИЗНОШЕНИЕ - отчетливое, искаженное с заиканием,   шепелявое, с акцентом или диалектом;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МАНЕРА РЕЧИ - развязная, с издевкой, с нецензурными выражениями.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Обязательно отметьте звуковой фон (шум автомашин или железнодорожного транспорта, звуки теле или радиоаппаратуры, голоса,  другое).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Отметьте характер звонка - городской или междугородний.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Обязательно зафиксируйте точное время начала разговора и его продолжительность.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 любом случае постарайтесь в ходе разговора получить ответы на следующие вопросы: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Куда и по какому телефону звонит этот человек?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Какие конкретно требования он (она) предъявляет?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Выдвигает требования он (она) лично, выступает в роли посредника или представляет какую-либо группу лиц?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 каких условиях он (она) или они согласны отказаться от задуманного?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Как и когда с ним (с ней) можно связаться?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Кому Вы можете или должны сообщить об этом  звонке?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Постарайтесь добиться от звонящего максимально возможного промежутка времени для принятия Вами и Вашим руководством решений или совершения каких- либо действий.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 распространяйтесь о факте разговора и его содержании. Максимально ограничите число людей, владеющих полученной информацией.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 наличии автоматического определителя номера (АОН) запишите определившийся номер телефона в тетрадь, что позволит избежать его случайной утраты.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 использовании звукозаписывающей аппаратуры сразу же извлеките  кассету (минидиск) с записью разговора и примите меры к её сохранности. Обязательно установите на её место другую кассету.</a:t>
            </a:r>
          </a:p>
        </p:txBody>
      </p:sp>
    </p:spTree>
    <p:extLst>
      <p:ext uri="{BB962C8B-B14F-4D97-AF65-F5344CB8AC3E}">
        <p14:creationId xmlns:p14="http://schemas.microsoft.com/office/powerpoint/2010/main" val="28413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52388"/>
            <a:ext cx="9144000" cy="713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sng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Правила обращения с анонимными материалами, содержащими угрозы террористического характера</a:t>
            </a:r>
            <a:r>
              <a:rPr kumimoji="0" lang="ru-RU" altLang="ru-RU" sz="1800" b="1" i="0" u="sng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 получении анонимного материала, содержащего угрозы террористического характера, обращайтесь с ним максимально осторожно, уберите его в чистый плотно закрываемый полиэтиленовый пакет и поместите в отдельную жесткую папку.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Постарайтесь не оставлять на нем отпечатки своих пальцев.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Если документ поступил в конверте - его вскрытие производится только с левой или с право стороны, аккуратно обрезая кромки ножницами.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sng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СОХРАНЯЙТЕ ВСЕ:</a:t>
            </a: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сам документ с текстом, любые вложения, конверт и упаковку, ничего не выбрасывайте.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 расширяйте круг лиц, знакомившихся с содержанием документа.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Анонимные материалы направьте в правоохранительные органы с сопроводительным письмом, в котором должны быть указаны конкретные признаки анонимных материалов (вид, количество, каким способом и на чем исполнены, с каких слов начинается и какими заканчивается текст, наличие подписи и т.д.), а также обстоятельства, связанные с его распространением, обнаружением или получением.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Анонимные материалы на должны сшиваться, склеиваться, на них не разрешается делать подписи, подчеркивать или обводить отдельные места в тексте, писать резолюции и указания, также запрещается их мять и сгибать.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 исполнении резолюций и других надписей на сопроводительных документах не должно оставаться давленных следов на анонимных материалах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Регистрационный штамп проставляется только на сопроводительных письмах организации и заявлениях граждан, передавших анонимные материалы в инстанции.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4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ПОРЯДОК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действия  при обнаружении подозрительных веществ в почтовых отправлениях.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Признаки писем (бандеролей), которые должны вызвать подозрение: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Ø"/>
              <a:tabLst>
                <a:tab pos="444500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корреспонденция неожиданна;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Ø"/>
              <a:tabLst>
                <a:tab pos="444500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 имеет обратного адреса, неправильный адрес, неточности в написании адреса, неверно указан адресат;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Ø"/>
              <a:tabLst>
                <a:tab pos="444500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нестандартна по весу, размеру, форме, неровна по бокам, заклеена липкой лентой;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Ø"/>
              <a:tabLst>
                <a:tab pos="444500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помечена ограничениями типа “лично” и “конфиденциально”;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Ø"/>
              <a:tabLst>
                <a:tab pos="444500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имеет странный запах, цвет, в конвертах прощупываются вложения, не характерные для почтовых отправлений (порошок и т.д.);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Ø"/>
              <a:tabLst>
                <a:tab pos="444500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нет соответствующих марок или штампов почтовых отделений.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 случае обнаружения подозрительных емкостей, содержащих неизвестные вещества (в порошкообразном, жидком или аэрозольном состоянии).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РЕКОМЕНДУЕТСЯ: </a:t>
            </a: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Ø"/>
              <a:tabLst>
                <a:tab pos="444500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 пытаться самостоятельно вскрыть емкость, пакет, контейнер и др.;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Ø"/>
              <a:tabLst>
                <a:tab pos="444500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 возможности не брать в руки подозрительное письмо или бандероль;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Ø"/>
              <a:tabLst>
                <a:tab pos="444500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сообщить об этом факте территориальным органам Госсанэпиднадзора, МЧС РФ;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Ø"/>
              <a:tabLst>
                <a:tab pos="444500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убедиться, что подозрительная почта отделена от других писем и бандеролей;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Ø"/>
              <a:tabLst>
                <a:tab pos="444500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 тех случаях, когда в помещении, где обнаружена подозрительная корреспонденция и при этом нарушена целостность упаковки, имеется система вентиляции, предпринять меры, исключающие возможность попадания неизвестного вещества в вентиляционную систему здания.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Для очень многих людей стало психологической проблемой открывать почтовый ящик. </a:t>
            </a: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8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/>
          </p:cNvSpPr>
          <p:nvPr>
            <p:ph type="title"/>
          </p:nvPr>
        </p:nvSpPr>
        <p:spPr>
          <a:xfrm>
            <a:off x="446088" y="115888"/>
            <a:ext cx="8229600" cy="850900"/>
          </a:xfrm>
          <a:solidFill>
            <a:srgbClr val="FFCCFF"/>
          </a:solidFill>
          <a:effectLst>
            <a:outerShdw dist="17961" dir="2700000" algn="ctr" rotWithShape="0">
              <a:srgbClr val="F4F939"/>
            </a:outerShdw>
          </a:effectLst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altLang="ru-RU" sz="2800" b="1" dirty="0">
                <a:solidFill>
                  <a:srgbClr val="4D07FB"/>
                </a:solidFill>
                <a:latin typeface="Arial" panose="020B0604020202020204" pitchFamily="34" charset="0"/>
              </a:rPr>
              <a:t>П</a:t>
            </a:r>
            <a:r>
              <a:rPr lang="ru-RU" altLang="ru-RU" sz="2800" b="1" dirty="0" smtClean="0">
                <a:solidFill>
                  <a:srgbClr val="4D07FB"/>
                </a:solidFill>
                <a:latin typeface="Arial" panose="020B0604020202020204" pitchFamily="34" charset="0"/>
              </a:rPr>
              <a:t>орядок действий должностных лиц Финуниверситета и дежурного при совершении теракта</a:t>
            </a:r>
            <a:endParaRPr lang="ru-RU" altLang="ru-RU" sz="2800" dirty="0" smtClean="0"/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0" y="1196975"/>
            <a:ext cx="8839200" cy="52736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28398" dir="1593903" algn="ctr" rotWithShape="0">
              <a:srgbClr val="F4F93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зафиксировать информацию об акте террора или диверсии;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постараться выявить из информации максимум сведений, в том числе и физиологической;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выявить причину акта и требования террориста или группы террористов;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о полученной информации для окружающих не распространяться и постараться сообщить руководству организации или учреждения;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при обнаружении взрывных устройств (ВУ) не проявлять самостоятельности;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не перемещать опасные предметы со своих мест;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под видом хозяйственных работ по санитарии постараться вывести людей из зоны опасности;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вызвать специалистов служб ФСБ, МВД, МЧС для принятия мер по обезвреживанию ВУ;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оградить участок или территорию, где обнаружено место риска не менее 10 м от ВУ.</a:t>
            </a:r>
          </a:p>
        </p:txBody>
      </p:sp>
    </p:spTree>
    <p:extLst>
      <p:ext uri="{BB962C8B-B14F-4D97-AF65-F5344CB8AC3E}">
        <p14:creationId xmlns:p14="http://schemas.microsoft.com/office/powerpoint/2010/main" val="1044242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nimBg="1"/>
      <p:bldP spid="191491" grpId="0" animBg="1"/>
    </p:bld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401</TotalTime>
  <Words>2634</Words>
  <Application>Microsoft Office PowerPoint</Application>
  <PresentationFormat>Экран (4:3)</PresentationFormat>
  <Paragraphs>292</Paragraphs>
  <Slides>32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Вершина горы</vt:lpstr>
      <vt:lpstr>Круги</vt:lpstr>
      <vt:lpstr>Оформление по умолчанию</vt:lpstr>
      <vt:lpstr>1_Тема Office</vt:lpstr>
      <vt:lpstr>1_Оформление по умолчанию</vt:lpstr>
      <vt:lpstr>Презентация PowerPoint</vt:lpstr>
      <vt:lpstr>Понятие «терроризм» произошло от латинского слова «террор» - что означает страх, ужас.</vt:lpstr>
      <vt:lpstr>ВИДЫ  ТЕРРОРИЗМА</vt:lpstr>
      <vt:lpstr>Презентация PowerPoint</vt:lpstr>
      <vt:lpstr>Телефоны специальных служб г. Калуги</vt:lpstr>
      <vt:lpstr>Презентация PowerPoint</vt:lpstr>
      <vt:lpstr>Презентация PowerPoint</vt:lpstr>
      <vt:lpstr>Презентация PowerPoint</vt:lpstr>
      <vt:lpstr>Порядок действий должностных лиц Финуниверситета и дежурного при совершении теракта</vt:lpstr>
      <vt:lpstr>Презентация PowerPoint</vt:lpstr>
      <vt:lpstr>Презентация PowerPoint</vt:lpstr>
      <vt:lpstr>Презентация PowerPoint</vt:lpstr>
      <vt:lpstr>  Ответственность за подготовку  и осуществление террористического акта  </vt:lpstr>
      <vt:lpstr>ПРИЗНАКИ,  КОТОРЫЕ МОГУТ УКАЗЫВАТЬ НА НАЛИЧИЕ ВЗРЫВНОГО УСТРОЙСТВА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65</cp:revision>
  <dcterms:modified xsi:type="dcterms:W3CDTF">2023-05-29T08:27:59Z</dcterms:modified>
</cp:coreProperties>
</file>