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5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8" y="12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86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B8CCC53D-3085-4D1D-B97D-BE7EDCE35B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D95B23C-9F15-447E-9DD4-0232A204D71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51FAE-1304-400E-9DE7-11D5D313F67F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14D8CBE-1B3C-4DF9-B2F4-188B0A12CB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70ECF1A-6467-48AC-AE1D-86174A1EC3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6F3C6D-A3B3-455C-9B37-4A14914806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1749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9B7902-EEAB-4984-BC2F-951CCEBBEC5D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E6CE7-1FC9-42F6-AE14-15FCE155A9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897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Рисунок 2">
            <a:extLst>
              <a:ext uri="{FF2B5EF4-FFF2-40B4-BE49-F238E27FC236}">
                <a16:creationId xmlns:a16="http://schemas.microsoft.com/office/drawing/2014/main" id="{EDEC1874-CABA-4D7D-A1C3-31DED34C808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80931" y="1299722"/>
            <a:ext cx="2344280" cy="3219969"/>
          </a:xfrm>
          <a:pattFill prst="pct30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ru-RU" dirty="0"/>
          </a:p>
        </p:txBody>
      </p:sp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0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Номинация</a:t>
            </a:r>
          </a:p>
        </p:txBody>
      </p:sp>
      <p:sp>
        <p:nvSpPr>
          <p:cNvPr id="11" name="Текст 12">
            <a:extLst>
              <a:ext uri="{FF2B5EF4-FFF2-40B4-BE49-F238E27FC236}">
                <a16:creationId xmlns:a16="http://schemas.microsoft.com/office/drawing/2014/main" id="{0E1A84D0-4642-49B7-8406-97CE1835015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192075" y="3139714"/>
            <a:ext cx="8318994" cy="424732"/>
          </a:xfrm>
        </p:spPr>
        <p:txBody>
          <a:bodyPr wrap="square">
            <a:spAutoFit/>
          </a:bodyPr>
          <a:lstStyle>
            <a:lvl1pPr marL="0" indent="0">
              <a:buNone/>
              <a:defRPr sz="2400" b="0" i="0">
                <a:solidFill>
                  <a:srgbClr val="0D0540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Ф.И.О</a:t>
            </a:r>
          </a:p>
        </p:txBody>
      </p:sp>
      <p:sp>
        <p:nvSpPr>
          <p:cNvPr id="12" name="Текст 7">
            <a:extLst>
              <a:ext uri="{FF2B5EF4-FFF2-40B4-BE49-F238E27FC236}">
                <a16:creationId xmlns:a16="http://schemas.microsoft.com/office/drawing/2014/main" id="{B0F7C12D-F7D1-4CA6-AF19-07D5E449CB8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192075" y="3685422"/>
            <a:ext cx="8318994" cy="313932"/>
          </a:xfrm>
        </p:spPr>
        <p:txBody>
          <a:bodyPr wrap="square" anchor="ctr">
            <a:spAutoFit/>
          </a:bodyPr>
          <a:lstStyle>
            <a:lvl1pPr marL="0" indent="0">
              <a:buNone/>
              <a:defRPr sz="1600">
                <a:solidFill>
                  <a:srgbClr val="0D0540"/>
                </a:solidFill>
              </a:defRPr>
            </a:lvl1pPr>
          </a:lstStyle>
          <a:p>
            <a:pPr lvl="0"/>
            <a:r>
              <a:rPr lang="ru-RU" dirty="0"/>
              <a:t>Укажите должность</a:t>
            </a:r>
          </a:p>
        </p:txBody>
      </p:sp>
      <p:sp>
        <p:nvSpPr>
          <p:cNvPr id="14" name="Текст 12">
            <a:extLst>
              <a:ext uri="{FF2B5EF4-FFF2-40B4-BE49-F238E27FC236}">
                <a16:creationId xmlns:a16="http://schemas.microsoft.com/office/drawing/2014/main" id="{FBC12ACE-0A76-4B7C-87E1-7E21162F9AB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80931" y="5362512"/>
            <a:ext cx="8318994" cy="447110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1800" b="0" i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lvl="0"/>
            <a:r>
              <a:rPr lang="ru-RU" dirty="0"/>
              <a:t>«Название конкурсной работы»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0DADBB-590E-4E2D-8627-434E0FF69B80}"/>
              </a:ext>
            </a:extLst>
          </p:cNvPr>
          <p:cNvSpPr txBox="1"/>
          <p:nvPr userDrawn="1"/>
        </p:nvSpPr>
        <p:spPr>
          <a:xfrm>
            <a:off x="680931" y="4916731"/>
            <a:ext cx="55273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b="0" dirty="0">
                <a:solidFill>
                  <a:schemeClr val="bg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Название конкурсной работы:</a:t>
            </a:r>
          </a:p>
        </p:txBody>
      </p:sp>
    </p:spTree>
    <p:extLst>
      <p:ext uri="{BB962C8B-B14F-4D97-AF65-F5344CB8AC3E}">
        <p14:creationId xmlns:p14="http://schemas.microsoft.com/office/powerpoint/2010/main" val="310252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 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338347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 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71650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 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1412324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 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1474888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 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33214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FD825B-AE56-4C0A-A78B-B71EDDD6E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E27DFAF-43AF-44CF-8097-0343242C6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1CF09B-0442-4AFC-B27E-FDF6FB930E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935B-685D-488B-9D69-17879CF7C216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ABFC2D-B5FA-48FB-8B4E-3C263581C4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17536C-8475-4696-A861-970C29EFC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AAF3A-439E-44E4-8014-5B345E537A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702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>
            <a:extLst>
              <a:ext uri="{FF2B5EF4-FFF2-40B4-BE49-F238E27FC236}">
                <a16:creationId xmlns:a16="http://schemas.microsoft.com/office/drawing/2014/main" id="{04603454-E252-4423-B93C-40D85EF6F8A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1FB91A-3447-4B20-AD75-50E62D28729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Номинация «Методическое мастерство»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C392057-153F-4792-8A4D-47063D07232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8373A95-5DAC-4653-8C5A-358075E97B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7CC17CEE-3FB1-4658-9B5C-5C0574FE445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423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93F09F4-674B-430D-A691-F023412421F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Выбор методики для учебного занятия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C3709-94AF-433E-9907-56889DE5C0E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1179810"/>
          </a:xfrm>
        </p:spPr>
        <p:txBody>
          <a:bodyPr/>
          <a:lstStyle/>
          <a:p>
            <a:pPr lvl="0"/>
            <a:r>
              <a:rPr lang="ru-RU" dirty="0"/>
              <a:t>Обоснование выбора и применения методики учебного занятия </a:t>
            </a:r>
          </a:p>
          <a:p>
            <a:pPr lvl="0"/>
            <a:r>
              <a:rPr lang="ru-RU" dirty="0"/>
              <a:t>Актуальность применения</a:t>
            </a:r>
          </a:p>
          <a:p>
            <a:pPr lvl="0"/>
            <a:r>
              <a:rPr lang="ru-RU" dirty="0"/>
              <a:t>Цель и задачи учебного занятия, решаемые при использовании данной методики</a:t>
            </a:r>
          </a:p>
        </p:txBody>
      </p:sp>
    </p:spTree>
    <p:extLst>
      <p:ext uri="{BB962C8B-B14F-4D97-AF65-F5344CB8AC3E}">
        <p14:creationId xmlns:p14="http://schemas.microsoft.com/office/powerpoint/2010/main" val="384330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32220084-8B90-429C-AACD-C45389C5842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Содержательность представленной методики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1DA9B17-B3A3-4626-B986-EB45AFD701C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1051570"/>
          </a:xfrm>
        </p:spPr>
        <p:txBody>
          <a:bodyPr/>
          <a:lstStyle/>
          <a:p>
            <a:pPr lvl="0"/>
            <a:r>
              <a:rPr lang="ru-RU" dirty="0"/>
              <a:t>Характеристика совокупности форм, методов и приемов при применении данной методики</a:t>
            </a:r>
          </a:p>
          <a:p>
            <a:pPr lvl="0"/>
            <a:r>
              <a:rPr lang="ru-RU" dirty="0"/>
              <a:t>Характеристика способов изложения учебного материала преподавателем и особенностей учебной деятельности обучающихся, нацеленных на решение конкретных дидактических задач</a:t>
            </a:r>
          </a:p>
        </p:txBody>
      </p:sp>
    </p:spTree>
    <p:extLst>
      <p:ext uri="{BB962C8B-B14F-4D97-AF65-F5344CB8AC3E}">
        <p14:creationId xmlns:p14="http://schemas.microsoft.com/office/powerpoint/2010/main" val="819515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869C554C-37BC-4E37-87E0-ABE1A9DD80E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Преимущество представленной методики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823AF62-7041-4DC3-AE69-B00F0916F3B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1179810"/>
          </a:xfrm>
        </p:spPr>
        <p:txBody>
          <a:bodyPr/>
          <a:lstStyle/>
          <a:p>
            <a:pPr lvl="0"/>
            <a:r>
              <a:rPr lang="ru-RU" dirty="0"/>
              <a:t>Преимущество применения методики в образовательном процессе</a:t>
            </a:r>
          </a:p>
          <a:p>
            <a:pPr lvl="0"/>
            <a:r>
              <a:rPr lang="ru-RU" dirty="0"/>
              <a:t>Качественные отличия от иных образовательных методик</a:t>
            </a:r>
          </a:p>
          <a:p>
            <a:pPr lvl="0"/>
            <a:r>
              <a:rPr lang="ru-RU" dirty="0"/>
              <a:t>Ограничения использования методики</a:t>
            </a:r>
          </a:p>
        </p:txBody>
      </p:sp>
    </p:spTree>
    <p:extLst>
      <p:ext uri="{BB962C8B-B14F-4D97-AF65-F5344CB8AC3E}">
        <p14:creationId xmlns:p14="http://schemas.microsoft.com/office/powerpoint/2010/main" val="1897824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9B657545-1D74-43F2-85A5-177783DF573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Универсальность методики в образовательном процессе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F91534-FA48-4B2D-9012-6A61CFC3113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1328569"/>
          </a:xfrm>
        </p:spPr>
        <p:txBody>
          <a:bodyPr/>
          <a:lstStyle/>
          <a:p>
            <a:pPr lvl="0"/>
            <a:r>
              <a:rPr lang="ru-RU" dirty="0"/>
              <a:t>Универсальность применения методики систематически и независимо от предмета (дисциплины, программы ДПО) </a:t>
            </a:r>
          </a:p>
          <a:p>
            <a:pPr lvl="0"/>
            <a:r>
              <a:rPr lang="ru-RU" dirty="0"/>
              <a:t>Обоснуйте и приведите примеры педагогических задач, которые можно решать при применении данной методики на различных учебных занятиях</a:t>
            </a:r>
          </a:p>
        </p:txBody>
      </p:sp>
    </p:spTree>
    <p:extLst>
      <p:ext uri="{BB962C8B-B14F-4D97-AF65-F5344CB8AC3E}">
        <p14:creationId xmlns:p14="http://schemas.microsoft.com/office/powerpoint/2010/main" val="1920148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08E77C53-C9F0-4EE7-8F9A-1CC33751AEC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Апробация и достигнутые результаты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816A68-9F0D-4A5E-A377-E07F7FA9A25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4996240"/>
          </a:xfrm>
        </p:spPr>
        <p:txBody>
          <a:bodyPr/>
          <a:lstStyle/>
          <a:p>
            <a:pPr lvl="0"/>
            <a:r>
              <a:rPr lang="ru-RU" dirty="0"/>
              <a:t>Когда и кем была применена методика</a:t>
            </a:r>
          </a:p>
          <a:p>
            <a:pPr lvl="0"/>
            <a:r>
              <a:rPr lang="ru-RU" dirty="0"/>
              <a:t>На каких предметах (дисциплинах – с указанием количества зачетных единиц, программах ДПО)</a:t>
            </a:r>
          </a:p>
          <a:p>
            <a:pPr lvl="0"/>
            <a:r>
              <a:rPr lang="ru-RU" dirty="0"/>
              <a:t>Численность обучающихся по данной методике</a:t>
            </a:r>
          </a:p>
          <a:p>
            <a:pPr lvl="0"/>
            <a:r>
              <a:rPr lang="ru-RU" dirty="0"/>
              <a:t>Компетенции, которыми овладели обучающиеся в результате применения методики</a:t>
            </a:r>
          </a:p>
          <a:p>
            <a:pPr lvl="0"/>
            <a:r>
              <a:rPr lang="ru-RU" dirty="0"/>
              <a:t>Определение эффективности методики по уровню усвоения: сравнительные изменения уровня обученности по данной и иным методикам и его повышение при использовании данной методики</a:t>
            </a:r>
          </a:p>
          <a:p>
            <a:pPr lvl="0"/>
            <a:r>
              <a:rPr lang="ru-RU" dirty="0"/>
              <a:t>Определение эффективности методики по прочности знаний: проверка уровня обученности обучающихся через определенные интервалы времени, сравнительная характеристика</a:t>
            </a:r>
          </a:p>
          <a:p>
            <a:pPr lvl="0"/>
            <a:r>
              <a:rPr lang="ru-RU" dirty="0"/>
              <a:t>Определение эффективности методической работы по времени усвоения: сравнительная характеристика скорости усвоения учебного материала обучающимися по данной и иным методикам</a:t>
            </a:r>
          </a:p>
          <a:p>
            <a:pPr lvl="0"/>
            <a:r>
              <a:rPr lang="ru-RU" dirty="0"/>
              <a:t>Повышение уровня индекса ПГС («преподаватель глазами студента») после применения методики </a:t>
            </a:r>
            <a:br>
              <a:rPr lang="ru-RU" dirty="0"/>
            </a:br>
            <a:r>
              <a:rPr lang="ru-RU" dirty="0"/>
              <a:t>(если есть)</a:t>
            </a:r>
          </a:p>
          <a:p>
            <a:pPr lvl="0"/>
            <a:r>
              <a:rPr lang="ru-RU" dirty="0"/>
              <a:t>Обратная связь после реализации учебных занятий с применением данной методики </a:t>
            </a:r>
            <a:br>
              <a:rPr lang="ru-RU" dirty="0"/>
            </a:br>
            <a:r>
              <a:rPr lang="ru-RU" dirty="0"/>
              <a:t>(благодарности, значимые отзывы, экспертная оценка и др.)</a:t>
            </a:r>
          </a:p>
        </p:txBody>
      </p:sp>
    </p:spTree>
    <p:extLst>
      <p:ext uri="{BB962C8B-B14F-4D97-AF65-F5344CB8AC3E}">
        <p14:creationId xmlns:p14="http://schemas.microsoft.com/office/powerpoint/2010/main" val="3404879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08E77C53-C9F0-4EE7-8F9A-1CC33751AEC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Дополнительные материалы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816A68-9F0D-4A5E-A377-E07F7FA9A25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774571"/>
          </a:xfrm>
        </p:spPr>
        <p:txBody>
          <a:bodyPr/>
          <a:lstStyle/>
          <a:p>
            <a:pPr lvl="0"/>
            <a:r>
              <a:rPr lang="en-US" dirty="0"/>
              <a:t>C</a:t>
            </a:r>
            <a:r>
              <a:rPr lang="ru-RU" dirty="0" err="1"/>
              <a:t>сылки</a:t>
            </a:r>
            <a:r>
              <a:rPr lang="ru-RU" dirty="0"/>
              <a:t> на научные статьи конкурсантов с материалами о применении данной методики</a:t>
            </a:r>
            <a:endParaRPr lang="en-US" dirty="0"/>
          </a:p>
          <a:p>
            <a:pPr lvl="0"/>
            <a:r>
              <a:rPr lang="en-US" dirty="0"/>
              <a:t>C</a:t>
            </a:r>
            <a:r>
              <a:rPr lang="ru-RU" dirty="0" err="1"/>
              <a:t>сылки</a:t>
            </a:r>
            <a:r>
              <a:rPr lang="ru-RU" dirty="0"/>
              <a:t> на фото- и видеоматериалы, которые отражают этапы реализации методики на учебных занятиях</a:t>
            </a:r>
          </a:p>
        </p:txBody>
      </p:sp>
    </p:spTree>
    <p:extLst>
      <p:ext uri="{BB962C8B-B14F-4D97-AF65-F5344CB8AC3E}">
        <p14:creationId xmlns:p14="http://schemas.microsoft.com/office/powerpoint/2010/main" val="11615932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285</Words>
  <Application>Microsoft Office PowerPoint</Application>
  <PresentationFormat>Широкоэкранный</PresentationFormat>
  <Paragraphs>28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Open Sans ExtraBold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Степанян Лена Юриковна</dc:creator>
  <cp:lastModifiedBy>Степанян Лена Юриковна</cp:lastModifiedBy>
  <cp:revision>16</cp:revision>
  <dcterms:created xsi:type="dcterms:W3CDTF">2026-06-09T07:44:16Z</dcterms:created>
  <dcterms:modified xsi:type="dcterms:W3CDTF">2026-06-23T07:08:06Z</dcterms:modified>
</cp:coreProperties>
</file>