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01" r:id="rId2"/>
    <p:sldId id="361" r:id="rId3"/>
    <p:sldId id="362" r:id="rId4"/>
    <p:sldId id="364" r:id="rId5"/>
    <p:sldId id="352" r:id="rId6"/>
    <p:sldId id="359" r:id="rId7"/>
    <p:sldId id="354" r:id="rId8"/>
    <p:sldId id="355" r:id="rId9"/>
    <p:sldId id="356" r:id="rId10"/>
    <p:sldId id="357" r:id="rId11"/>
    <p:sldId id="358" r:id="rId12"/>
    <p:sldId id="360" r:id="rId13"/>
    <p:sldId id="36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6569"/>
    <a:srgbClr val="E2875A"/>
    <a:srgbClr val="C17E63"/>
    <a:srgbClr val="F2F2F2"/>
    <a:srgbClr val="C17A54"/>
    <a:srgbClr val="DE495A"/>
    <a:srgbClr val="FAAE40"/>
    <a:srgbClr val="A1C54C"/>
    <a:srgbClr val="D0D5D6"/>
    <a:srgbClr val="E8E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3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4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DCD5F1-9016-4FB9-AB32-EBADA8A823E2}" type="doc">
      <dgm:prSet loTypeId="urn:microsoft.com/office/officeart/2005/8/layout/default" loCatId="list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13E22648-EEA5-4EFC-A568-B0863F101A3C}">
      <dgm:prSet custT="1"/>
      <dgm:spPr/>
      <dgm:t>
        <a:bodyPr/>
        <a:lstStyle/>
        <a:p>
          <a:pPr rtl="0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премии «Лучший выпускник 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StudUp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в номинации «Надежда регионов»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87CB73-3D76-4017-B9AA-31A09CD98647}" type="parTrans" cxnId="{A53E69D6-1EB1-46C8-A09F-F9AD0A377D99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E5E05E-8973-40EB-BD13-465EA6C66518}" type="sibTrans" cxnId="{A53E69D6-1EB1-46C8-A09F-F9AD0A377D99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938C6F-974C-429E-AD6F-8A8E67601F9A}">
      <dgm:prSet custT="1"/>
      <dgm:spPr/>
      <dgm:t>
        <a:bodyPr/>
        <a:lstStyle/>
        <a:p>
          <a:pPr rtl="0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VI Международный конкурс научных работ студентов по проблемам развития топливно-энергетического комплекса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954C4A-1763-4E48-B222-B8FB5A703DC1}" type="parTrans" cxnId="{935378A9-0259-47D8-98A5-E19966ABD0CB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13AF97-E53D-4013-B985-AB13FD980301}" type="sibTrans" cxnId="{935378A9-0259-47D8-98A5-E19966ABD0CB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94BC9A-92BA-48DE-AC63-F811534DF317}">
      <dgm:prSet custT="1"/>
      <dgm:spPr/>
      <dgm:t>
        <a:bodyPr/>
        <a:lstStyle/>
        <a:p>
          <a:pPr rtl="0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Международная студенческая научно-практическая конференция «Современные механизмы трансформации общества: вчера, сегодня, завтра»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C43796-4961-4E9B-8FC1-B8F4C4E20362}" type="parTrans" cxnId="{985FDA4A-4D19-429F-8231-781C7948F492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8F7CC9-B70E-441E-B71B-7A45A609E37F}" type="sibTrans" cxnId="{985FDA4A-4D19-429F-8231-781C7948F492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ADD10D-E2E3-4F79-8D6F-1E55754C6990}">
      <dgm:prSet custT="1"/>
      <dgm:spPr/>
      <dgm:t>
        <a:bodyPr/>
        <a:lstStyle/>
        <a:p>
          <a:pPr rtl="0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Стратегическая сессия «ВУЗ и НКО: долгосрочное партнёрство»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596C21-892C-4E71-84E2-C24042A9FD1A}" type="parTrans" cxnId="{EE538713-C832-45B5-905A-D12E18C3F7A3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40C7B9-A7D6-4498-A016-998ACB7B49BD}" type="sibTrans" cxnId="{EE538713-C832-45B5-905A-D12E18C3F7A3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49772E-F089-4523-AF0D-023DDFB4D489}">
      <dgm:prSet custT="1"/>
      <dgm:spPr/>
      <dgm:t>
        <a:bodyPr/>
        <a:lstStyle/>
        <a:p>
          <a:pPr rtl="0">
            <a:spcAft>
              <a:spcPts val="0"/>
            </a:spcAft>
          </a:pP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 Международная научно-практическая конференция «Традиционный и современный Восток: тенденции развития»»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BFA370-72A6-4D27-B7FC-BCF2F2CA3CE7}" type="parTrans" cxnId="{5BCE4F93-D3E5-4793-8D8A-D287A431BF93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865109-4C61-46B1-9469-FCBF75617D4D}" type="sibTrans" cxnId="{5BCE4F93-D3E5-4793-8D8A-D287A431BF93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374395-52C1-4382-9456-24E2C18A12B6}">
      <dgm:prSet custT="1"/>
      <dgm:spPr/>
      <dgm:t>
        <a:bodyPr/>
        <a:lstStyle/>
        <a:p>
          <a:pPr rtl="0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XV Международная олимпиада «IТ-Планета 2024» (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SportTechCup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2024)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E458BE-B937-4108-8002-EA5C9A8B95C4}" type="parTrans" cxnId="{AFCDEC2E-E640-4D35-A9B7-6192F8DDC12D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3E2E28-5B2B-4F15-BE8E-7C2D677CA79F}" type="sibTrans" cxnId="{AFCDEC2E-E640-4D35-A9B7-6192F8DDC12D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17D4AF-C31A-4479-ABD9-21655D436595}" type="pres">
      <dgm:prSet presAssocID="{E2DCD5F1-9016-4FB9-AB32-EBADA8A823E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E94435-FDFE-4466-B9EA-0E9871867E4E}" type="pres">
      <dgm:prSet presAssocID="{13E22648-EEA5-4EFC-A568-B0863F101A3C}" presName="node" presStyleLbl="node1" presStyleIdx="0" presStyleCnt="6" custScaleX="123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885912-99BD-4703-A3AA-26230C8A972E}" type="pres">
      <dgm:prSet presAssocID="{DFE5E05E-8973-40EB-BD13-465EA6C66518}" presName="sibTrans" presStyleCnt="0"/>
      <dgm:spPr/>
      <dgm:t>
        <a:bodyPr/>
        <a:lstStyle/>
        <a:p>
          <a:endParaRPr lang="ru-RU"/>
        </a:p>
      </dgm:t>
    </dgm:pt>
    <dgm:pt modelId="{C42442D4-BDC4-4787-997C-4BC7BF6DA842}" type="pres">
      <dgm:prSet presAssocID="{6C938C6F-974C-429E-AD6F-8A8E67601F9A}" presName="node" presStyleLbl="node1" presStyleIdx="1" presStyleCnt="6" custScaleX="123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D2EE5D-C7E6-435E-ADC2-02CDC7037959}" type="pres">
      <dgm:prSet presAssocID="{D813AF97-E53D-4013-B985-AB13FD980301}" presName="sibTrans" presStyleCnt="0"/>
      <dgm:spPr/>
      <dgm:t>
        <a:bodyPr/>
        <a:lstStyle/>
        <a:p>
          <a:endParaRPr lang="ru-RU"/>
        </a:p>
      </dgm:t>
    </dgm:pt>
    <dgm:pt modelId="{5AA0BBEC-53D0-4359-AD90-34ADF0C2F817}" type="pres">
      <dgm:prSet presAssocID="{1794BC9A-92BA-48DE-AC63-F811534DF317}" presName="node" presStyleLbl="node1" presStyleIdx="2" presStyleCnt="6" custScaleX="123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27E8C9-0538-4A9E-9297-04F20035F08B}" type="pres">
      <dgm:prSet presAssocID="{998F7CC9-B70E-441E-B71B-7A45A609E37F}" presName="sibTrans" presStyleCnt="0"/>
      <dgm:spPr/>
      <dgm:t>
        <a:bodyPr/>
        <a:lstStyle/>
        <a:p>
          <a:endParaRPr lang="ru-RU"/>
        </a:p>
      </dgm:t>
    </dgm:pt>
    <dgm:pt modelId="{E74421C6-23C6-4ADA-BFE7-B75F95308FB4}" type="pres">
      <dgm:prSet presAssocID="{28ADD10D-E2E3-4F79-8D6F-1E55754C6990}" presName="node" presStyleLbl="node1" presStyleIdx="3" presStyleCnt="6" custScaleX="123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055AC9-0DF2-4856-A79A-D5EB61F7C5AC}" type="pres">
      <dgm:prSet presAssocID="{D140C7B9-A7D6-4498-A016-998ACB7B49BD}" presName="sibTrans" presStyleCnt="0"/>
      <dgm:spPr/>
      <dgm:t>
        <a:bodyPr/>
        <a:lstStyle/>
        <a:p>
          <a:endParaRPr lang="ru-RU"/>
        </a:p>
      </dgm:t>
    </dgm:pt>
    <dgm:pt modelId="{3F580143-2E12-41D0-B824-FC66E2F681E9}" type="pres">
      <dgm:prSet presAssocID="{8149772E-F089-4523-AF0D-023DDFB4D489}" presName="node" presStyleLbl="node1" presStyleIdx="4" presStyleCnt="6" custScaleX="123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29EDEC-515C-4C55-B996-043A14C172FD}" type="pres">
      <dgm:prSet presAssocID="{27865109-4C61-46B1-9469-FCBF75617D4D}" presName="sibTrans" presStyleCnt="0"/>
      <dgm:spPr/>
      <dgm:t>
        <a:bodyPr/>
        <a:lstStyle/>
        <a:p>
          <a:endParaRPr lang="ru-RU"/>
        </a:p>
      </dgm:t>
    </dgm:pt>
    <dgm:pt modelId="{CA79BC53-20B7-4A5C-AF1C-6CD90FD33109}" type="pres">
      <dgm:prSet presAssocID="{2D374395-52C1-4382-9456-24E2C18A12B6}" presName="node" presStyleLbl="node1" presStyleIdx="5" presStyleCnt="6" custScaleX="123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08ACB1A-9C39-4F16-8B66-8B13536A7778}" type="presOf" srcId="{8149772E-F089-4523-AF0D-023DDFB4D489}" destId="{3F580143-2E12-41D0-B824-FC66E2F681E9}" srcOrd="0" destOrd="0" presId="urn:microsoft.com/office/officeart/2005/8/layout/default"/>
    <dgm:cxn modelId="{985FDA4A-4D19-429F-8231-781C7948F492}" srcId="{E2DCD5F1-9016-4FB9-AB32-EBADA8A823E2}" destId="{1794BC9A-92BA-48DE-AC63-F811534DF317}" srcOrd="2" destOrd="0" parTransId="{9DC43796-4961-4E9B-8FC1-B8F4C4E20362}" sibTransId="{998F7CC9-B70E-441E-B71B-7A45A609E37F}"/>
    <dgm:cxn modelId="{A53E69D6-1EB1-46C8-A09F-F9AD0A377D99}" srcId="{E2DCD5F1-9016-4FB9-AB32-EBADA8A823E2}" destId="{13E22648-EEA5-4EFC-A568-B0863F101A3C}" srcOrd="0" destOrd="0" parTransId="{DC87CB73-3D76-4017-B9AA-31A09CD98647}" sibTransId="{DFE5E05E-8973-40EB-BD13-465EA6C66518}"/>
    <dgm:cxn modelId="{4EB2598F-D99A-49BB-B664-E39E2A5D408B}" type="presOf" srcId="{28ADD10D-E2E3-4F79-8D6F-1E55754C6990}" destId="{E74421C6-23C6-4ADA-BFE7-B75F95308FB4}" srcOrd="0" destOrd="0" presId="urn:microsoft.com/office/officeart/2005/8/layout/default"/>
    <dgm:cxn modelId="{CD4D8E4E-2872-4580-A98A-8C86EADB46BD}" type="presOf" srcId="{2D374395-52C1-4382-9456-24E2C18A12B6}" destId="{CA79BC53-20B7-4A5C-AF1C-6CD90FD33109}" srcOrd="0" destOrd="0" presId="urn:microsoft.com/office/officeart/2005/8/layout/default"/>
    <dgm:cxn modelId="{81A357E3-71EC-43C0-ADA5-31171DCE351E}" type="presOf" srcId="{E2DCD5F1-9016-4FB9-AB32-EBADA8A823E2}" destId="{A817D4AF-C31A-4479-ABD9-21655D436595}" srcOrd="0" destOrd="0" presId="urn:microsoft.com/office/officeart/2005/8/layout/default"/>
    <dgm:cxn modelId="{A825A04E-6516-4513-9E09-8BE0E13A7DDB}" type="presOf" srcId="{13E22648-EEA5-4EFC-A568-B0863F101A3C}" destId="{F2E94435-FDFE-4466-B9EA-0E9871867E4E}" srcOrd="0" destOrd="0" presId="urn:microsoft.com/office/officeart/2005/8/layout/default"/>
    <dgm:cxn modelId="{EE538713-C832-45B5-905A-D12E18C3F7A3}" srcId="{E2DCD5F1-9016-4FB9-AB32-EBADA8A823E2}" destId="{28ADD10D-E2E3-4F79-8D6F-1E55754C6990}" srcOrd="3" destOrd="0" parTransId="{76596C21-892C-4E71-84E2-C24042A9FD1A}" sibTransId="{D140C7B9-A7D6-4498-A016-998ACB7B49BD}"/>
    <dgm:cxn modelId="{AFCDEC2E-E640-4D35-A9B7-6192F8DDC12D}" srcId="{E2DCD5F1-9016-4FB9-AB32-EBADA8A823E2}" destId="{2D374395-52C1-4382-9456-24E2C18A12B6}" srcOrd="5" destOrd="0" parTransId="{10E458BE-B937-4108-8002-EA5C9A8B95C4}" sibTransId="{313E2E28-5B2B-4F15-BE8E-7C2D677CA79F}"/>
    <dgm:cxn modelId="{935378A9-0259-47D8-98A5-E19966ABD0CB}" srcId="{E2DCD5F1-9016-4FB9-AB32-EBADA8A823E2}" destId="{6C938C6F-974C-429E-AD6F-8A8E67601F9A}" srcOrd="1" destOrd="0" parTransId="{1D954C4A-1763-4E48-B222-B8FB5A703DC1}" sibTransId="{D813AF97-E53D-4013-B985-AB13FD980301}"/>
    <dgm:cxn modelId="{14E89E34-2222-4ADF-9D03-C11D12EAD1B7}" type="presOf" srcId="{1794BC9A-92BA-48DE-AC63-F811534DF317}" destId="{5AA0BBEC-53D0-4359-AD90-34ADF0C2F817}" srcOrd="0" destOrd="0" presId="urn:microsoft.com/office/officeart/2005/8/layout/default"/>
    <dgm:cxn modelId="{C94861DE-DC8A-463E-853B-AB21F720DE66}" type="presOf" srcId="{6C938C6F-974C-429E-AD6F-8A8E67601F9A}" destId="{C42442D4-BDC4-4787-997C-4BC7BF6DA842}" srcOrd="0" destOrd="0" presId="urn:microsoft.com/office/officeart/2005/8/layout/default"/>
    <dgm:cxn modelId="{5BCE4F93-D3E5-4793-8D8A-D287A431BF93}" srcId="{E2DCD5F1-9016-4FB9-AB32-EBADA8A823E2}" destId="{8149772E-F089-4523-AF0D-023DDFB4D489}" srcOrd="4" destOrd="0" parTransId="{DABFA370-72A6-4D27-B7FC-BCF2F2CA3CE7}" sibTransId="{27865109-4C61-46B1-9469-FCBF75617D4D}"/>
    <dgm:cxn modelId="{65B212BA-D056-4A04-B1D8-2D552A04ADDC}" type="presParOf" srcId="{A817D4AF-C31A-4479-ABD9-21655D436595}" destId="{F2E94435-FDFE-4466-B9EA-0E9871867E4E}" srcOrd="0" destOrd="0" presId="urn:microsoft.com/office/officeart/2005/8/layout/default"/>
    <dgm:cxn modelId="{4C797E54-D1BF-4393-9016-79CDE2A913E4}" type="presParOf" srcId="{A817D4AF-C31A-4479-ABD9-21655D436595}" destId="{DA885912-99BD-4703-A3AA-26230C8A972E}" srcOrd="1" destOrd="0" presId="urn:microsoft.com/office/officeart/2005/8/layout/default"/>
    <dgm:cxn modelId="{4CB40C4F-3F53-43D2-8C8B-8148703104E7}" type="presParOf" srcId="{A817D4AF-C31A-4479-ABD9-21655D436595}" destId="{C42442D4-BDC4-4787-997C-4BC7BF6DA842}" srcOrd="2" destOrd="0" presId="urn:microsoft.com/office/officeart/2005/8/layout/default"/>
    <dgm:cxn modelId="{DDB71F7E-D846-4876-B550-25CE7362EAA0}" type="presParOf" srcId="{A817D4AF-C31A-4479-ABD9-21655D436595}" destId="{40D2EE5D-C7E6-435E-ADC2-02CDC7037959}" srcOrd="3" destOrd="0" presId="urn:microsoft.com/office/officeart/2005/8/layout/default"/>
    <dgm:cxn modelId="{1C20590D-0104-415A-900F-83CEB428E048}" type="presParOf" srcId="{A817D4AF-C31A-4479-ABD9-21655D436595}" destId="{5AA0BBEC-53D0-4359-AD90-34ADF0C2F817}" srcOrd="4" destOrd="0" presId="urn:microsoft.com/office/officeart/2005/8/layout/default"/>
    <dgm:cxn modelId="{081BAE09-EE5C-4048-BA38-F4973EDCE282}" type="presParOf" srcId="{A817D4AF-C31A-4479-ABD9-21655D436595}" destId="{4127E8C9-0538-4A9E-9297-04F20035F08B}" srcOrd="5" destOrd="0" presId="urn:microsoft.com/office/officeart/2005/8/layout/default"/>
    <dgm:cxn modelId="{6121A4E7-7F69-45FE-A120-8EBFAD95E89D}" type="presParOf" srcId="{A817D4AF-C31A-4479-ABD9-21655D436595}" destId="{E74421C6-23C6-4ADA-BFE7-B75F95308FB4}" srcOrd="6" destOrd="0" presId="urn:microsoft.com/office/officeart/2005/8/layout/default"/>
    <dgm:cxn modelId="{C15EF7BE-3CEA-4EBB-B8EA-DF31153FF8B8}" type="presParOf" srcId="{A817D4AF-C31A-4479-ABD9-21655D436595}" destId="{6E055AC9-0DF2-4856-A79A-D5EB61F7C5AC}" srcOrd="7" destOrd="0" presId="urn:microsoft.com/office/officeart/2005/8/layout/default"/>
    <dgm:cxn modelId="{D4D078BF-5708-4023-8E39-794A42D86FE8}" type="presParOf" srcId="{A817D4AF-C31A-4479-ABD9-21655D436595}" destId="{3F580143-2E12-41D0-B824-FC66E2F681E9}" srcOrd="8" destOrd="0" presId="urn:microsoft.com/office/officeart/2005/8/layout/default"/>
    <dgm:cxn modelId="{C6642797-0D74-4F88-8B43-D4491D17B7E4}" type="presParOf" srcId="{A817D4AF-C31A-4479-ABD9-21655D436595}" destId="{9B29EDEC-515C-4C55-B996-043A14C172FD}" srcOrd="9" destOrd="0" presId="urn:microsoft.com/office/officeart/2005/8/layout/default"/>
    <dgm:cxn modelId="{1A2E0AC4-F3A6-4811-A8E8-C78E30B2A365}" type="presParOf" srcId="{A817D4AF-C31A-4479-ABD9-21655D436595}" destId="{CA79BC53-20B7-4A5C-AF1C-6CD90FD3310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6B082B-478B-4AF0-9C26-2EFB4DCCD0D8}" type="doc">
      <dgm:prSet loTypeId="urn:microsoft.com/office/officeart/2005/8/layout/vList2" loCatId="list" qsTypeId="urn:microsoft.com/office/officeart/2005/8/quickstyle/simple2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71588BEE-7C00-497D-8599-64842B56BA3D}">
      <dgm:prSet custT="1"/>
      <dgm:spPr/>
      <dgm:t>
        <a:bodyPr/>
        <a:lstStyle/>
        <a:p>
          <a:pPr rtl="0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II Всероссийская научно-практическая конференция «Студенческий спорт: инновации, технологии и цифровая трансформация»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FB9A4F-69DE-4042-9904-FFF3EF3BD11D}" type="parTrans" cxnId="{42281CF0-ED11-40D4-9BEE-8AA39CF4100E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6C25CE-DC80-4AFE-811B-F99EA2AC65AD}" type="sibTrans" cxnId="{42281CF0-ED11-40D4-9BEE-8AA39CF4100E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8DB555-C250-4F8B-A94C-E26A715426FF}">
      <dgm:prSet custT="1"/>
      <dgm:spPr/>
      <dgm:t>
        <a:bodyPr/>
        <a:lstStyle/>
        <a:p>
          <a:pPr rtl="0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Всероссийский конкурс «История местного самоуправления моего края»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62E126-096B-40C4-B7E0-A46C3BC64488}" type="parTrans" cxnId="{DFCA7E0C-C02B-41EB-B955-FA40E0E60C14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A5B909-E72E-4BD4-964F-26937C8FCA7A}" type="sibTrans" cxnId="{DFCA7E0C-C02B-41EB-B955-FA40E0E60C14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6A6403-3CE5-4338-BC14-F12555AAF044}">
      <dgm:prSet custT="1"/>
      <dgm:spPr/>
      <dgm:t>
        <a:bodyPr/>
        <a:lstStyle/>
        <a:p>
          <a:pPr rtl="0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Дебаты «Этика использования искусственного интеллекта при написании научных работ»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B75EAF-3C6F-43E6-87BD-B3AEE6D23D5C}" type="parTrans" cxnId="{33DCFF37-1E74-478A-A3D5-22B9D9BB2784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E01FC3-35D6-4B98-B85E-AA2250C71422}" type="sibTrans" cxnId="{33DCFF37-1E74-478A-A3D5-22B9D9BB2784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942EEC-52A2-435A-B20C-8134EA20B333}">
      <dgm:prSet custT="1"/>
      <dgm:spPr/>
      <dgm:t>
        <a:bodyPr/>
        <a:lstStyle/>
        <a:p>
          <a:pPr rtl="0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Первый форум «Импульс 21 века»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A85BC3-9CB6-443E-B991-B017448D4E75}" type="parTrans" cxnId="{A8F34528-283F-439A-B361-5905A9642BD4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1318B1-FA12-4759-8A2C-2D6960DAD579}" type="sibTrans" cxnId="{A8F34528-283F-439A-B361-5905A9642BD4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B9AF40-919A-4B24-834F-C9CA30CC985F}">
      <dgm:prSet custT="1"/>
      <dgm:spPr/>
      <dgm:t>
        <a:bodyPr/>
        <a:lstStyle/>
        <a:p>
          <a:pPr rtl="0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Круглый стол на площадке Торгово-промышленной палаты Смоленской области по теме «Маркировка рекламы в 2023 году»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5A7B5D-A934-4DE4-93BD-043FF2192428}" type="parTrans" cxnId="{C0A962F8-DF5B-4E93-9C8B-92DFAB31A40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CD5D61-6EC6-4E38-8877-DE8AFE5B4D65}" type="sibTrans" cxnId="{C0A962F8-DF5B-4E93-9C8B-92DFAB31A40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08098A-8318-48C6-A414-A98FC17CFB8A}">
      <dgm:prSet custT="1"/>
      <dgm:spPr/>
      <dgm:t>
        <a:bodyPr/>
        <a:lstStyle/>
        <a:p>
          <a:pPr rtl="0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Международная научная конференция в рамках Десятых </a:t>
          </a:r>
          <a:r>
            <a:rPr lang="ru-RU" sz="1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Будаевских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чтений «Историко-краеведческое наследие Дмитрия Ивановича </a:t>
          </a:r>
          <a:r>
            <a:rPr lang="ru-RU" sz="1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Будаева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(1923-2011)»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6829D8-649F-4979-B6E4-8DAF3A1D6EC5}" type="parTrans" cxnId="{7A44EF7B-BBA5-4622-936E-579D34D2E4CC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9EA31B-C168-4B0C-AB1D-D8E05D6F3345}" type="sibTrans" cxnId="{7A44EF7B-BBA5-4622-936E-579D34D2E4CC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7C789A-5ECD-46CF-A67A-E1967F6158AA}">
      <dgm:prSet custT="1"/>
      <dgm:spPr/>
      <dgm:t>
        <a:bodyPr/>
        <a:lstStyle/>
        <a:p>
          <a:pPr rtl="0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Региональная стратегическая сессия по генерации и отработке идей в рамках региональной части Форума «Сильные идеи для нового времени» 2024 года Клуба стратегических инициатив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C66776-BD3E-4C82-8E23-3A88EAE824E0}" type="parTrans" cxnId="{47F2596A-C788-4658-884B-0277E1733832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59515E-F5E1-4CDA-8FE2-DE566651466A}" type="sibTrans" cxnId="{47F2596A-C788-4658-884B-0277E1733832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BED876-59E2-4593-85AF-DD1AC38F7047}">
      <dgm:prSet custT="1"/>
      <dgm:spPr/>
      <dgm:t>
        <a:bodyPr/>
        <a:lstStyle/>
        <a:p>
          <a:pPr rtl="0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Всероссийский конкурс по автоматизации бизнеса на базе программы «1С:Управление нашей фирмой»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E7CD72-3219-417B-ACA5-81B732082657}" type="parTrans" cxnId="{E709EF03-5CA8-4034-8F9E-E412C02FB512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C25B77-C4C3-458D-B154-4EA4126BBE5D}" type="sibTrans" cxnId="{E709EF03-5CA8-4034-8F9E-E412C02FB512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1167FF-4CCB-4540-BBA4-04AF85844A2D}">
      <dgm:prSet custT="1"/>
      <dgm:spPr/>
      <dgm:t>
        <a:bodyPr/>
        <a:lstStyle/>
        <a:p>
          <a:pPr rtl="0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Международная научно-практическая конференция «Коммуникации. Общество. Духовность»;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8985FD-EEB3-4AC3-81B3-06E8EEA576A8}" type="parTrans" cxnId="{2E793E96-5CC1-47DD-87F9-040529588AF1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2CFE2-48DD-4D15-A0C0-6CCE4D88B7D1}" type="sibTrans" cxnId="{2E793E96-5CC1-47DD-87F9-040529588AF1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AC0024-30DC-4ECC-9C81-4F6A3DF50B1A}">
      <dgm:prSet custT="1"/>
      <dgm:spPr/>
      <dgm:t>
        <a:bodyPr/>
        <a:lstStyle/>
        <a:p>
          <a:pPr rtl="0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Межвузовская олимпиада по математике;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78B016-50EB-4021-8352-1BCDBE227B55}" type="parTrans" cxnId="{62974201-0286-4F37-A0D7-92C605AA99D0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EA9C40-9C78-4088-A89F-73ED4CD0C492}" type="sibTrans" cxnId="{62974201-0286-4F37-A0D7-92C605AA99D0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A6B281-D599-469E-A2C2-694105713EA0}">
      <dgm:prSet custT="1"/>
      <dgm:spPr/>
      <dgm:t>
        <a:bodyPr/>
        <a:lstStyle/>
        <a:p>
          <a:pPr rtl="0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III Международная студенческая межвузовская научно-практическая конференция «Стратегии развития экономики Мирового океана»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F54DD3-DEF5-4469-B460-814E15FBCB73}" type="parTrans" cxnId="{197ED22A-69BE-4823-914A-3367904B7DA4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420072-5ADA-4E1B-A889-2A266305DCC9}" type="sibTrans" cxnId="{197ED22A-69BE-4823-914A-3367904B7DA4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BFA19F-717C-42C2-98B0-A61135C0D1BB}">
      <dgm:prSet custT="1"/>
      <dgm:spPr/>
      <dgm:t>
        <a:bodyPr/>
        <a:lstStyle/>
        <a:p>
          <a:pPr rtl="0"/>
          <a:r>
            <a:rPr lang="ru-RU" sz="140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Всероссийский Фестиваль науки «NAUKA0+»;</a:t>
          </a:r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72C52D-9D99-418C-99F0-F6ED19CD93EA}" type="parTrans" cxnId="{48B48767-0349-4C89-9C29-42C4B9618FAD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4761B3-D7C6-46C5-BB7B-D99B1D96A0FD}" type="sibTrans" cxnId="{48B48767-0349-4C89-9C29-42C4B9618FAD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66A8B6-173B-4851-A056-5BB041785F7B}">
      <dgm:prSet custT="1"/>
      <dgm:spPr/>
      <dgm:t>
        <a:bodyPr/>
        <a:lstStyle/>
        <a:p>
          <a:pPr rtl="0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Всероссийский Экономический диктант;  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14D746-280E-4768-BB4C-AFD08F43322F}" type="parTrans" cxnId="{C136AEA0-37D6-4C90-A63A-FF9F2FD05D63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7D0E8E-097C-4382-9469-3B79504F05E9}" type="sibTrans" cxnId="{C136AEA0-37D6-4C90-A63A-FF9F2FD05D63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316F3D-773F-430E-9CDF-811D2F38122E}">
      <dgm:prSet custT="1"/>
      <dgm:spPr/>
      <dgm:t>
        <a:bodyPr/>
        <a:lstStyle/>
        <a:p>
          <a:pPr rtl="0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Всероссийский конкурс «История местного самоуправления моего края»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1351F8-429C-4BD7-9565-DE7BF6E171DA}" type="parTrans" cxnId="{328D3D42-D4F9-4464-A613-BE79FC4870E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F0DE1C-A061-4252-98F8-1CCF34F05965}" type="sibTrans" cxnId="{328D3D42-D4F9-4464-A613-BE79FC4870E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E5E679-7882-4552-9073-D58FF9BE5396}">
      <dgm:prSet custT="1"/>
      <dgm:spPr/>
      <dgm:t>
        <a:bodyPr/>
        <a:lstStyle/>
        <a:p>
          <a:r>
            <a:rPr 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Международная научно-практическая конференция «Цифровая экономика, информационное общество и информационная безопасность: основные социально-экономические аспекты»</a:t>
          </a:r>
          <a:endParaRPr lang="ru-RU" sz="14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9231A8-4520-4A1A-AD57-9896412A1A7C}" type="parTrans" cxnId="{177C335F-3B44-4D65-8A17-DBFD0FF7A9D2}">
      <dgm:prSet/>
      <dgm:spPr/>
      <dgm:t>
        <a:bodyPr/>
        <a:lstStyle/>
        <a:p>
          <a:endParaRPr lang="ru-RU"/>
        </a:p>
      </dgm:t>
    </dgm:pt>
    <dgm:pt modelId="{F54C590E-91E1-4C6C-8494-F981FE153434}" type="sibTrans" cxnId="{177C335F-3B44-4D65-8A17-DBFD0FF7A9D2}">
      <dgm:prSet/>
      <dgm:spPr/>
      <dgm:t>
        <a:bodyPr/>
        <a:lstStyle/>
        <a:p>
          <a:endParaRPr lang="ru-RU"/>
        </a:p>
      </dgm:t>
    </dgm:pt>
    <dgm:pt modelId="{5E902438-C76D-47BA-B773-DFD13C7A22C3}">
      <dgm:prSet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XXIII Международная научно-практическая конференция «Новые информационные технологии в образовании»</a:t>
          </a:r>
        </a:p>
      </dgm:t>
    </dgm:pt>
    <dgm:pt modelId="{1E5616CD-F9DB-4207-9CE2-50ABB4F0FE32}" type="parTrans" cxnId="{88F460F0-A245-49B0-8EBD-394B748460D8}">
      <dgm:prSet/>
      <dgm:spPr/>
      <dgm:t>
        <a:bodyPr/>
        <a:lstStyle/>
        <a:p>
          <a:endParaRPr lang="ru-RU"/>
        </a:p>
      </dgm:t>
    </dgm:pt>
    <dgm:pt modelId="{9A01E13D-0998-40F5-992F-A009AF1BECA9}" type="sibTrans" cxnId="{88F460F0-A245-49B0-8EBD-394B748460D8}">
      <dgm:prSet/>
      <dgm:spPr/>
      <dgm:t>
        <a:bodyPr/>
        <a:lstStyle/>
        <a:p>
          <a:endParaRPr lang="ru-RU"/>
        </a:p>
      </dgm:t>
    </dgm:pt>
    <dgm:pt modelId="{93461F15-4D34-4D7D-873F-A96482B85EB8}" type="pres">
      <dgm:prSet presAssocID="{C66B082B-478B-4AF0-9C26-2EFB4DCCD0D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8D81D50-FC0E-4E95-89A4-E954C5EC8346}" type="pres">
      <dgm:prSet presAssocID="{71588BEE-7C00-497D-8599-64842B56BA3D}" presName="parentText" presStyleLbl="node1" presStyleIdx="0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7C5A31-2CDE-4CD5-91E2-A9E529051BA7}" type="pres">
      <dgm:prSet presAssocID="{F16C25CE-DC80-4AFE-811B-F99EA2AC65AD}" presName="spacer" presStyleCnt="0"/>
      <dgm:spPr/>
    </dgm:pt>
    <dgm:pt modelId="{55CFD8B5-DBE9-471C-B3D8-0ED0104DE05B}" type="pres">
      <dgm:prSet presAssocID="{598DB555-C250-4F8B-A94C-E26A715426FF}" presName="parentText" presStyleLbl="node1" presStyleIdx="1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CD379F-8633-4DFC-8C81-7AF8D184C2F7}" type="pres">
      <dgm:prSet presAssocID="{A4A5B909-E72E-4BD4-964F-26937C8FCA7A}" presName="spacer" presStyleCnt="0"/>
      <dgm:spPr/>
    </dgm:pt>
    <dgm:pt modelId="{838BDC15-A652-4B84-9934-B06725191FBB}" type="pres">
      <dgm:prSet presAssocID="{696A6403-3CE5-4338-BC14-F12555AAF044}" presName="parentText" presStyleLbl="node1" presStyleIdx="2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F7AA0E-3B74-48D4-BC9B-00E3FE79704F}" type="pres">
      <dgm:prSet presAssocID="{5DE01FC3-35D6-4B98-B85E-AA2250C71422}" presName="spacer" presStyleCnt="0"/>
      <dgm:spPr/>
    </dgm:pt>
    <dgm:pt modelId="{DF938672-41AC-4B3C-B8EE-5DA1D8C564DC}" type="pres">
      <dgm:prSet presAssocID="{CE942EEC-52A2-435A-B20C-8134EA20B333}" presName="parentText" presStyleLbl="node1" presStyleIdx="3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46B3CC-50DF-4ED5-8717-00EAA670B43F}" type="pres">
      <dgm:prSet presAssocID="{A11318B1-FA12-4759-8A2C-2D6960DAD579}" presName="spacer" presStyleCnt="0"/>
      <dgm:spPr/>
    </dgm:pt>
    <dgm:pt modelId="{2E9E1BFC-2F98-47DC-8C52-52FBBFEE44F8}" type="pres">
      <dgm:prSet presAssocID="{BDB9AF40-919A-4B24-834F-C9CA30CC985F}" presName="parentText" presStyleLbl="node1" presStyleIdx="4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09BCC8-0E0C-4A4B-B6E0-AFB310609DE5}" type="pres">
      <dgm:prSet presAssocID="{31CD5D61-6EC6-4E38-8877-DE8AFE5B4D65}" presName="spacer" presStyleCnt="0"/>
      <dgm:spPr/>
    </dgm:pt>
    <dgm:pt modelId="{45A6BA9D-6FF0-4326-A123-AF7EE58FFB28}" type="pres">
      <dgm:prSet presAssocID="{DF08098A-8318-48C6-A414-A98FC17CFB8A}" presName="parentText" presStyleLbl="node1" presStyleIdx="5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728B2D-1F13-4104-9F65-8576E02ADDFB}" type="pres">
      <dgm:prSet presAssocID="{4B9EA31B-C168-4B0C-AB1D-D8E05D6F3345}" presName="spacer" presStyleCnt="0"/>
      <dgm:spPr/>
    </dgm:pt>
    <dgm:pt modelId="{4F1BB4DA-226F-4306-B1C8-087801F3FCED}" type="pres">
      <dgm:prSet presAssocID="{C4E5E679-7882-4552-9073-D58FF9BE5396}" presName="parentText" presStyleLbl="node1" presStyleIdx="6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E1A025-FD29-46A8-AD19-A68AB85BA72C}" type="pres">
      <dgm:prSet presAssocID="{F54C590E-91E1-4C6C-8494-F981FE153434}" presName="spacer" presStyleCnt="0"/>
      <dgm:spPr/>
    </dgm:pt>
    <dgm:pt modelId="{CF7F7339-548A-4DE1-8B4D-AAB6053D9154}" type="pres">
      <dgm:prSet presAssocID="{F27C789A-5ECD-46CF-A67A-E1967F6158AA}" presName="parentText" presStyleLbl="node1" presStyleIdx="7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59BAE2-3ED6-468B-B7F9-69E777DE2B68}" type="pres">
      <dgm:prSet presAssocID="{2759515E-F5E1-4CDA-8FE2-DE566651466A}" presName="spacer" presStyleCnt="0"/>
      <dgm:spPr/>
    </dgm:pt>
    <dgm:pt modelId="{5BB858BE-02D7-4257-9783-F2F5E28B4E3E}" type="pres">
      <dgm:prSet presAssocID="{8FBED876-59E2-4593-85AF-DD1AC38F7047}" presName="parentText" presStyleLbl="node1" presStyleIdx="8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80CDBE-153F-4BC2-A7A2-E4EBEB4428DC}" type="pres">
      <dgm:prSet presAssocID="{CCC25B77-C4C3-458D-B154-4EA4126BBE5D}" presName="spacer" presStyleCnt="0"/>
      <dgm:spPr/>
    </dgm:pt>
    <dgm:pt modelId="{A699E9A3-163B-4827-AA03-8064A87C8EA2}" type="pres">
      <dgm:prSet presAssocID="{4A1167FF-4CCB-4540-BBA4-04AF85844A2D}" presName="parentText" presStyleLbl="node1" presStyleIdx="9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5BBE0B-9234-4F67-BCF4-601781870E0D}" type="pres">
      <dgm:prSet presAssocID="{8FA2CFE2-48DD-4D15-A0C0-6CCE4D88B7D1}" presName="spacer" presStyleCnt="0"/>
      <dgm:spPr/>
    </dgm:pt>
    <dgm:pt modelId="{C0C22DD2-B5A4-49E3-9FA2-B2A6C03CAD7E}" type="pres">
      <dgm:prSet presAssocID="{45AC0024-30DC-4ECC-9C81-4F6A3DF50B1A}" presName="parentText" presStyleLbl="node1" presStyleIdx="10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B30333-135D-4C72-BEA5-4AD17F3DAB86}" type="pres">
      <dgm:prSet presAssocID="{EDEA9C40-9C78-4088-A89F-73ED4CD0C492}" presName="spacer" presStyleCnt="0"/>
      <dgm:spPr/>
    </dgm:pt>
    <dgm:pt modelId="{4E04190F-8251-4FFF-9A4C-0FA813D75053}" type="pres">
      <dgm:prSet presAssocID="{91A6B281-D599-469E-A2C2-694105713EA0}" presName="parentText" presStyleLbl="node1" presStyleIdx="11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BD87F3-A8D7-4344-9D3D-AE992EFB68AD}" type="pres">
      <dgm:prSet presAssocID="{4A420072-5ADA-4E1B-A889-2A266305DCC9}" presName="spacer" presStyleCnt="0"/>
      <dgm:spPr/>
    </dgm:pt>
    <dgm:pt modelId="{156E6B0F-BF0B-4610-BCBD-CCD7BE4DFE07}" type="pres">
      <dgm:prSet presAssocID="{CABFA19F-717C-42C2-98B0-A61135C0D1BB}" presName="parentText" presStyleLbl="node1" presStyleIdx="12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61229E-861A-4475-9942-89A0109A65D6}" type="pres">
      <dgm:prSet presAssocID="{BA4761B3-D7C6-46C5-BB7B-D99B1D96A0FD}" presName="spacer" presStyleCnt="0"/>
      <dgm:spPr/>
    </dgm:pt>
    <dgm:pt modelId="{87D3C2B2-DCFE-4B0A-B507-7B7292F6A7F7}" type="pres">
      <dgm:prSet presAssocID="{5E902438-C76D-47BA-B773-DFD13C7A22C3}" presName="parentText" presStyleLbl="node1" presStyleIdx="13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E25112-3483-437F-AABE-EBB33EC1D532}" type="pres">
      <dgm:prSet presAssocID="{9A01E13D-0998-40F5-992F-A009AF1BECA9}" presName="spacer" presStyleCnt="0"/>
      <dgm:spPr/>
    </dgm:pt>
    <dgm:pt modelId="{BB8D69D2-8529-4EBB-93BA-88A5C14DA750}" type="pres">
      <dgm:prSet presAssocID="{9166A8B6-173B-4851-A056-5BB041785F7B}" presName="parentText" presStyleLbl="node1" presStyleIdx="14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B89D44-1DA3-41D0-A192-2BBF34C2EE35}" type="pres">
      <dgm:prSet presAssocID="{997D0E8E-097C-4382-9469-3B79504F05E9}" presName="spacer" presStyleCnt="0"/>
      <dgm:spPr/>
    </dgm:pt>
    <dgm:pt modelId="{F4C54B07-93C1-4838-8493-7C55D0A5BB8A}" type="pres">
      <dgm:prSet presAssocID="{1E316F3D-773F-430E-9CDF-811D2F38122E}" presName="parentText" presStyleLbl="node1" presStyleIdx="15" presStyleCnt="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44EF7B-BBA5-4622-936E-579D34D2E4CC}" srcId="{C66B082B-478B-4AF0-9C26-2EFB4DCCD0D8}" destId="{DF08098A-8318-48C6-A414-A98FC17CFB8A}" srcOrd="5" destOrd="0" parTransId="{236829D8-649F-4979-B6E4-8DAF3A1D6EC5}" sibTransId="{4B9EA31B-C168-4B0C-AB1D-D8E05D6F3345}"/>
    <dgm:cxn modelId="{5E7548C5-5D82-41DD-8A46-E7BC5366D47E}" type="presOf" srcId="{71588BEE-7C00-497D-8599-64842B56BA3D}" destId="{38D81D50-FC0E-4E95-89A4-E954C5EC8346}" srcOrd="0" destOrd="0" presId="urn:microsoft.com/office/officeart/2005/8/layout/vList2"/>
    <dgm:cxn modelId="{33DCFF37-1E74-478A-A3D5-22B9D9BB2784}" srcId="{C66B082B-478B-4AF0-9C26-2EFB4DCCD0D8}" destId="{696A6403-3CE5-4338-BC14-F12555AAF044}" srcOrd="2" destOrd="0" parTransId="{38B75EAF-3C6F-43E6-87BD-B3AEE6D23D5C}" sibTransId="{5DE01FC3-35D6-4B98-B85E-AA2250C71422}"/>
    <dgm:cxn modelId="{CDB80806-69E9-40EB-BEF8-736EA01D9E82}" type="presOf" srcId="{696A6403-3CE5-4338-BC14-F12555AAF044}" destId="{838BDC15-A652-4B84-9934-B06725191FBB}" srcOrd="0" destOrd="0" presId="urn:microsoft.com/office/officeart/2005/8/layout/vList2"/>
    <dgm:cxn modelId="{DFCA7E0C-C02B-41EB-B955-FA40E0E60C14}" srcId="{C66B082B-478B-4AF0-9C26-2EFB4DCCD0D8}" destId="{598DB555-C250-4F8B-A94C-E26A715426FF}" srcOrd="1" destOrd="0" parTransId="{EC62E126-096B-40C4-B7E0-A46C3BC64488}" sibTransId="{A4A5B909-E72E-4BD4-964F-26937C8FCA7A}"/>
    <dgm:cxn modelId="{177C335F-3B44-4D65-8A17-DBFD0FF7A9D2}" srcId="{C66B082B-478B-4AF0-9C26-2EFB4DCCD0D8}" destId="{C4E5E679-7882-4552-9073-D58FF9BE5396}" srcOrd="6" destOrd="0" parTransId="{429231A8-4520-4A1A-AD57-9896412A1A7C}" sibTransId="{F54C590E-91E1-4C6C-8494-F981FE153434}"/>
    <dgm:cxn modelId="{D61CD823-50AA-4E08-B420-E74B228648F2}" type="presOf" srcId="{CE942EEC-52A2-435A-B20C-8134EA20B333}" destId="{DF938672-41AC-4B3C-B8EE-5DA1D8C564DC}" srcOrd="0" destOrd="0" presId="urn:microsoft.com/office/officeart/2005/8/layout/vList2"/>
    <dgm:cxn modelId="{42F1E94F-6D4D-4FD8-B796-D3F42A32A973}" type="presOf" srcId="{5E902438-C76D-47BA-B773-DFD13C7A22C3}" destId="{87D3C2B2-DCFE-4B0A-B507-7B7292F6A7F7}" srcOrd="0" destOrd="0" presId="urn:microsoft.com/office/officeart/2005/8/layout/vList2"/>
    <dgm:cxn modelId="{2E793E96-5CC1-47DD-87F9-040529588AF1}" srcId="{C66B082B-478B-4AF0-9C26-2EFB4DCCD0D8}" destId="{4A1167FF-4CCB-4540-BBA4-04AF85844A2D}" srcOrd="9" destOrd="0" parTransId="{AD8985FD-EEB3-4AC3-81B3-06E8EEA576A8}" sibTransId="{8FA2CFE2-48DD-4D15-A0C0-6CCE4D88B7D1}"/>
    <dgm:cxn modelId="{5B586129-B38E-4A64-962A-2412ACADE77B}" type="presOf" srcId="{CABFA19F-717C-42C2-98B0-A61135C0D1BB}" destId="{156E6B0F-BF0B-4610-BCBD-CCD7BE4DFE07}" srcOrd="0" destOrd="0" presId="urn:microsoft.com/office/officeart/2005/8/layout/vList2"/>
    <dgm:cxn modelId="{E8672B22-5641-4D97-B360-A9473341D2BC}" type="presOf" srcId="{BDB9AF40-919A-4B24-834F-C9CA30CC985F}" destId="{2E9E1BFC-2F98-47DC-8C52-52FBBFEE44F8}" srcOrd="0" destOrd="0" presId="urn:microsoft.com/office/officeart/2005/8/layout/vList2"/>
    <dgm:cxn modelId="{0D09A7A1-B201-4C9C-88A3-AADDB1A36B81}" type="presOf" srcId="{598DB555-C250-4F8B-A94C-E26A715426FF}" destId="{55CFD8B5-DBE9-471C-B3D8-0ED0104DE05B}" srcOrd="0" destOrd="0" presId="urn:microsoft.com/office/officeart/2005/8/layout/vList2"/>
    <dgm:cxn modelId="{62974201-0286-4F37-A0D7-92C605AA99D0}" srcId="{C66B082B-478B-4AF0-9C26-2EFB4DCCD0D8}" destId="{45AC0024-30DC-4ECC-9C81-4F6A3DF50B1A}" srcOrd="10" destOrd="0" parTransId="{2278B016-50EB-4021-8352-1BCDBE227B55}" sibTransId="{EDEA9C40-9C78-4088-A89F-73ED4CD0C492}"/>
    <dgm:cxn modelId="{A7F753A3-90B8-4318-8855-A3BE210CFBFE}" type="presOf" srcId="{1E316F3D-773F-430E-9CDF-811D2F38122E}" destId="{F4C54B07-93C1-4838-8493-7C55D0A5BB8A}" srcOrd="0" destOrd="0" presId="urn:microsoft.com/office/officeart/2005/8/layout/vList2"/>
    <dgm:cxn modelId="{E7C92F7E-378A-4587-A537-237A33D450C9}" type="presOf" srcId="{C4E5E679-7882-4552-9073-D58FF9BE5396}" destId="{4F1BB4DA-226F-4306-B1C8-087801F3FCED}" srcOrd="0" destOrd="0" presId="urn:microsoft.com/office/officeart/2005/8/layout/vList2"/>
    <dgm:cxn modelId="{A6CA9051-B14C-4A9B-AF92-EB21FD1AFA51}" type="presOf" srcId="{91A6B281-D599-469E-A2C2-694105713EA0}" destId="{4E04190F-8251-4FFF-9A4C-0FA813D75053}" srcOrd="0" destOrd="0" presId="urn:microsoft.com/office/officeart/2005/8/layout/vList2"/>
    <dgm:cxn modelId="{8E521707-4788-4C11-A7EB-43DAC13199A2}" type="presOf" srcId="{4A1167FF-4CCB-4540-BBA4-04AF85844A2D}" destId="{A699E9A3-163B-4827-AA03-8064A87C8EA2}" srcOrd="0" destOrd="0" presId="urn:microsoft.com/office/officeart/2005/8/layout/vList2"/>
    <dgm:cxn modelId="{44A01E8F-BC73-42A3-952C-832163EDFEC8}" type="presOf" srcId="{45AC0024-30DC-4ECC-9C81-4F6A3DF50B1A}" destId="{C0C22DD2-B5A4-49E3-9FA2-B2A6C03CAD7E}" srcOrd="0" destOrd="0" presId="urn:microsoft.com/office/officeart/2005/8/layout/vList2"/>
    <dgm:cxn modelId="{197ED22A-69BE-4823-914A-3367904B7DA4}" srcId="{C66B082B-478B-4AF0-9C26-2EFB4DCCD0D8}" destId="{91A6B281-D599-469E-A2C2-694105713EA0}" srcOrd="11" destOrd="0" parTransId="{77F54DD3-DEF5-4469-B460-814E15FBCB73}" sibTransId="{4A420072-5ADA-4E1B-A889-2A266305DCC9}"/>
    <dgm:cxn modelId="{C136AEA0-37D6-4C90-A63A-FF9F2FD05D63}" srcId="{C66B082B-478B-4AF0-9C26-2EFB4DCCD0D8}" destId="{9166A8B6-173B-4851-A056-5BB041785F7B}" srcOrd="14" destOrd="0" parTransId="{4814D746-280E-4768-BB4C-AFD08F43322F}" sibTransId="{997D0E8E-097C-4382-9469-3B79504F05E9}"/>
    <dgm:cxn modelId="{30348B47-FE87-448B-B1FF-A2A7F0971776}" type="presOf" srcId="{9166A8B6-173B-4851-A056-5BB041785F7B}" destId="{BB8D69D2-8529-4EBB-93BA-88A5C14DA750}" srcOrd="0" destOrd="0" presId="urn:microsoft.com/office/officeart/2005/8/layout/vList2"/>
    <dgm:cxn modelId="{47F2596A-C788-4658-884B-0277E1733832}" srcId="{C66B082B-478B-4AF0-9C26-2EFB4DCCD0D8}" destId="{F27C789A-5ECD-46CF-A67A-E1967F6158AA}" srcOrd="7" destOrd="0" parTransId="{77C66776-BD3E-4C82-8E23-3A88EAE824E0}" sibTransId="{2759515E-F5E1-4CDA-8FE2-DE566651466A}"/>
    <dgm:cxn modelId="{48B48767-0349-4C89-9C29-42C4B9618FAD}" srcId="{C66B082B-478B-4AF0-9C26-2EFB4DCCD0D8}" destId="{CABFA19F-717C-42C2-98B0-A61135C0D1BB}" srcOrd="12" destOrd="0" parTransId="{8F72C52D-9D99-418C-99F0-F6ED19CD93EA}" sibTransId="{BA4761B3-D7C6-46C5-BB7B-D99B1D96A0FD}"/>
    <dgm:cxn modelId="{328D3D42-D4F9-4464-A613-BE79FC4870EB}" srcId="{C66B082B-478B-4AF0-9C26-2EFB4DCCD0D8}" destId="{1E316F3D-773F-430E-9CDF-811D2F38122E}" srcOrd="15" destOrd="0" parTransId="{B91351F8-429C-4BD7-9565-DE7BF6E171DA}" sibTransId="{C3F0DE1C-A061-4252-98F8-1CCF34F05965}"/>
    <dgm:cxn modelId="{0BBDF36F-2568-463C-A8EE-FF65E272CFFF}" type="presOf" srcId="{DF08098A-8318-48C6-A414-A98FC17CFB8A}" destId="{45A6BA9D-6FF0-4326-A123-AF7EE58FFB28}" srcOrd="0" destOrd="0" presId="urn:microsoft.com/office/officeart/2005/8/layout/vList2"/>
    <dgm:cxn modelId="{C0A962F8-DF5B-4E93-9C8B-92DFAB31A40B}" srcId="{C66B082B-478B-4AF0-9C26-2EFB4DCCD0D8}" destId="{BDB9AF40-919A-4B24-834F-C9CA30CC985F}" srcOrd="4" destOrd="0" parTransId="{B85A7B5D-A934-4DE4-93BD-043FF2192428}" sibTransId="{31CD5D61-6EC6-4E38-8877-DE8AFE5B4D65}"/>
    <dgm:cxn modelId="{A8F34528-283F-439A-B361-5905A9642BD4}" srcId="{C66B082B-478B-4AF0-9C26-2EFB4DCCD0D8}" destId="{CE942EEC-52A2-435A-B20C-8134EA20B333}" srcOrd="3" destOrd="0" parTransId="{D4A85BC3-9CB6-443E-B991-B017448D4E75}" sibTransId="{A11318B1-FA12-4759-8A2C-2D6960DAD579}"/>
    <dgm:cxn modelId="{E709EF03-5CA8-4034-8F9E-E412C02FB512}" srcId="{C66B082B-478B-4AF0-9C26-2EFB4DCCD0D8}" destId="{8FBED876-59E2-4593-85AF-DD1AC38F7047}" srcOrd="8" destOrd="0" parTransId="{8BE7CD72-3219-417B-ACA5-81B732082657}" sibTransId="{CCC25B77-C4C3-458D-B154-4EA4126BBE5D}"/>
    <dgm:cxn modelId="{5E23D0BC-A7A1-43B5-ADC0-B50C05483126}" type="presOf" srcId="{8FBED876-59E2-4593-85AF-DD1AC38F7047}" destId="{5BB858BE-02D7-4257-9783-F2F5E28B4E3E}" srcOrd="0" destOrd="0" presId="urn:microsoft.com/office/officeart/2005/8/layout/vList2"/>
    <dgm:cxn modelId="{0AA3E0E2-9F3F-462B-B4AF-FAAAAA471238}" type="presOf" srcId="{F27C789A-5ECD-46CF-A67A-E1967F6158AA}" destId="{CF7F7339-548A-4DE1-8B4D-AAB6053D9154}" srcOrd="0" destOrd="0" presId="urn:microsoft.com/office/officeart/2005/8/layout/vList2"/>
    <dgm:cxn modelId="{3CE2A63A-4FC5-43DC-B082-58934014E6F0}" type="presOf" srcId="{C66B082B-478B-4AF0-9C26-2EFB4DCCD0D8}" destId="{93461F15-4D34-4D7D-873F-A96482B85EB8}" srcOrd="0" destOrd="0" presId="urn:microsoft.com/office/officeart/2005/8/layout/vList2"/>
    <dgm:cxn modelId="{88F460F0-A245-49B0-8EBD-394B748460D8}" srcId="{C66B082B-478B-4AF0-9C26-2EFB4DCCD0D8}" destId="{5E902438-C76D-47BA-B773-DFD13C7A22C3}" srcOrd="13" destOrd="0" parTransId="{1E5616CD-F9DB-4207-9CE2-50ABB4F0FE32}" sibTransId="{9A01E13D-0998-40F5-992F-A009AF1BECA9}"/>
    <dgm:cxn modelId="{42281CF0-ED11-40D4-9BEE-8AA39CF4100E}" srcId="{C66B082B-478B-4AF0-9C26-2EFB4DCCD0D8}" destId="{71588BEE-7C00-497D-8599-64842B56BA3D}" srcOrd="0" destOrd="0" parTransId="{02FB9A4F-69DE-4042-9904-FFF3EF3BD11D}" sibTransId="{F16C25CE-DC80-4AFE-811B-F99EA2AC65AD}"/>
    <dgm:cxn modelId="{7A7A4B8D-EBEC-4EEE-B2C9-12EF703C72AB}" type="presParOf" srcId="{93461F15-4D34-4D7D-873F-A96482B85EB8}" destId="{38D81D50-FC0E-4E95-89A4-E954C5EC8346}" srcOrd="0" destOrd="0" presId="urn:microsoft.com/office/officeart/2005/8/layout/vList2"/>
    <dgm:cxn modelId="{5A7CA271-CA0C-4BEC-AE3A-A623A7EA273D}" type="presParOf" srcId="{93461F15-4D34-4D7D-873F-A96482B85EB8}" destId="{FD7C5A31-2CDE-4CD5-91E2-A9E529051BA7}" srcOrd="1" destOrd="0" presId="urn:microsoft.com/office/officeart/2005/8/layout/vList2"/>
    <dgm:cxn modelId="{788C252E-97C1-4284-9EEC-D7A4CEEC3E69}" type="presParOf" srcId="{93461F15-4D34-4D7D-873F-A96482B85EB8}" destId="{55CFD8B5-DBE9-471C-B3D8-0ED0104DE05B}" srcOrd="2" destOrd="0" presId="urn:microsoft.com/office/officeart/2005/8/layout/vList2"/>
    <dgm:cxn modelId="{FDC429D6-0998-4247-B585-60615A845B21}" type="presParOf" srcId="{93461F15-4D34-4D7D-873F-A96482B85EB8}" destId="{6CCD379F-8633-4DFC-8C81-7AF8D184C2F7}" srcOrd="3" destOrd="0" presId="urn:microsoft.com/office/officeart/2005/8/layout/vList2"/>
    <dgm:cxn modelId="{AB11FB42-7E23-4A45-9455-95B104C41A70}" type="presParOf" srcId="{93461F15-4D34-4D7D-873F-A96482B85EB8}" destId="{838BDC15-A652-4B84-9934-B06725191FBB}" srcOrd="4" destOrd="0" presId="urn:microsoft.com/office/officeart/2005/8/layout/vList2"/>
    <dgm:cxn modelId="{5FC72644-D883-4BF0-B300-946A7A7CC2C2}" type="presParOf" srcId="{93461F15-4D34-4D7D-873F-A96482B85EB8}" destId="{4DF7AA0E-3B74-48D4-BC9B-00E3FE79704F}" srcOrd="5" destOrd="0" presId="urn:microsoft.com/office/officeart/2005/8/layout/vList2"/>
    <dgm:cxn modelId="{29AC2F61-5B59-43A2-BE55-39038D6C9EF7}" type="presParOf" srcId="{93461F15-4D34-4D7D-873F-A96482B85EB8}" destId="{DF938672-41AC-4B3C-B8EE-5DA1D8C564DC}" srcOrd="6" destOrd="0" presId="urn:microsoft.com/office/officeart/2005/8/layout/vList2"/>
    <dgm:cxn modelId="{A133CF88-C27C-4371-875D-46451BA7F218}" type="presParOf" srcId="{93461F15-4D34-4D7D-873F-A96482B85EB8}" destId="{3946B3CC-50DF-4ED5-8717-00EAA670B43F}" srcOrd="7" destOrd="0" presId="urn:microsoft.com/office/officeart/2005/8/layout/vList2"/>
    <dgm:cxn modelId="{FE7A9845-1CB6-40C5-95CA-8C94C4212912}" type="presParOf" srcId="{93461F15-4D34-4D7D-873F-A96482B85EB8}" destId="{2E9E1BFC-2F98-47DC-8C52-52FBBFEE44F8}" srcOrd="8" destOrd="0" presId="urn:microsoft.com/office/officeart/2005/8/layout/vList2"/>
    <dgm:cxn modelId="{D3EEEEE9-2B39-4AC5-95A2-744E8BC22531}" type="presParOf" srcId="{93461F15-4D34-4D7D-873F-A96482B85EB8}" destId="{F309BCC8-0E0C-4A4B-B6E0-AFB310609DE5}" srcOrd="9" destOrd="0" presId="urn:microsoft.com/office/officeart/2005/8/layout/vList2"/>
    <dgm:cxn modelId="{48556EE0-7E8F-44B0-96B0-DAAA994B8950}" type="presParOf" srcId="{93461F15-4D34-4D7D-873F-A96482B85EB8}" destId="{45A6BA9D-6FF0-4326-A123-AF7EE58FFB28}" srcOrd="10" destOrd="0" presId="urn:microsoft.com/office/officeart/2005/8/layout/vList2"/>
    <dgm:cxn modelId="{B454A34E-07C4-48BC-8EAB-F796221B2543}" type="presParOf" srcId="{93461F15-4D34-4D7D-873F-A96482B85EB8}" destId="{D1728B2D-1F13-4104-9F65-8576E02ADDFB}" srcOrd="11" destOrd="0" presId="urn:microsoft.com/office/officeart/2005/8/layout/vList2"/>
    <dgm:cxn modelId="{B28529C0-2248-4ACA-8CC1-D15D56ED5A3B}" type="presParOf" srcId="{93461F15-4D34-4D7D-873F-A96482B85EB8}" destId="{4F1BB4DA-226F-4306-B1C8-087801F3FCED}" srcOrd="12" destOrd="0" presId="urn:microsoft.com/office/officeart/2005/8/layout/vList2"/>
    <dgm:cxn modelId="{032C8A7E-0779-4DB5-8DB9-50651C10997B}" type="presParOf" srcId="{93461F15-4D34-4D7D-873F-A96482B85EB8}" destId="{10E1A025-FD29-46A8-AD19-A68AB85BA72C}" srcOrd="13" destOrd="0" presId="urn:microsoft.com/office/officeart/2005/8/layout/vList2"/>
    <dgm:cxn modelId="{4808E444-D048-4A9A-B402-DC2F45AB3167}" type="presParOf" srcId="{93461F15-4D34-4D7D-873F-A96482B85EB8}" destId="{CF7F7339-548A-4DE1-8B4D-AAB6053D9154}" srcOrd="14" destOrd="0" presId="urn:microsoft.com/office/officeart/2005/8/layout/vList2"/>
    <dgm:cxn modelId="{B3E4C66B-BE36-485B-9A21-CAC0B4123ED8}" type="presParOf" srcId="{93461F15-4D34-4D7D-873F-A96482B85EB8}" destId="{3B59BAE2-3ED6-468B-B7F9-69E777DE2B68}" srcOrd="15" destOrd="0" presId="urn:microsoft.com/office/officeart/2005/8/layout/vList2"/>
    <dgm:cxn modelId="{4BD893CC-832E-4C36-AE18-795E24FA8222}" type="presParOf" srcId="{93461F15-4D34-4D7D-873F-A96482B85EB8}" destId="{5BB858BE-02D7-4257-9783-F2F5E28B4E3E}" srcOrd="16" destOrd="0" presId="urn:microsoft.com/office/officeart/2005/8/layout/vList2"/>
    <dgm:cxn modelId="{A494AA7F-6D6C-4B94-8422-9FE1864FD246}" type="presParOf" srcId="{93461F15-4D34-4D7D-873F-A96482B85EB8}" destId="{2480CDBE-153F-4BC2-A7A2-E4EBEB4428DC}" srcOrd="17" destOrd="0" presId="urn:microsoft.com/office/officeart/2005/8/layout/vList2"/>
    <dgm:cxn modelId="{6F6181EA-DF1E-485A-B74C-DDC1FC1EFB1D}" type="presParOf" srcId="{93461F15-4D34-4D7D-873F-A96482B85EB8}" destId="{A699E9A3-163B-4827-AA03-8064A87C8EA2}" srcOrd="18" destOrd="0" presId="urn:microsoft.com/office/officeart/2005/8/layout/vList2"/>
    <dgm:cxn modelId="{A84C1F93-5FAC-4AA8-9D10-ABB36343A0E3}" type="presParOf" srcId="{93461F15-4D34-4D7D-873F-A96482B85EB8}" destId="{F15BBE0B-9234-4F67-BCF4-601781870E0D}" srcOrd="19" destOrd="0" presId="urn:microsoft.com/office/officeart/2005/8/layout/vList2"/>
    <dgm:cxn modelId="{AB1FAC9B-0B7F-417A-80F5-C26599345880}" type="presParOf" srcId="{93461F15-4D34-4D7D-873F-A96482B85EB8}" destId="{C0C22DD2-B5A4-49E3-9FA2-B2A6C03CAD7E}" srcOrd="20" destOrd="0" presId="urn:microsoft.com/office/officeart/2005/8/layout/vList2"/>
    <dgm:cxn modelId="{3832A533-94AC-4E71-9E6F-5704E4152CF8}" type="presParOf" srcId="{93461F15-4D34-4D7D-873F-A96482B85EB8}" destId="{01B30333-135D-4C72-BEA5-4AD17F3DAB86}" srcOrd="21" destOrd="0" presId="urn:microsoft.com/office/officeart/2005/8/layout/vList2"/>
    <dgm:cxn modelId="{6ADF8A3B-0CE7-4F82-BBF4-5B2551C7311E}" type="presParOf" srcId="{93461F15-4D34-4D7D-873F-A96482B85EB8}" destId="{4E04190F-8251-4FFF-9A4C-0FA813D75053}" srcOrd="22" destOrd="0" presId="urn:microsoft.com/office/officeart/2005/8/layout/vList2"/>
    <dgm:cxn modelId="{5918624C-5E68-42D1-9F96-44C5E671E3F6}" type="presParOf" srcId="{93461F15-4D34-4D7D-873F-A96482B85EB8}" destId="{81BD87F3-A8D7-4344-9D3D-AE992EFB68AD}" srcOrd="23" destOrd="0" presId="urn:microsoft.com/office/officeart/2005/8/layout/vList2"/>
    <dgm:cxn modelId="{80B02722-5FD1-4F36-B2C7-CEE9D9376132}" type="presParOf" srcId="{93461F15-4D34-4D7D-873F-A96482B85EB8}" destId="{156E6B0F-BF0B-4610-BCBD-CCD7BE4DFE07}" srcOrd="24" destOrd="0" presId="urn:microsoft.com/office/officeart/2005/8/layout/vList2"/>
    <dgm:cxn modelId="{2F2B6B82-546A-479C-B649-8FFDE8992527}" type="presParOf" srcId="{93461F15-4D34-4D7D-873F-A96482B85EB8}" destId="{0961229E-861A-4475-9942-89A0109A65D6}" srcOrd="25" destOrd="0" presId="urn:microsoft.com/office/officeart/2005/8/layout/vList2"/>
    <dgm:cxn modelId="{FE61F557-81C5-4E08-B591-28C4797932E3}" type="presParOf" srcId="{93461F15-4D34-4D7D-873F-A96482B85EB8}" destId="{87D3C2B2-DCFE-4B0A-B507-7B7292F6A7F7}" srcOrd="26" destOrd="0" presId="urn:microsoft.com/office/officeart/2005/8/layout/vList2"/>
    <dgm:cxn modelId="{9131333D-5AC6-4A89-AF65-8C1292557329}" type="presParOf" srcId="{93461F15-4D34-4D7D-873F-A96482B85EB8}" destId="{EAE25112-3483-437F-AABE-EBB33EC1D532}" srcOrd="27" destOrd="0" presId="urn:microsoft.com/office/officeart/2005/8/layout/vList2"/>
    <dgm:cxn modelId="{6563B265-8E9E-4EA5-8A5C-E085E2DA8D9F}" type="presParOf" srcId="{93461F15-4D34-4D7D-873F-A96482B85EB8}" destId="{BB8D69D2-8529-4EBB-93BA-88A5C14DA750}" srcOrd="28" destOrd="0" presId="urn:microsoft.com/office/officeart/2005/8/layout/vList2"/>
    <dgm:cxn modelId="{551B3379-02A9-4FB7-98E6-9F821BEB91EF}" type="presParOf" srcId="{93461F15-4D34-4D7D-873F-A96482B85EB8}" destId="{56B89D44-1DA3-41D0-A192-2BBF34C2EE35}" srcOrd="29" destOrd="0" presId="urn:microsoft.com/office/officeart/2005/8/layout/vList2"/>
    <dgm:cxn modelId="{4A09D6C8-F7E2-43E6-A6DB-73193208CF8F}" type="presParOf" srcId="{93461F15-4D34-4D7D-873F-A96482B85EB8}" destId="{F4C54B07-93C1-4838-8493-7C55D0A5BB8A}" srcOrd="3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B9157E-54F0-41D1-B97B-26EA8E776ED2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1253B6-4CFA-46A1-8DDE-478FB71FD643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xfrm>
          <a:off x="3812" y="3365235"/>
          <a:ext cx="5528806" cy="1312173"/>
        </a:xfrm>
        <a:prstGeom prst="rect">
          <a:avLst/>
        </a:prstGeom>
        <a:ln/>
      </dgm:spPr>
      <dgm:t>
        <a:bodyPr/>
        <a:lstStyle/>
        <a:p>
          <a:r>
            <a:rPr lang="ru-RU" b="1" dirty="0" smtClean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 рамках XIV Международного научного студенческого конгресса «Экономика России: новые тренды развития» с применением дистанционных технологий в Смоленском филиале Финансового университета прошёл научный круглый стол: «КУЛЬТУРНЫЕ КОДЫ ЭКОНОМИКИ: НАЦИОНАЛЬНЫЕ ОСОБЕННОСТИ»</a:t>
          </a:r>
          <a:endParaRPr lang="ru-RU" b="0" dirty="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7B3ED92-0D73-4089-8F88-6E04DB38FFB6}" type="parTrans" cxnId="{63605D3C-EB57-444A-BEC4-43C3E283A70C}">
      <dgm:prSet/>
      <dgm:spPr/>
      <dgm:t>
        <a:bodyPr/>
        <a:lstStyle/>
        <a:p>
          <a:endParaRPr lang="ru-RU"/>
        </a:p>
      </dgm:t>
    </dgm:pt>
    <dgm:pt modelId="{04D2C907-391E-4DDD-B6E6-8F651A370F5A}" type="sibTrans" cxnId="{63605D3C-EB57-444A-BEC4-43C3E283A70C}">
      <dgm:prSet/>
      <dgm:spPr/>
      <dgm:t>
        <a:bodyPr/>
        <a:lstStyle/>
        <a:p>
          <a:endParaRPr lang="ru-RU"/>
        </a:p>
      </dgm:t>
    </dgm:pt>
    <dgm:pt modelId="{42A9C792-4112-4C19-AC23-0806326BC39C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xfrm>
          <a:off x="6096540" y="3291491"/>
          <a:ext cx="5528806" cy="1312173"/>
        </a:xfrm>
        <a:prstGeom prst="rect">
          <a:avLst/>
        </a:prstGeom>
        <a:ln/>
      </dgm:spPr>
      <dgm:t>
        <a:bodyPr/>
        <a:lstStyle/>
        <a:p>
          <a:r>
            <a:rPr lang="ru-RU" b="1" smtClean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Научный круглый стол «Императивность, как черта официально-делового стиля юридического документа</a:t>
          </a:r>
          <a:endParaRPr lang="ru-RU" b="0" dirty="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BEDFFAD-B419-434C-9979-853C8790F576}" type="parTrans" cxnId="{B3FF0716-43A1-4281-B1AA-D6C873EEEE01}">
      <dgm:prSet/>
      <dgm:spPr/>
      <dgm:t>
        <a:bodyPr/>
        <a:lstStyle/>
        <a:p>
          <a:endParaRPr lang="ru-RU"/>
        </a:p>
      </dgm:t>
    </dgm:pt>
    <dgm:pt modelId="{A1E7802A-B221-4668-AB61-93E33D778AAB}" type="sibTrans" cxnId="{B3FF0716-43A1-4281-B1AA-D6C873EEEE01}">
      <dgm:prSet/>
      <dgm:spPr/>
      <dgm:t>
        <a:bodyPr/>
        <a:lstStyle/>
        <a:p>
          <a:endParaRPr lang="ru-RU"/>
        </a:p>
      </dgm:t>
    </dgm:pt>
    <dgm:pt modelId="{1EC0B51B-7105-4A5A-9E2F-D37F386B303D}" type="pres">
      <dgm:prSet presAssocID="{D6B9157E-54F0-41D1-B97B-26EA8E776ED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BA9A8A-0E07-4868-B0A3-25DAEF13377C}" type="pres">
      <dgm:prSet presAssocID="{3D1253B6-4CFA-46A1-8DDE-478FB71FD643}" presName="composite" presStyleCnt="0"/>
      <dgm:spPr/>
    </dgm:pt>
    <dgm:pt modelId="{971DBFB1-70B5-4072-8E1E-3C809D35DAC7}" type="pres">
      <dgm:prSet presAssocID="{3D1253B6-4CFA-46A1-8DDE-478FB71FD643}" presName="rect1" presStyleLbl="bgShp" presStyleIdx="0" presStyleCnt="2"/>
      <dgm:spPr>
        <a:xfrm>
          <a:off x="3812" y="61728"/>
          <a:ext cx="5528806" cy="473884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gm:spPr>
      <dgm:t>
        <a:bodyPr/>
        <a:lstStyle/>
        <a:p>
          <a:endParaRPr lang="ru-RU"/>
        </a:p>
      </dgm:t>
    </dgm:pt>
    <dgm:pt modelId="{85CD02F7-CCE3-45CA-8604-AD1B03D570E7}" type="pres">
      <dgm:prSet presAssocID="{3D1253B6-4CFA-46A1-8DDE-478FB71FD643}" presName="rect2" presStyleLbl="trBgShp" presStyleIdx="0" presStyleCnt="2" custScaleY="115374" custLinFactNeighborY="64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5598D2-91FD-4E7B-A59C-A0B7D2D092F7}" type="pres">
      <dgm:prSet presAssocID="{04D2C907-391E-4DDD-B6E6-8F651A370F5A}" presName="sibTrans" presStyleCnt="0"/>
      <dgm:spPr/>
    </dgm:pt>
    <dgm:pt modelId="{A3976021-D809-4BF7-A04A-C65E2BD2B282}" type="pres">
      <dgm:prSet presAssocID="{42A9C792-4112-4C19-AC23-0806326BC39C}" presName="composite" presStyleCnt="0"/>
      <dgm:spPr/>
    </dgm:pt>
    <dgm:pt modelId="{399DB32A-2086-4123-9630-6BC70926A1A9}" type="pres">
      <dgm:prSet presAssocID="{42A9C792-4112-4C19-AC23-0806326BC39C}" presName="rect1" presStyleLbl="bgShp" presStyleIdx="1" presStyleCnt="2"/>
      <dgm:spPr>
        <a:xfrm>
          <a:off x="6096540" y="61728"/>
          <a:ext cx="5528806" cy="473884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gm:spPr>
      <dgm:t>
        <a:bodyPr/>
        <a:lstStyle/>
        <a:p>
          <a:endParaRPr lang="ru-RU"/>
        </a:p>
      </dgm:t>
    </dgm:pt>
    <dgm:pt modelId="{023B7FC3-1100-448D-9D3A-B7922A9BD29D}" type="pres">
      <dgm:prSet presAssocID="{42A9C792-4112-4C19-AC23-0806326BC39C}" presName="rect2" presStyleLbl="trBgShp" presStyleIdx="1" presStyleCnt="2" custScaleY="115374" custLinFactNeighborX="336" custLinFactNeighborY="77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3605D3C-EB57-444A-BEC4-43C3E283A70C}" srcId="{D6B9157E-54F0-41D1-B97B-26EA8E776ED2}" destId="{3D1253B6-4CFA-46A1-8DDE-478FB71FD643}" srcOrd="0" destOrd="0" parTransId="{A7B3ED92-0D73-4089-8F88-6E04DB38FFB6}" sibTransId="{04D2C907-391E-4DDD-B6E6-8F651A370F5A}"/>
    <dgm:cxn modelId="{4A57C403-49E5-4CF5-BDB5-6FC5A7323DD2}" type="presOf" srcId="{3D1253B6-4CFA-46A1-8DDE-478FB71FD643}" destId="{85CD02F7-CCE3-45CA-8604-AD1B03D570E7}" srcOrd="0" destOrd="0" presId="urn:microsoft.com/office/officeart/2008/layout/BendingPictureSemiTransparentText"/>
    <dgm:cxn modelId="{650FD534-D236-46E3-A3A9-7A801121BCAF}" type="presOf" srcId="{D6B9157E-54F0-41D1-B97B-26EA8E776ED2}" destId="{1EC0B51B-7105-4A5A-9E2F-D37F386B303D}" srcOrd="0" destOrd="0" presId="urn:microsoft.com/office/officeart/2008/layout/BendingPictureSemiTransparentText"/>
    <dgm:cxn modelId="{B3FF0716-43A1-4281-B1AA-D6C873EEEE01}" srcId="{D6B9157E-54F0-41D1-B97B-26EA8E776ED2}" destId="{42A9C792-4112-4C19-AC23-0806326BC39C}" srcOrd="1" destOrd="0" parTransId="{6BEDFFAD-B419-434C-9979-853C8790F576}" sibTransId="{A1E7802A-B221-4668-AB61-93E33D778AAB}"/>
    <dgm:cxn modelId="{134F9683-D2FD-482B-A2A4-0B33D470DA0C}" type="presOf" srcId="{42A9C792-4112-4C19-AC23-0806326BC39C}" destId="{023B7FC3-1100-448D-9D3A-B7922A9BD29D}" srcOrd="0" destOrd="0" presId="urn:microsoft.com/office/officeart/2008/layout/BendingPictureSemiTransparentText"/>
    <dgm:cxn modelId="{65D4CFE5-3E8A-49CC-A933-11344C1F708A}" type="presParOf" srcId="{1EC0B51B-7105-4A5A-9E2F-D37F386B303D}" destId="{0ABA9A8A-0E07-4868-B0A3-25DAEF13377C}" srcOrd="0" destOrd="0" presId="urn:microsoft.com/office/officeart/2008/layout/BendingPictureSemiTransparentText"/>
    <dgm:cxn modelId="{A2BB460A-E476-4DD5-995E-7C5F2F69B95C}" type="presParOf" srcId="{0ABA9A8A-0E07-4868-B0A3-25DAEF13377C}" destId="{971DBFB1-70B5-4072-8E1E-3C809D35DAC7}" srcOrd="0" destOrd="0" presId="urn:microsoft.com/office/officeart/2008/layout/BendingPictureSemiTransparentText"/>
    <dgm:cxn modelId="{3541A290-1341-4A2B-BC88-C64765A920BC}" type="presParOf" srcId="{0ABA9A8A-0E07-4868-B0A3-25DAEF13377C}" destId="{85CD02F7-CCE3-45CA-8604-AD1B03D570E7}" srcOrd="1" destOrd="0" presId="urn:microsoft.com/office/officeart/2008/layout/BendingPictureSemiTransparentText"/>
    <dgm:cxn modelId="{2C87FDD1-1B3C-401A-B8CB-45D8C82C9DE7}" type="presParOf" srcId="{1EC0B51B-7105-4A5A-9E2F-D37F386B303D}" destId="{005598D2-91FD-4E7B-A59C-A0B7D2D092F7}" srcOrd="1" destOrd="0" presId="urn:microsoft.com/office/officeart/2008/layout/BendingPictureSemiTransparentText"/>
    <dgm:cxn modelId="{56370159-CED5-4842-AD53-BCD24A955A73}" type="presParOf" srcId="{1EC0B51B-7105-4A5A-9E2F-D37F386B303D}" destId="{A3976021-D809-4BF7-A04A-C65E2BD2B282}" srcOrd="2" destOrd="0" presId="urn:microsoft.com/office/officeart/2008/layout/BendingPictureSemiTransparentText"/>
    <dgm:cxn modelId="{32AC3859-4A30-4E1F-85F3-7285878F2BBC}" type="presParOf" srcId="{A3976021-D809-4BF7-A04A-C65E2BD2B282}" destId="{399DB32A-2086-4123-9630-6BC70926A1A9}" srcOrd="0" destOrd="0" presId="urn:microsoft.com/office/officeart/2008/layout/BendingPictureSemiTransparentText"/>
    <dgm:cxn modelId="{66F36AF4-B4E0-4F27-BE3C-45669BBEB4EE}" type="presParOf" srcId="{A3976021-D809-4BF7-A04A-C65E2BD2B282}" destId="{023B7FC3-1100-448D-9D3A-B7922A9BD29D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E94435-FDFE-4466-B9EA-0E9871867E4E}">
      <dsp:nvSpPr>
        <dsp:cNvPr id="0" name=""/>
        <dsp:cNvSpPr/>
      </dsp:nvSpPr>
      <dsp:spPr>
        <a:xfrm>
          <a:off x="2887" y="196974"/>
          <a:ext cx="3072175" cy="1496128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премии «Лучший выпускник 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StudUp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в номинации «Надежда регионов»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87" y="196974"/>
        <a:ext cx="3072175" cy="1496128"/>
      </dsp:txXfrm>
    </dsp:sp>
    <dsp:sp modelId="{C42442D4-BDC4-4787-997C-4BC7BF6DA842}">
      <dsp:nvSpPr>
        <dsp:cNvPr id="0" name=""/>
        <dsp:cNvSpPr/>
      </dsp:nvSpPr>
      <dsp:spPr>
        <a:xfrm>
          <a:off x="3324417" y="196974"/>
          <a:ext cx="3072175" cy="1496128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18862"/>
                <a:satOff val="-7897"/>
                <a:lumOff val="76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8862"/>
                <a:satOff val="-7897"/>
                <a:lumOff val="76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8862"/>
                <a:satOff val="-7897"/>
                <a:lumOff val="76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VI Международный конкурс научных работ студентов по проблемам развития топливно-энергетического комплекса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24417" y="196974"/>
        <a:ext cx="3072175" cy="1496128"/>
      </dsp:txXfrm>
    </dsp:sp>
    <dsp:sp modelId="{5AA0BBEC-53D0-4359-AD90-34ADF0C2F817}">
      <dsp:nvSpPr>
        <dsp:cNvPr id="0" name=""/>
        <dsp:cNvSpPr/>
      </dsp:nvSpPr>
      <dsp:spPr>
        <a:xfrm>
          <a:off x="2887" y="1942457"/>
          <a:ext cx="3072175" cy="1496128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37724"/>
                <a:satOff val="-15795"/>
                <a:lumOff val="1523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37724"/>
                <a:satOff val="-15795"/>
                <a:lumOff val="1523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37724"/>
                <a:satOff val="-15795"/>
                <a:lumOff val="1523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Международная студенческая научно-практическая конференция «Современные механизмы трансформации общества: вчера, сегодня, завтра»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87" y="1942457"/>
        <a:ext cx="3072175" cy="1496128"/>
      </dsp:txXfrm>
    </dsp:sp>
    <dsp:sp modelId="{E74421C6-23C6-4ADA-BFE7-B75F95308FB4}">
      <dsp:nvSpPr>
        <dsp:cNvPr id="0" name=""/>
        <dsp:cNvSpPr/>
      </dsp:nvSpPr>
      <dsp:spPr>
        <a:xfrm>
          <a:off x="3324417" y="1942457"/>
          <a:ext cx="3072175" cy="1496128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56586"/>
                <a:satOff val="-23692"/>
                <a:lumOff val="2285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56586"/>
                <a:satOff val="-23692"/>
                <a:lumOff val="2285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56586"/>
                <a:satOff val="-23692"/>
                <a:lumOff val="2285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Стратегическая сессия «ВУЗ и НКО: долгосрочное партнёрство»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24417" y="1942457"/>
        <a:ext cx="3072175" cy="1496128"/>
      </dsp:txXfrm>
    </dsp:sp>
    <dsp:sp modelId="{3F580143-2E12-41D0-B824-FC66E2F681E9}">
      <dsp:nvSpPr>
        <dsp:cNvPr id="0" name=""/>
        <dsp:cNvSpPr/>
      </dsp:nvSpPr>
      <dsp:spPr>
        <a:xfrm>
          <a:off x="2887" y="3687940"/>
          <a:ext cx="3072175" cy="1496128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75448"/>
                <a:satOff val="-31590"/>
                <a:lumOff val="304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75448"/>
                <a:satOff val="-31590"/>
                <a:lumOff val="304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75448"/>
                <a:satOff val="-31590"/>
                <a:lumOff val="304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 Международная научно-практическая конференция «Традиционный и современный Восток: тенденции развития»»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87" y="3687940"/>
        <a:ext cx="3072175" cy="1496128"/>
      </dsp:txXfrm>
    </dsp:sp>
    <dsp:sp modelId="{CA79BC53-20B7-4A5C-AF1C-6CD90FD33109}">
      <dsp:nvSpPr>
        <dsp:cNvPr id="0" name=""/>
        <dsp:cNvSpPr/>
      </dsp:nvSpPr>
      <dsp:spPr>
        <a:xfrm>
          <a:off x="3324417" y="3687940"/>
          <a:ext cx="3072175" cy="1496128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94310"/>
                <a:satOff val="-39487"/>
                <a:lumOff val="3809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94310"/>
                <a:satOff val="-39487"/>
                <a:lumOff val="3809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94310"/>
                <a:satOff val="-39487"/>
                <a:lumOff val="3809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XV Международная олимпиада «IТ-Планета 2024» (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SportTechCup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2024)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24417" y="3687940"/>
        <a:ext cx="3072175" cy="14961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D81D50-FC0E-4E95-89A4-E954C5EC8346}">
      <dsp:nvSpPr>
        <dsp:cNvPr id="0" name=""/>
        <dsp:cNvSpPr/>
      </dsp:nvSpPr>
      <dsp:spPr>
        <a:xfrm>
          <a:off x="0" y="1345"/>
          <a:ext cx="11873047" cy="363196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II Всероссийская научно-практическая конференция «Студенческий спорт: инновации, технологии и цифровая трансформация»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730" y="19075"/>
        <a:ext cx="11837587" cy="327736"/>
      </dsp:txXfrm>
    </dsp:sp>
    <dsp:sp modelId="{55CFD8B5-DBE9-471C-B3D8-0ED0104DE05B}">
      <dsp:nvSpPr>
        <dsp:cNvPr id="0" name=""/>
        <dsp:cNvSpPr/>
      </dsp:nvSpPr>
      <dsp:spPr>
        <a:xfrm>
          <a:off x="0" y="374414"/>
          <a:ext cx="11873047" cy="363196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667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Всероссийский конкурс «История местного самоуправления моего края»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730" y="392144"/>
        <a:ext cx="11837587" cy="327736"/>
      </dsp:txXfrm>
    </dsp:sp>
    <dsp:sp modelId="{838BDC15-A652-4B84-9934-B06725191FBB}">
      <dsp:nvSpPr>
        <dsp:cNvPr id="0" name=""/>
        <dsp:cNvSpPr/>
      </dsp:nvSpPr>
      <dsp:spPr>
        <a:xfrm>
          <a:off x="0" y="747482"/>
          <a:ext cx="11873047" cy="363196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5333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Дебаты «Этика использования искусственного интеллекта при написании научных работ»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730" y="765212"/>
        <a:ext cx="11837587" cy="327736"/>
      </dsp:txXfrm>
    </dsp:sp>
    <dsp:sp modelId="{DF938672-41AC-4B3C-B8EE-5DA1D8C564DC}">
      <dsp:nvSpPr>
        <dsp:cNvPr id="0" name=""/>
        <dsp:cNvSpPr/>
      </dsp:nvSpPr>
      <dsp:spPr>
        <a:xfrm>
          <a:off x="0" y="1120550"/>
          <a:ext cx="11873047" cy="363196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8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Первый форум «Импульс 21 века»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730" y="1138280"/>
        <a:ext cx="11837587" cy="327736"/>
      </dsp:txXfrm>
    </dsp:sp>
    <dsp:sp modelId="{2E9E1BFC-2F98-47DC-8C52-52FBBFEE44F8}">
      <dsp:nvSpPr>
        <dsp:cNvPr id="0" name=""/>
        <dsp:cNvSpPr/>
      </dsp:nvSpPr>
      <dsp:spPr>
        <a:xfrm>
          <a:off x="0" y="1493618"/>
          <a:ext cx="11873047" cy="363196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10667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Круглый стол на площадке Торгово-промышленной палаты Смоленской области по теме «Маркировка рекламы в 2023 году»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730" y="1511348"/>
        <a:ext cx="11837587" cy="327736"/>
      </dsp:txXfrm>
    </dsp:sp>
    <dsp:sp modelId="{45A6BA9D-6FF0-4326-A123-AF7EE58FFB28}">
      <dsp:nvSpPr>
        <dsp:cNvPr id="0" name=""/>
        <dsp:cNvSpPr/>
      </dsp:nvSpPr>
      <dsp:spPr>
        <a:xfrm>
          <a:off x="0" y="1866686"/>
          <a:ext cx="11873047" cy="363196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Международная научная конференция в рамках Десятых </a:t>
          </a:r>
          <a:r>
            <a:rPr lang="ru-RU" sz="1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Будаевских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чтений «Историко-краеведческое наследие Дмитрия Ивановича </a:t>
          </a:r>
          <a:r>
            <a:rPr lang="ru-RU" sz="1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Будаева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(1923-2011)»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730" y="1884416"/>
        <a:ext cx="11837587" cy="327736"/>
      </dsp:txXfrm>
    </dsp:sp>
    <dsp:sp modelId="{4F1BB4DA-226F-4306-B1C8-087801F3FCED}">
      <dsp:nvSpPr>
        <dsp:cNvPr id="0" name=""/>
        <dsp:cNvSpPr/>
      </dsp:nvSpPr>
      <dsp:spPr>
        <a:xfrm>
          <a:off x="0" y="2239755"/>
          <a:ext cx="11873047" cy="363196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16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Международная научно-практическая конференция «Цифровая экономика, информационное общество и информационная безопасность: основные социально-экономические аспекты»</a:t>
          </a:r>
          <a:endParaRPr lang="ru-RU" sz="14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730" y="2257485"/>
        <a:ext cx="11837587" cy="327736"/>
      </dsp:txXfrm>
    </dsp:sp>
    <dsp:sp modelId="{CF7F7339-548A-4DE1-8B4D-AAB6053D9154}">
      <dsp:nvSpPr>
        <dsp:cNvPr id="0" name=""/>
        <dsp:cNvSpPr/>
      </dsp:nvSpPr>
      <dsp:spPr>
        <a:xfrm>
          <a:off x="0" y="2612823"/>
          <a:ext cx="11873047" cy="363196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18667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Региональная стратегическая сессия по генерации и отработке идей в рамках региональной части Форума «Сильные идеи для нового времени» 2024 года Клуба стратегических инициатив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730" y="2630553"/>
        <a:ext cx="11837587" cy="327736"/>
      </dsp:txXfrm>
    </dsp:sp>
    <dsp:sp modelId="{5BB858BE-02D7-4257-9783-F2F5E28B4E3E}">
      <dsp:nvSpPr>
        <dsp:cNvPr id="0" name=""/>
        <dsp:cNvSpPr/>
      </dsp:nvSpPr>
      <dsp:spPr>
        <a:xfrm>
          <a:off x="0" y="2985891"/>
          <a:ext cx="11873047" cy="363196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1333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Всероссийский конкурс по автоматизации бизнеса на базе программы «1С:Управление нашей фирмой»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730" y="3003621"/>
        <a:ext cx="11837587" cy="327736"/>
      </dsp:txXfrm>
    </dsp:sp>
    <dsp:sp modelId="{A699E9A3-163B-4827-AA03-8064A87C8EA2}">
      <dsp:nvSpPr>
        <dsp:cNvPr id="0" name=""/>
        <dsp:cNvSpPr/>
      </dsp:nvSpPr>
      <dsp:spPr>
        <a:xfrm>
          <a:off x="0" y="3358959"/>
          <a:ext cx="11873047" cy="363196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4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Международная научно-практическая конференция «Коммуникации. Общество. Духовность»;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730" y="3376689"/>
        <a:ext cx="11837587" cy="327736"/>
      </dsp:txXfrm>
    </dsp:sp>
    <dsp:sp modelId="{C0C22DD2-B5A4-49E3-9FA2-B2A6C03CAD7E}">
      <dsp:nvSpPr>
        <dsp:cNvPr id="0" name=""/>
        <dsp:cNvSpPr/>
      </dsp:nvSpPr>
      <dsp:spPr>
        <a:xfrm>
          <a:off x="0" y="3732027"/>
          <a:ext cx="11873047" cy="363196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Межвузовская олимпиада по математике;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730" y="3749757"/>
        <a:ext cx="11837587" cy="327736"/>
      </dsp:txXfrm>
    </dsp:sp>
    <dsp:sp modelId="{4E04190F-8251-4FFF-9A4C-0FA813D75053}">
      <dsp:nvSpPr>
        <dsp:cNvPr id="0" name=""/>
        <dsp:cNvSpPr/>
      </dsp:nvSpPr>
      <dsp:spPr>
        <a:xfrm>
          <a:off x="0" y="4105095"/>
          <a:ext cx="11873047" cy="363196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9333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III Международная студенческая межвузовская научно-практическая конференция «Стратегии развития экономики Мирового океана»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730" y="4122825"/>
        <a:ext cx="11837587" cy="327736"/>
      </dsp:txXfrm>
    </dsp:sp>
    <dsp:sp modelId="{156E6B0F-BF0B-4610-BCBD-CCD7BE4DFE07}">
      <dsp:nvSpPr>
        <dsp:cNvPr id="0" name=""/>
        <dsp:cNvSpPr/>
      </dsp:nvSpPr>
      <dsp:spPr>
        <a:xfrm>
          <a:off x="0" y="4478164"/>
          <a:ext cx="11873047" cy="363196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32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Всероссийский Фестиваль науки «NAUKA0+»;</a:t>
          </a:r>
          <a:endParaRPr lang="ru-RU" sz="1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730" y="4495894"/>
        <a:ext cx="11837587" cy="327736"/>
      </dsp:txXfrm>
    </dsp:sp>
    <dsp:sp modelId="{87D3C2B2-DCFE-4B0A-B507-7B7292F6A7F7}">
      <dsp:nvSpPr>
        <dsp:cNvPr id="0" name=""/>
        <dsp:cNvSpPr/>
      </dsp:nvSpPr>
      <dsp:spPr>
        <a:xfrm>
          <a:off x="0" y="4851232"/>
          <a:ext cx="11873047" cy="363196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34667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XXIII Международная научно-практическая конференция «Новые информационные технологии в образовании»</a:t>
          </a:r>
        </a:p>
      </dsp:txBody>
      <dsp:txXfrm>
        <a:off x="17730" y="4868962"/>
        <a:ext cx="11837587" cy="327736"/>
      </dsp:txXfrm>
    </dsp:sp>
    <dsp:sp modelId="{BB8D69D2-8529-4EBB-93BA-88A5C14DA750}">
      <dsp:nvSpPr>
        <dsp:cNvPr id="0" name=""/>
        <dsp:cNvSpPr/>
      </dsp:nvSpPr>
      <dsp:spPr>
        <a:xfrm>
          <a:off x="0" y="5224300"/>
          <a:ext cx="11873047" cy="363196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37333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Всероссийский Экономический диктант;  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730" y="5242030"/>
        <a:ext cx="11837587" cy="327736"/>
      </dsp:txXfrm>
    </dsp:sp>
    <dsp:sp modelId="{F4C54B07-93C1-4838-8493-7C55D0A5BB8A}">
      <dsp:nvSpPr>
        <dsp:cNvPr id="0" name=""/>
        <dsp:cNvSpPr/>
      </dsp:nvSpPr>
      <dsp:spPr>
        <a:xfrm>
          <a:off x="0" y="5597368"/>
          <a:ext cx="11873047" cy="363196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Всероссийский конкурс «История местного самоуправления моего края»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730" y="5615098"/>
        <a:ext cx="11837587" cy="3277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1DBFB1-70B5-4072-8E1E-3C809D35DAC7}">
      <dsp:nvSpPr>
        <dsp:cNvPr id="0" name=""/>
        <dsp:cNvSpPr/>
      </dsp:nvSpPr>
      <dsp:spPr>
        <a:xfrm>
          <a:off x="3812" y="61728"/>
          <a:ext cx="5528806" cy="473884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CD02F7-CCE3-45CA-8604-AD1B03D570E7}">
      <dsp:nvSpPr>
        <dsp:cNvPr id="0" name=""/>
        <dsp:cNvSpPr/>
      </dsp:nvSpPr>
      <dsp:spPr>
        <a:xfrm>
          <a:off x="3812" y="3365235"/>
          <a:ext cx="5528806" cy="1312173"/>
        </a:xfrm>
        <a:prstGeom prst="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 рамках XIV Международного научного студенческого конгресса «Экономика России: новые тренды развития» с применением дистанционных технологий в Смоленском филиале Финансового университета прошёл научный круглый стол: «КУЛЬТУРНЫЕ КОДЫ ЭКОНОМИКИ: НАЦИОНАЛЬНЫЕ ОСОБЕННОСТИ»</a:t>
          </a:r>
          <a:endParaRPr lang="ru-RU" sz="1500" b="0" kern="1200" dirty="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812" y="3365235"/>
        <a:ext cx="5528806" cy="1312173"/>
      </dsp:txXfrm>
    </dsp:sp>
    <dsp:sp modelId="{399DB32A-2086-4123-9630-6BC70926A1A9}">
      <dsp:nvSpPr>
        <dsp:cNvPr id="0" name=""/>
        <dsp:cNvSpPr/>
      </dsp:nvSpPr>
      <dsp:spPr>
        <a:xfrm>
          <a:off x="6096540" y="61728"/>
          <a:ext cx="5528806" cy="473884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3B7FC3-1100-448D-9D3A-B7922A9BD29D}">
      <dsp:nvSpPr>
        <dsp:cNvPr id="0" name=""/>
        <dsp:cNvSpPr/>
      </dsp:nvSpPr>
      <dsp:spPr>
        <a:xfrm>
          <a:off x="6100352" y="3379986"/>
          <a:ext cx="5528806" cy="1312173"/>
        </a:xfrm>
        <a:prstGeom prst="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smtClean="0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Научный круглый стол «Императивность, как черта официально-делового стиля юридического документа</a:t>
          </a:r>
          <a:endParaRPr lang="ru-RU" sz="1500" b="0" kern="1200" dirty="0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6100352" y="3379986"/>
        <a:ext cx="5528806" cy="13121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06BA1-8D5D-4C2B-BCE5-45CB96ACDCA4}" type="datetimeFigureOut">
              <a:rPr lang="ru-RU" smtClean="0"/>
              <a:t>03.04.2025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F2C76-C394-43D2-A26A-F981B864C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503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gradFill flip="none" rotWithShape="1">
          <a:gsLst>
            <a:gs pos="1000">
              <a:srgbClr val="0F3A3D"/>
            </a:gs>
            <a:gs pos="50000">
              <a:srgbClr val="256569"/>
            </a:gs>
            <a:gs pos="98000">
              <a:srgbClr val="2A7478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03.04.2025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595" y="0"/>
            <a:ext cx="653940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0"/>
          <a:stretch/>
        </p:blipFill>
        <p:spPr>
          <a:xfrm>
            <a:off x="1108364" y="376454"/>
            <a:ext cx="3131127" cy="1088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6755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03.04.2025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ятиугольник 8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1569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246903"/>
            <a:ext cx="7734300" cy="493005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03.04.2025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ятиугольник 8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5024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03.04.2025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ятиугольник 11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3319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gradFill flip="none" rotWithShape="1">
          <a:gsLst>
            <a:gs pos="1000">
              <a:schemeClr val="bg1">
                <a:lumMod val="95000"/>
              </a:schemeClr>
            </a:gs>
            <a:gs pos="26000">
              <a:schemeClr val="bg1">
                <a:lumMod val="65000"/>
              </a:schemeClr>
            </a:gs>
            <a:gs pos="9000">
              <a:schemeClr val="bg1">
                <a:lumMod val="85000"/>
              </a:schemeClr>
            </a:gs>
            <a:gs pos="94000">
              <a:srgbClr val="25656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03.04.2025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ятиугольник 11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851" y="572013"/>
            <a:ext cx="10515600" cy="404133"/>
          </a:xfrm>
          <a:prstGeom prst="rect">
            <a:avLst/>
          </a:prstGeom>
        </p:spPr>
        <p:txBody>
          <a:bodyPr anchor="b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9032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03.04.2025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ятиугольник 7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7885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03.04.2025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ятиугольник 11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3671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03.04.2025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ятиугольник 7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88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03.04.2025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ятиугольник 6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7051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ятиугольник 13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9" y="642938"/>
            <a:ext cx="5729286" cy="344486"/>
          </a:xfrm>
          <a:prstGeom prst="rect">
            <a:avLst/>
          </a:prstGeom>
        </p:spPr>
        <p:txBody>
          <a:bodyPr anchor="b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03.04.2025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6715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ятиугольник 9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654" y="509428"/>
            <a:ext cx="8514860" cy="501651"/>
          </a:xfrm>
          <a:prstGeom prst="rect">
            <a:avLst/>
          </a:prstGeom>
        </p:spPr>
        <p:txBody>
          <a:bodyPr anchor="b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61417" y="124690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2413" y="244713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03.04.2025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3963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bg1">
                <a:lumMod val="95000"/>
              </a:schemeClr>
            </a:gs>
            <a:gs pos="86000">
              <a:schemeClr val="bg1">
                <a:lumMod val="85000"/>
              </a:schemeClr>
            </a:gs>
            <a:gs pos="29000">
              <a:schemeClr val="bg1">
                <a:lumMod val="95000"/>
              </a:schemeClr>
            </a:gs>
            <a:gs pos="98000">
              <a:srgbClr val="256569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530AB-7E7F-42A0-9819-35D12B816B3C}" type="datetimeFigureOut">
              <a:rPr lang="ru-RU" smtClean="0"/>
              <a:t>03.04.2025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Book Antiqua" panose="02040602050305030304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912B7-E224-4081-8122-29E446CEC7A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8804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ook Antiqua" panose="0204060205030503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Wingdings" panose="05000000000000000000" pitchFamily="2" charset="2"/>
        <a:buChar char="ü"/>
        <a:defRPr sz="2800" kern="1200">
          <a:solidFill>
            <a:srgbClr val="595959"/>
          </a:solidFill>
          <a:latin typeface="Book Antiqua" panose="020406020503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ü"/>
        <a:defRPr sz="2400" kern="1200">
          <a:solidFill>
            <a:srgbClr val="595959"/>
          </a:solidFill>
          <a:latin typeface="Book Antiqua" panose="020406020503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ü"/>
        <a:defRPr sz="2000" kern="1200">
          <a:solidFill>
            <a:srgbClr val="595959"/>
          </a:solidFill>
          <a:latin typeface="Book Antiqua" panose="020406020503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ü"/>
        <a:defRPr sz="1800" kern="1200">
          <a:solidFill>
            <a:srgbClr val="595959"/>
          </a:solidFill>
          <a:latin typeface="Book Antiqua" panose="020406020503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ü"/>
        <a:defRPr sz="1800" kern="1200">
          <a:solidFill>
            <a:srgbClr val="595959"/>
          </a:solidFill>
          <a:latin typeface="Book Antiqua" panose="020406020503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9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4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theme.zdassets.com/theme_assets/933215/f6dd29a0867a0bcb4363c0a4b0b754ccb2d0008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192" y="2958092"/>
            <a:ext cx="4033338" cy="372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6502" y="1896263"/>
            <a:ext cx="990035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деятельности</a:t>
            </a:r>
          </a:p>
          <a:p>
            <a:pPr algn="ctr"/>
            <a:r>
              <a:rPr lang="ru-RU" sz="44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Научного студенческого общества </a:t>
            </a:r>
            <a:r>
              <a:rPr lang="ru-RU" sz="4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Смоленского филиала </a:t>
            </a:r>
            <a:r>
              <a:rPr lang="ru-RU" sz="44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Финуниверситета</a:t>
            </a:r>
            <a:endParaRPr lang="ru-RU" sz="44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94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t="20414"/>
          <a:stretch/>
        </p:blipFill>
        <p:spPr>
          <a:xfrm>
            <a:off x="13395" y="61131"/>
            <a:ext cx="12178605" cy="203015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427892" y="1619249"/>
            <a:ext cx="5366859" cy="505777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50451" y="1619251"/>
            <a:ext cx="5917482" cy="505777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ятиугольник 3"/>
          <p:cNvSpPr/>
          <p:nvPr/>
        </p:nvSpPr>
        <p:spPr>
          <a:xfrm>
            <a:off x="0" y="210955"/>
            <a:ext cx="9721516" cy="551459"/>
          </a:xfrm>
          <a:prstGeom prst="homePlat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0451" y="289314"/>
            <a:ext cx="8713694" cy="815754"/>
          </a:xfrm>
        </p:spPr>
        <p:txBody>
          <a:bodyPr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работа студентов Смоленского филиала Финуниверситета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246831" y="87812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225D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Научные публикации студентов</a:t>
            </a:r>
            <a:endParaRPr lang="ru-RU" sz="2000" b="1" dirty="0">
              <a:solidFill>
                <a:srgbClr val="225D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Левая фигурная скобка 7"/>
          <p:cNvSpPr/>
          <p:nvPr/>
        </p:nvSpPr>
        <p:spPr>
          <a:xfrm rot="5400000">
            <a:off x="5911101" y="-4395416"/>
            <a:ext cx="275760" cy="11771692"/>
          </a:xfrm>
          <a:prstGeom prst="leftBrace">
            <a:avLst>
              <a:gd name="adj1" fmla="val 8333"/>
              <a:gd name="adj2" fmla="val 47896"/>
            </a:avLst>
          </a:prstGeom>
          <a:ln w="19050">
            <a:solidFill>
              <a:srgbClr val="25656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7" t="26503" r="867" b="56373"/>
          <a:stretch/>
        </p:blipFill>
        <p:spPr>
          <a:xfrm>
            <a:off x="9451911" y="210955"/>
            <a:ext cx="2482916" cy="772341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70" y="2218446"/>
            <a:ext cx="2883467" cy="40691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8825" y="1678371"/>
            <a:ext cx="2867492" cy="41028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6572" y="2426144"/>
            <a:ext cx="2669735" cy="40860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9569" y="1702625"/>
            <a:ext cx="2451920" cy="408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9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1686" y="614496"/>
            <a:ext cx="10391775" cy="377403"/>
          </a:xfrm>
        </p:spPr>
        <p:txBody>
          <a:bodyPr/>
          <a:lstStyle/>
          <a:p>
            <a:r>
              <a:rPr lang="ru-RU" dirty="0"/>
              <a:t>Научная работа студентов Смоленского филиала Финуниверситета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9536464"/>
              </p:ext>
            </p:extLst>
          </p:nvPr>
        </p:nvGraphicFramePr>
        <p:xfrm>
          <a:off x="267565" y="1490877"/>
          <a:ext cx="11629159" cy="4862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793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1686" y="614496"/>
            <a:ext cx="10391775" cy="377403"/>
          </a:xfrm>
        </p:spPr>
        <p:txBody>
          <a:bodyPr/>
          <a:lstStyle/>
          <a:p>
            <a:r>
              <a:rPr lang="ru-RU" dirty="0"/>
              <a:t>Научная работа студентов Смоленского филиала Финуниверситета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334" y="4145528"/>
            <a:ext cx="1735667" cy="2550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sun9-62.userapi.com/impg/zKBtx9QwWTXrUUrlecu-FtSWxic1fWiuXGSaYw/C1tPMaTQa3w.jpg?size=1080x813&amp;quality=95&amp;sign=ff1ff5912128c144ee26040b8f7208a6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188" y="1415232"/>
            <a:ext cx="6130284" cy="4614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09" y="1294723"/>
            <a:ext cx="4262158" cy="2641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079" y="4174195"/>
            <a:ext cx="1883450" cy="2492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253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947651" y="2970588"/>
            <a:ext cx="8811491" cy="8200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1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94968" y="1356852"/>
            <a:ext cx="11533238" cy="482011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Смоленском филиале Финансового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университета с 2020 года работает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научное студенческое общество (НСО), содействующее активизации научно-исследовательской работы студентов и магистрантов по нескольким направлениям: подготовка материалов к написанию и публикации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статей,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участию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выполнение научно-исследовательских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работ, выступлениям на студенческих научных конференциях, участию в олимпиадах и конкурсах.</a:t>
            </a:r>
          </a:p>
          <a:p>
            <a:pPr marL="0" indent="0" algn="just">
              <a:buNone/>
            </a:pPr>
            <a:endParaRPr lang="ru-RU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задачей повышения вовлеченности обучающихся в научную работу является создание среды для реализации научно-исследовательского и творческого потенциала студентов, а также для развития инновационных научно-исследовательских и предпринимательских проектов в стенах Смоленского филиала </a:t>
            </a:r>
            <a:r>
              <a:rPr 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Финуниверситета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565413"/>
            <a:ext cx="10661281" cy="377403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работа студентов Смоленского филиала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Финуниверситета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74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Партнеры НСО Смоленского филиала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84" y="1158977"/>
            <a:ext cx="1143000" cy="1295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783" y="1158977"/>
            <a:ext cx="1143000" cy="1143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r="72946"/>
          <a:stretch/>
        </p:blipFill>
        <p:spPr>
          <a:xfrm>
            <a:off x="8813391" y="1196857"/>
            <a:ext cx="1082732" cy="10672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142" y="3336267"/>
            <a:ext cx="2086280" cy="65507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28988" y="2366647"/>
            <a:ext cx="2304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Администрация Смоленской области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55900" y="2363572"/>
            <a:ext cx="25096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Администрация города Смоленска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5392" y="1161868"/>
            <a:ext cx="1244307" cy="120459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865585" y="2369354"/>
            <a:ext cx="2968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УФК по Смоленской области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087329" y="2359261"/>
            <a:ext cx="27783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Управление Федеральной налоговой службы по Смоленской области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67780" y="4034067"/>
            <a:ext cx="2226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Отделение по Смоленской области</a:t>
            </a:r>
          </a:p>
          <a:p>
            <a:pPr algn="ctr"/>
            <a:r>
              <a:rPr lang="ru-RU" dirty="0"/>
              <a:t> ГУ ЦБ РФ по ЦФО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505" y="5137289"/>
            <a:ext cx="2805641" cy="62591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1386" y="4975287"/>
            <a:ext cx="3409950" cy="101917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673985" y="4034067"/>
            <a:ext cx="1729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​Банк </a:t>
            </a:r>
            <a:r>
              <a:rPr lang="ru-RU" dirty="0" smtClean="0"/>
              <a:t>ВТБ (ПАО)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8051" y="3318391"/>
            <a:ext cx="1585382" cy="66632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6216511" y="3433902"/>
            <a:ext cx="38407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Смоленское областное государственное казённое учреждение «Центр занятости населения города Смоленска</a:t>
            </a:r>
            <a:r>
              <a:rPr lang="ru-RU" dirty="0" smtClean="0"/>
              <a:t>» </a:t>
            </a:r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6361" y="3282591"/>
            <a:ext cx="1200150" cy="13716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14671" y="5119487"/>
            <a:ext cx="1565944" cy="730774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6525729" y="5807273"/>
            <a:ext cx="29438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АНО “Центр поддержки предпринимательства Смоленской области”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84980" y="3937896"/>
            <a:ext cx="1752600" cy="685800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9055653" y="4767957"/>
            <a:ext cx="3025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ФГУП «СПО «</a:t>
            </a:r>
            <a:r>
              <a:rPr lang="ru-RU" dirty="0" err="1"/>
              <a:t>Аналитприбор</a:t>
            </a:r>
            <a:r>
              <a:rPr lang="ru-RU" dirty="0"/>
              <a:t>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6026" y="6044764"/>
            <a:ext cx="3735917" cy="63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2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ru-RU" dirty="0" smtClean="0"/>
              <a:t>Развитие НСО Смоленского филиала Финансового университета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269504" y="1360164"/>
          <a:ext cx="7594335" cy="2728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0692">
                  <a:extLst>
                    <a:ext uri="{9D8B030D-6E8A-4147-A177-3AD203B41FA5}">
                      <a16:colId xmlns:a16="http://schemas.microsoft.com/office/drawing/2014/main" val="690414944"/>
                    </a:ext>
                  </a:extLst>
                </a:gridCol>
                <a:gridCol w="1421998">
                  <a:extLst>
                    <a:ext uri="{9D8B030D-6E8A-4147-A177-3AD203B41FA5}">
                      <a16:colId xmlns:a16="http://schemas.microsoft.com/office/drawing/2014/main" val="3183175184"/>
                    </a:ext>
                  </a:extLst>
                </a:gridCol>
                <a:gridCol w="1494313">
                  <a:extLst>
                    <a:ext uri="{9D8B030D-6E8A-4147-A177-3AD203B41FA5}">
                      <a16:colId xmlns:a16="http://schemas.microsoft.com/office/drawing/2014/main" val="545658186"/>
                    </a:ext>
                  </a:extLst>
                </a:gridCol>
                <a:gridCol w="1357332">
                  <a:extLst>
                    <a:ext uri="{9D8B030D-6E8A-4147-A177-3AD203B41FA5}">
                      <a16:colId xmlns:a16="http://schemas.microsoft.com/office/drawing/2014/main" val="551180793"/>
                    </a:ext>
                  </a:extLst>
                </a:gridCol>
              </a:tblGrid>
              <a:tr h="33099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Показатель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2021-2022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2022-2023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2023-2024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443264"/>
                  </a:ext>
                </a:extLst>
              </a:tr>
              <a:tr h="44226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 участников НСО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915417"/>
                  </a:ext>
                </a:extLst>
              </a:tr>
              <a:tr h="67894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 научных мероприятий</a:t>
                      </a:r>
                      <a:r>
                        <a:rPr lang="ru-RU" baseline="0" dirty="0" smtClean="0"/>
                        <a:t> организованных НСО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34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2796890"/>
                  </a:ext>
                </a:extLst>
              </a:tr>
              <a:tr h="48941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 внешних мероприятий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53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659765"/>
                  </a:ext>
                </a:extLst>
              </a:tr>
              <a:tr h="32257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 публикаций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023249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4771506" y="4241785"/>
          <a:ext cx="6917342" cy="2280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2917">
                  <a:extLst>
                    <a:ext uri="{9D8B030D-6E8A-4147-A177-3AD203B41FA5}">
                      <a16:colId xmlns:a16="http://schemas.microsoft.com/office/drawing/2014/main" val="1449070840"/>
                    </a:ext>
                  </a:extLst>
                </a:gridCol>
                <a:gridCol w="1577111">
                  <a:extLst>
                    <a:ext uri="{9D8B030D-6E8A-4147-A177-3AD203B41FA5}">
                      <a16:colId xmlns:a16="http://schemas.microsoft.com/office/drawing/2014/main" val="3511863527"/>
                    </a:ext>
                  </a:extLst>
                </a:gridCol>
                <a:gridCol w="1657314">
                  <a:extLst>
                    <a:ext uri="{9D8B030D-6E8A-4147-A177-3AD203B41FA5}">
                      <a16:colId xmlns:a16="http://schemas.microsoft.com/office/drawing/2014/main" val="1423265217"/>
                    </a:ext>
                  </a:extLst>
                </a:gridCol>
              </a:tblGrid>
              <a:tr h="31837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Показатель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2024-2025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2025-2026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731055"/>
                  </a:ext>
                </a:extLst>
              </a:tr>
              <a:tr h="42540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 участников НСО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140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786922"/>
                  </a:ext>
                </a:extLst>
              </a:tr>
              <a:tr h="65306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 научных мероприятий</a:t>
                      </a:r>
                      <a:r>
                        <a:rPr lang="ru-RU" baseline="0" dirty="0" smtClean="0"/>
                        <a:t> организованных НСО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55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355037"/>
                  </a:ext>
                </a:extLst>
              </a:tr>
              <a:tr h="47075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 внешних мероприятий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610560"/>
                  </a:ext>
                </a:extLst>
              </a:tr>
              <a:tr h="31027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 публикаций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931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542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20414"/>
          <a:stretch/>
        </p:blipFill>
        <p:spPr>
          <a:xfrm>
            <a:off x="-1" y="-8851"/>
            <a:ext cx="12178605" cy="2030156"/>
          </a:xfrm>
          <a:prstGeom prst="rect">
            <a:avLst/>
          </a:prstGeom>
        </p:spPr>
      </p:pic>
      <p:sp>
        <p:nvSpPr>
          <p:cNvPr id="4" name="Пятиугольник 3"/>
          <p:cNvSpPr/>
          <p:nvPr/>
        </p:nvSpPr>
        <p:spPr>
          <a:xfrm>
            <a:off x="0" y="163815"/>
            <a:ext cx="9721516" cy="726522"/>
          </a:xfrm>
          <a:prstGeom prst="homePlat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549576" y="231581"/>
            <a:ext cx="10656101" cy="815754"/>
          </a:xfrm>
        </p:spPr>
        <p:txBody>
          <a:bodyPr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Научно-исследовательские работы,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реализованные Смоленским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филиалом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A56D03B9-1CCF-4595-9875-4F74904CDE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819565"/>
              </p:ext>
            </p:extLst>
          </p:nvPr>
        </p:nvGraphicFramePr>
        <p:xfrm>
          <a:off x="134748" y="1229257"/>
          <a:ext cx="11909105" cy="5040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25394">
                  <a:extLst>
                    <a:ext uri="{9D8B030D-6E8A-4147-A177-3AD203B41FA5}">
                      <a16:colId xmlns:a16="http://schemas.microsoft.com/office/drawing/2014/main" val="3532583065"/>
                    </a:ext>
                  </a:extLst>
                </a:gridCol>
                <a:gridCol w="2583711">
                  <a:extLst>
                    <a:ext uri="{9D8B030D-6E8A-4147-A177-3AD203B41FA5}">
                      <a16:colId xmlns:a16="http://schemas.microsoft.com/office/drawing/2014/main" val="2415167701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НИР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28" marR="56728" marT="0" marB="0" anchor="ctr">
                    <a:solidFill>
                      <a:srgbClr val="E287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Заказчик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28" marR="56728" marT="0" marB="0" anchor="ctr">
                    <a:solidFill>
                      <a:srgbClr val="E287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53293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36195" marR="36195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179195" algn="l"/>
                          <a:tab pos="1389380" algn="l"/>
                          <a:tab pos="1483995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Оценка бизнес-процессов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развития компании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ООО «Смоленские новости»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28" marR="56728" marT="0" marB="0"/>
                </a:tc>
                <a:extLst>
                  <a:ext uri="{0D108BD9-81ED-4DB2-BD59-A6C34878D82A}">
                    <a16:rowId xmlns:a16="http://schemas.microsoft.com/office/drawing/2014/main" val="221709541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36195" marR="36195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179195" algn="l"/>
                          <a:tab pos="1389380" algn="l"/>
                          <a:tab pos="1483995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Нормирование труда в лечебном учреждении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ОГБУЗ «Стоматологическая поликлиника №3»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28" marR="56728" marT="0" marB="0" anchor="ctr"/>
                </a:tc>
                <a:extLst>
                  <a:ext uri="{0D108BD9-81ED-4DB2-BD59-A6C34878D82A}">
                    <a16:rowId xmlns:a16="http://schemas.microsoft.com/office/drawing/2014/main" val="2333523617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бизнес-планов хозяйствующего субъекта по развитию материально-технической базы организации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F3A3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ЗАО «</a:t>
                      </a:r>
                      <a:r>
                        <a:rPr lang="ru-RU" sz="1600" dirty="0" err="1" smtClean="0">
                          <a:solidFill>
                            <a:srgbClr val="0F3A3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СмолИнжСтрой</a:t>
                      </a:r>
                      <a:r>
                        <a:rPr lang="ru-RU" sz="1600" dirty="0" smtClean="0">
                          <a:solidFill>
                            <a:srgbClr val="0F3A3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dirty="0">
                        <a:solidFill>
                          <a:srgbClr val="0F3A3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28" marR="56728" marT="0" marB="0" anchor="ctr"/>
                </a:tc>
                <a:extLst>
                  <a:ext uri="{0D108BD9-81ED-4DB2-BD59-A6C34878D82A}">
                    <a16:rowId xmlns:a16="http://schemas.microsoft.com/office/drawing/2014/main" val="3259900673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бизнес-плана, оперативного управленческого плана, включающего алгоритмизацию текущих процессов в экономической деятельности хозяйствующего субъекта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F3A3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ООО «Межевик Плюс»</a:t>
                      </a:r>
                      <a:endParaRPr lang="ru-RU" sz="1600" dirty="0">
                        <a:solidFill>
                          <a:srgbClr val="0F3A3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28" marR="56728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емкости рынка и наиболее перспективных направлений проектных работ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F3A3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ООО «Межевик Плюс»</a:t>
                      </a:r>
                      <a:endParaRPr lang="ru-RU" sz="1600" dirty="0">
                        <a:solidFill>
                          <a:srgbClr val="0F3A3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28" marR="56728" marT="0" marB="0" anchor="ctr"/>
                </a:tc>
                <a:extLst>
                  <a:ext uri="{0D108BD9-81ED-4DB2-BD59-A6C34878D82A}">
                    <a16:rowId xmlns:a16="http://schemas.microsoft.com/office/drawing/2014/main" val="2971045175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емкости рынка и наиболее перспективных направлений работ по разработке проектов планировки территории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F3A3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ООО «Межевик Плюс»</a:t>
                      </a:r>
                      <a:endParaRPr lang="ru-RU" sz="1600" dirty="0">
                        <a:solidFill>
                          <a:srgbClr val="0F3A3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728" marR="56728" marT="0" marB="0" anchor="ctr"/>
                </a:tc>
                <a:extLst>
                  <a:ext uri="{0D108BD9-81ED-4DB2-BD59-A6C34878D82A}">
                    <a16:rowId xmlns:a16="http://schemas.microsoft.com/office/drawing/2014/main" val="226536107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7" t="26503" r="867" b="56373"/>
          <a:stretch/>
        </p:blipFill>
        <p:spPr>
          <a:xfrm>
            <a:off x="9721516" y="231581"/>
            <a:ext cx="2184734" cy="645905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418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387830" y="1205741"/>
            <a:ext cx="5218199" cy="5217459"/>
          </a:xfrm>
          <a:prstGeom prst="rect">
            <a:avLst/>
          </a:prstGeom>
          <a:noFill/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1589871"/>
            <a:ext cx="6266329" cy="5217459"/>
          </a:xfrm>
          <a:prstGeom prst="rect">
            <a:avLst/>
          </a:prstGeom>
          <a:noFill/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36175" y="5044371"/>
            <a:ext cx="5862919" cy="1329535"/>
          </a:xfrm>
          <a:prstGeom prst="rect">
            <a:avLst/>
          </a:prstGeom>
          <a:noFill/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ятиугольник 3"/>
          <p:cNvSpPr/>
          <p:nvPr/>
        </p:nvSpPr>
        <p:spPr>
          <a:xfrm>
            <a:off x="0" y="324841"/>
            <a:ext cx="9721516" cy="876702"/>
          </a:xfrm>
          <a:prstGeom prst="homePlat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6176" y="355315"/>
            <a:ext cx="8713694" cy="815754"/>
          </a:xfrm>
        </p:spPr>
        <p:txBody>
          <a:bodyPr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работа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 Смоленского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филиала Финуниверситета</a:t>
            </a:r>
          </a:p>
        </p:txBody>
      </p:sp>
      <p:sp>
        <p:nvSpPr>
          <p:cNvPr id="18" name="Текст 1"/>
          <p:cNvSpPr txBox="1">
            <a:spLocks/>
          </p:cNvSpPr>
          <p:nvPr/>
        </p:nvSpPr>
        <p:spPr>
          <a:xfrm>
            <a:off x="115909" y="1403736"/>
            <a:ext cx="5503190" cy="5298459"/>
          </a:xfrm>
          <a:prstGeom prst="rect">
            <a:avLst/>
          </a:prstGeom>
          <a:noFill/>
          <a:ln w="31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28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24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20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18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18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IХ Международный конкурс научных работ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 «Генезис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предпринимательства: от происхождения до современности»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научно-практическая конференция «Актуальные вопросы экономики и управления в условиях цифровизации», посвященная 105-летию Финансового университета при Правительстве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научный студенческий конгресс «Семейная экономика и экономика развития: мета-анализа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Международная дистанционная олимпиада «Я –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профессионал»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«Актуальные вопросы бухгалтерского учета и налогообложения коммерческих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организаций»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стол: «КУЛЬТУРНЫЕ КОДЫ ЭКОНОМИКИ: НАЦИОНАЛЬНЫЕ ОСОБЕННОСТИ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научно-практическая конференция «Коммуникации. Общество. Духовность»</a:t>
            </a:r>
          </a:p>
          <a:p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9728" y="3850282"/>
            <a:ext cx="1821788" cy="26513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027" y="3108686"/>
            <a:ext cx="2152902" cy="1542016"/>
          </a:xfrm>
          <a:prstGeom prst="rect">
            <a:avLst/>
          </a:prstGeom>
        </p:spPr>
      </p:pic>
      <p:pic>
        <p:nvPicPr>
          <p:cNvPr id="2050" name="Picture 2" descr="https://sun9-70.userapi.com/impg/ZflEc1dFcGMREQXtfPkofWlFwD3LF_fN2UqfMA/enj09oOR9rY.jpg?size=1492x1126&amp;quality=95&amp;sign=7dfb7e05eabced86c2b66fbc12daf9ce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027" y="4803385"/>
            <a:ext cx="2152902" cy="162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" t="6723" r="8107" b="3645"/>
          <a:stretch/>
        </p:blipFill>
        <p:spPr>
          <a:xfrm>
            <a:off x="5926998" y="3850282"/>
            <a:ext cx="1810656" cy="2651317"/>
          </a:xfrm>
          <a:prstGeom prst="rect">
            <a:avLst/>
          </a:prstGeom>
        </p:spPr>
      </p:pic>
      <p:pic>
        <p:nvPicPr>
          <p:cNvPr id="2052" name="Picture 4" descr="https://sun9-10.userapi.com/impg/fR0hqSpbsX2veM-RUBwg9VbxM9JQYX9PfKXauQ/5rKnwO-fQrQ.jpg?size=810x1080&amp;quality=95&amp;sign=c8bc0fb7f74d1264843c16e1589b38ee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07" r="16227" b="-94"/>
          <a:stretch/>
        </p:blipFill>
        <p:spPr bwMode="auto">
          <a:xfrm>
            <a:off x="7923278" y="1383799"/>
            <a:ext cx="1798238" cy="231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" t="2182" b="5212"/>
          <a:stretch/>
        </p:blipFill>
        <p:spPr>
          <a:xfrm>
            <a:off x="9854027" y="1432568"/>
            <a:ext cx="2156205" cy="152343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7" b="2925"/>
          <a:stretch/>
        </p:blipFill>
        <p:spPr>
          <a:xfrm>
            <a:off x="5926998" y="1383799"/>
            <a:ext cx="1808474" cy="231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t="20414"/>
          <a:stretch/>
        </p:blipFill>
        <p:spPr>
          <a:xfrm>
            <a:off x="0" y="0"/>
            <a:ext cx="12178605" cy="203015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90726" y="1240717"/>
            <a:ext cx="6829425" cy="541296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ятиугольник 3"/>
          <p:cNvSpPr/>
          <p:nvPr/>
        </p:nvSpPr>
        <p:spPr>
          <a:xfrm>
            <a:off x="0" y="315738"/>
            <a:ext cx="9721516" cy="560984"/>
          </a:xfrm>
          <a:prstGeom prst="homePlat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5701" y="424962"/>
            <a:ext cx="8713694" cy="815754"/>
          </a:xfrm>
        </p:spPr>
        <p:txBody>
          <a:bodyPr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работа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 Смоленского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филиала Финуниверситета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044037335"/>
              </p:ext>
            </p:extLst>
          </p:nvPr>
        </p:nvGraphicFramePr>
        <p:xfrm>
          <a:off x="2854416" y="1265549"/>
          <a:ext cx="6399480" cy="5381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Текст 3"/>
          <p:cNvSpPr txBox="1">
            <a:spLocks/>
          </p:cNvSpPr>
          <p:nvPr/>
        </p:nvSpPr>
        <p:spPr>
          <a:xfrm>
            <a:off x="1690479" y="4977599"/>
            <a:ext cx="4188405" cy="4077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28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24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20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18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18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3"/>
          <p:cNvSpPr txBox="1">
            <a:spLocks/>
          </p:cNvSpPr>
          <p:nvPr/>
        </p:nvSpPr>
        <p:spPr>
          <a:xfrm>
            <a:off x="4807917" y="4924459"/>
            <a:ext cx="2633983" cy="4077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28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24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20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18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18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://cdn.onlinewebfonts.com/svg/img_3733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147" y="1339710"/>
            <a:ext cx="229093" cy="22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cdn.onlinewebfonts.com/svg/img_3733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477" y="3109441"/>
            <a:ext cx="229093" cy="22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cdn.onlinewebfonts.com/svg/img_3733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080" y="4810730"/>
            <a:ext cx="229093" cy="22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cdn.onlinewebfonts.com/svg/img_3733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84647" y="1376435"/>
            <a:ext cx="229093" cy="22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cdn.onlinewebfonts.com/svg/img_3733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84648" y="3130028"/>
            <a:ext cx="229093" cy="22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://cdn.onlinewebfonts.com/svg/img_3733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87669" y="4873897"/>
            <a:ext cx="229093" cy="22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://cdn.onlinewebfonts.com/svg/img_3733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89369" y="1356666"/>
            <a:ext cx="229093" cy="22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cdn.onlinewebfonts.com/svg/img_3733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89370" y="3110259"/>
            <a:ext cx="229093" cy="22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://cdn.onlinewebfonts.com/svg/img_3733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92391" y="4854128"/>
            <a:ext cx="229093" cy="22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ttp://cdn.onlinewebfonts.com/svg/img_3733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222" y="1382290"/>
            <a:ext cx="229093" cy="22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://cdn.onlinewebfonts.com/svg/img_3733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552" y="3152021"/>
            <a:ext cx="229093" cy="22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cdn.onlinewebfonts.com/svg/img_37330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155" y="4853310"/>
            <a:ext cx="229093" cy="22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7" t="26503" r="867" b="56373"/>
          <a:stretch/>
        </p:blipFill>
        <p:spPr>
          <a:xfrm>
            <a:off x="9628284" y="315738"/>
            <a:ext cx="2130707" cy="662782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/>
          <a:srcRect l="10025"/>
          <a:stretch/>
        </p:blipFill>
        <p:spPr>
          <a:xfrm>
            <a:off x="9553415" y="3064095"/>
            <a:ext cx="2396117" cy="17285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1808" y="3109441"/>
            <a:ext cx="2353575" cy="17893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2"/>
          <a:srcRect t="50687" r="6145"/>
          <a:stretch/>
        </p:blipFill>
        <p:spPr>
          <a:xfrm>
            <a:off x="9553415" y="1323671"/>
            <a:ext cx="2477983" cy="15147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3"/>
          <a:srcRect l="2225" t="1863" r="51864" b="42123"/>
          <a:stretch/>
        </p:blipFill>
        <p:spPr>
          <a:xfrm>
            <a:off x="325556" y="1173962"/>
            <a:ext cx="2176299" cy="189013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4"/>
          <a:srcRect l="3741" t="16747" r="1889" b="1578"/>
          <a:stretch/>
        </p:blipFill>
        <p:spPr>
          <a:xfrm>
            <a:off x="184155" y="5036811"/>
            <a:ext cx="2348880" cy="15271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53415" y="4965765"/>
            <a:ext cx="2423794" cy="159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t="20414"/>
          <a:stretch/>
        </p:blipFill>
        <p:spPr>
          <a:xfrm>
            <a:off x="0" y="0"/>
            <a:ext cx="12178605" cy="2030156"/>
          </a:xfrm>
          <a:prstGeom prst="rect">
            <a:avLst/>
          </a:prstGeom>
        </p:spPr>
      </p:pic>
      <p:pic>
        <p:nvPicPr>
          <p:cNvPr id="8198" name="Picture 6" descr="https://altynsapa.kz/sites/default/files/0efcc0ca1d62e67a5dbb6af52041bcad.pn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3"/>
          <a:stretch/>
        </p:blipFill>
        <p:spPr bwMode="auto">
          <a:xfrm>
            <a:off x="7395485" y="4604431"/>
            <a:ext cx="5249630" cy="19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81246131"/>
              </p:ext>
            </p:extLst>
          </p:nvPr>
        </p:nvGraphicFramePr>
        <p:xfrm>
          <a:off x="134469" y="772264"/>
          <a:ext cx="11873047" cy="5961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6547977" y="1358153"/>
            <a:ext cx="5218199" cy="5217459"/>
          </a:xfrm>
          <a:prstGeom prst="rect">
            <a:avLst/>
          </a:prstGeom>
          <a:noFill/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34469" y="1358153"/>
            <a:ext cx="6266329" cy="5217459"/>
          </a:xfrm>
          <a:prstGeom prst="rect">
            <a:avLst/>
          </a:prstGeom>
          <a:noFill/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36175" y="4773707"/>
            <a:ext cx="5862919" cy="1600199"/>
          </a:xfrm>
          <a:prstGeom prst="rect">
            <a:avLst/>
          </a:prstGeom>
          <a:noFill/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816916" y="4773707"/>
            <a:ext cx="4737473" cy="1600200"/>
          </a:xfrm>
          <a:prstGeom prst="rect">
            <a:avLst/>
          </a:prstGeom>
          <a:noFill/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ятиугольник 3"/>
          <p:cNvSpPr/>
          <p:nvPr/>
        </p:nvSpPr>
        <p:spPr>
          <a:xfrm>
            <a:off x="0" y="221630"/>
            <a:ext cx="10020300" cy="355315"/>
          </a:xfrm>
          <a:prstGeom prst="homePlat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6175" y="231313"/>
            <a:ext cx="8713694" cy="425893"/>
          </a:xfrm>
        </p:spPr>
        <p:txBody>
          <a:bodyPr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работа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 Смоленского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филиала Финуниверситета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7" t="26503" r="867" b="56373"/>
          <a:stretch/>
        </p:blipFill>
        <p:spPr>
          <a:xfrm>
            <a:off x="10146390" y="162436"/>
            <a:ext cx="1438277" cy="447393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874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иугольник 3"/>
          <p:cNvSpPr/>
          <p:nvPr/>
        </p:nvSpPr>
        <p:spPr>
          <a:xfrm>
            <a:off x="0" y="324841"/>
            <a:ext cx="9721516" cy="876702"/>
          </a:xfrm>
          <a:prstGeom prst="homePlat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6176" y="355315"/>
            <a:ext cx="8713694" cy="815754"/>
          </a:xfrm>
        </p:spPr>
        <p:txBody>
          <a:bodyPr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работа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 Смоленского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филиала Финуниверситета</a:t>
            </a:r>
          </a:p>
        </p:txBody>
      </p:sp>
      <p:pic>
        <p:nvPicPr>
          <p:cNvPr id="11" name="Рисунок 10" descr="https://elibrary.ru/titles/10121/%D0%BE%D0%B1%D0%BB%D0%BE%D0%B6%D0%BA%D0%B0%20%D1%84%D0%B8%D0%90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42" y="3622834"/>
            <a:ext cx="2105312" cy="312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013" y="1316089"/>
            <a:ext cx="2230503" cy="3121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5810" y="3725430"/>
            <a:ext cx="2231603" cy="3012344"/>
          </a:xfrm>
          <a:prstGeom prst="rect">
            <a:avLst/>
          </a:prstGeom>
        </p:spPr>
      </p:pic>
      <p:pic>
        <p:nvPicPr>
          <p:cNvPr id="3074" name="Picture 2" descr="https://www.elibrary.ru/titles/10093/%D0%9E%D0%B1%D0%BB%D0%BE%D0%B6%D0%BA%D0%B0%20%D0%903%20%D0%92%D0%90%D0%90%D0%AD%D0%9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983" y="3780284"/>
            <a:ext cx="2170736" cy="296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elibrary.ru/titles/25218/%D0%BE%D0%B1%D0%BB%D0%BE%D0%B6%D0%BA%D0%B0%20%D1%81%D0%BD%D1%82_%D0%9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962" y="1316090"/>
            <a:ext cx="2603845" cy="312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51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Финансовый Университет">
      <a:dk1>
        <a:sysClr val="windowText" lastClr="000000"/>
      </a:dk1>
      <a:lt1>
        <a:sysClr val="window" lastClr="FFFFFF"/>
      </a:lt1>
      <a:dk2>
        <a:srgbClr val="373545"/>
      </a:dk2>
      <a:lt2>
        <a:srgbClr val="A5A5A5"/>
      </a:lt2>
      <a:accent1>
        <a:srgbClr val="256569"/>
      </a:accent1>
      <a:accent2>
        <a:srgbClr val="AFAFAF"/>
      </a:accent2>
      <a:accent3>
        <a:srgbClr val="5BBFC5"/>
      </a:accent3>
      <a:accent4>
        <a:srgbClr val="7B7B7B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Финансовый Университет" id="{B61C6C59-7E8E-44EC-9D0A-175FD0FD7AA0}" vid="{4B9A828B-7C95-4D9C-8B7B-426AD85F4798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Shablon_Finuniver</Template>
  <TotalTime>6981</TotalTime>
  <Words>768</Words>
  <Application>Microsoft Office PowerPoint</Application>
  <PresentationFormat>Широкоэкранный</PresentationFormat>
  <Paragraphs>110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Book Antiqua</vt:lpstr>
      <vt:lpstr>Calibri</vt:lpstr>
      <vt:lpstr>Times New Roman</vt:lpstr>
      <vt:lpstr>Wingdings</vt:lpstr>
      <vt:lpstr>Тема Office</vt:lpstr>
      <vt:lpstr>Презентация PowerPoint</vt:lpstr>
      <vt:lpstr>Научная работа студентов Смоленского филиала Финуниверситета</vt:lpstr>
      <vt:lpstr>Партнеры НСО Смоленского филиала</vt:lpstr>
      <vt:lpstr>Развитие НСО Смоленского филиала Финансового университета</vt:lpstr>
      <vt:lpstr>Научно-исследовательские работы,  реализованные Смоленским филиалом в 2023 году </vt:lpstr>
      <vt:lpstr>Научная работа студентов Смоленского филиала Финуниверситета</vt:lpstr>
      <vt:lpstr>Научная работа студентов Смоленского филиала Финуниверситета</vt:lpstr>
      <vt:lpstr>Научная работа студентов Смоленского филиала Финуниверситета</vt:lpstr>
      <vt:lpstr>Научная работа студентов Смоленского филиала Финуниверситета</vt:lpstr>
      <vt:lpstr>Научная работа студентов Смоленского филиала Финуниверситета</vt:lpstr>
      <vt:lpstr>Научная работа студентов Смоленского филиала Финуниверситета</vt:lpstr>
      <vt:lpstr>Научная работа студентов Смоленского филиала Финуниверситета</vt:lpstr>
      <vt:lpstr>Презентация PowerPoint</vt:lpstr>
    </vt:vector>
  </TitlesOfParts>
  <Company>SmolFA.local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Результаты деятельности Смоленского филиала  за 1 квартал 2021 года</dc:title>
  <dc:creator>Земляк</dc:creator>
  <cp:lastModifiedBy>Ганичева Елена Викторовна</cp:lastModifiedBy>
  <cp:revision>213</cp:revision>
  <dcterms:created xsi:type="dcterms:W3CDTF">2021-04-20T11:15:19Z</dcterms:created>
  <dcterms:modified xsi:type="dcterms:W3CDTF">2025-04-03T12:49:32Z</dcterms:modified>
</cp:coreProperties>
</file>