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9" r:id="rId4"/>
    <p:sldId id="262" r:id="rId5"/>
    <p:sldId id="266" r:id="rId6"/>
    <p:sldId id="260" r:id="rId7"/>
    <p:sldId id="257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6" y="-31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64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402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7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883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3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58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21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90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33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392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44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D12D7-F7D4-4D84-9EF7-D218F9EE0B99}" type="datetimeFigureOut">
              <a:rPr lang="ru-RU" smtClean="0"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CA665-2886-4AE6-B77F-961458EE5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07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</a:t>
            </a:r>
            <a:r>
              <a:rPr lang="ru-RU" dirty="0" smtClean="0"/>
              <a:t>ичные виды страхования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Бровчак Сергей Валентинович, доцент Кафедры страхования Финансового факультета Финансового университета при Правительстве Российской Федерации</a:t>
            </a:r>
          </a:p>
          <a:p>
            <a:endParaRPr lang="ru-RU" dirty="0"/>
          </a:p>
        </p:txBody>
      </p:sp>
      <p:sp>
        <p:nvSpPr>
          <p:cNvPr id="4" name="Freeform 54">
            <a:extLst>
              <a:ext uri="{FF2B5EF4-FFF2-40B4-BE49-F238E27FC236}">
                <a16:creationId xmlns="" xmlns:a16="http://schemas.microsoft.com/office/drawing/2014/main" id="{CDBF53A5-29BC-4F01-95F5-ADE713DCFED6}"/>
              </a:ext>
            </a:extLst>
          </p:cNvPr>
          <p:cNvSpPr/>
          <p:nvPr/>
        </p:nvSpPr>
        <p:spPr>
          <a:xfrm>
            <a:off x="587191" y="177931"/>
            <a:ext cx="2014841" cy="763873"/>
          </a:xfrm>
          <a:custGeom>
            <a:avLst/>
            <a:gdLst/>
            <a:ahLst/>
            <a:cxnLst/>
            <a:rect l="l" t="t" r="r" b="b"/>
            <a:pathLst>
              <a:path w="1565233" h="593416">
                <a:moveTo>
                  <a:pt x="0" y="0"/>
                </a:moveTo>
                <a:lnTo>
                  <a:pt x="1565233" y="0"/>
                </a:lnTo>
                <a:lnTo>
                  <a:pt x="1565233" y="593416"/>
                </a:lnTo>
                <a:lnTo>
                  <a:pt x="0" y="59341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53">
            <a:extLst>
              <a:ext uri="{FF2B5EF4-FFF2-40B4-BE49-F238E27FC236}">
                <a16:creationId xmlns="" xmlns:a16="http://schemas.microsoft.com/office/drawing/2014/main" id="{8B756461-F7AB-4499-BE03-3B020C9E350D}"/>
              </a:ext>
            </a:extLst>
          </p:cNvPr>
          <p:cNvSpPr/>
          <p:nvPr/>
        </p:nvSpPr>
        <p:spPr>
          <a:xfrm>
            <a:off x="6067963" y="236372"/>
            <a:ext cx="1933037" cy="678006"/>
          </a:xfrm>
          <a:custGeom>
            <a:avLst/>
            <a:gdLst/>
            <a:ahLst/>
            <a:cxnLst/>
            <a:rect l="l" t="t" r="r" b="b"/>
            <a:pathLst>
              <a:path w="1501683" h="526710">
                <a:moveTo>
                  <a:pt x="0" y="0"/>
                </a:moveTo>
                <a:lnTo>
                  <a:pt x="1501683" y="0"/>
                </a:lnTo>
                <a:lnTo>
                  <a:pt x="1501683" y="526709"/>
                </a:lnTo>
                <a:lnTo>
                  <a:pt x="0" y="52670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6" name="Freeform 52">
            <a:extLst>
              <a:ext uri="{FF2B5EF4-FFF2-40B4-BE49-F238E27FC236}">
                <a16:creationId xmlns="" xmlns:a16="http://schemas.microsoft.com/office/drawing/2014/main" id="{A7F7C614-9C36-45D7-984C-4CFF952AF899}"/>
              </a:ext>
            </a:extLst>
          </p:cNvPr>
          <p:cNvSpPr/>
          <p:nvPr/>
        </p:nvSpPr>
        <p:spPr>
          <a:xfrm>
            <a:off x="8128749" y="167374"/>
            <a:ext cx="856119" cy="784985"/>
          </a:xfrm>
          <a:custGeom>
            <a:avLst/>
            <a:gdLst/>
            <a:ahLst/>
            <a:cxnLst/>
            <a:rect l="l" t="t" r="r" b="b"/>
            <a:pathLst>
              <a:path w="665078" h="609817">
                <a:moveTo>
                  <a:pt x="0" y="0"/>
                </a:moveTo>
                <a:lnTo>
                  <a:pt x="665078" y="0"/>
                </a:lnTo>
                <a:lnTo>
                  <a:pt x="665078" y="609817"/>
                </a:lnTo>
                <a:lnTo>
                  <a:pt x="0" y="6098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6766"/>
            </a:stretch>
          </a:blipFill>
        </p:spPr>
      </p:sp>
    </p:spTree>
    <p:extLst>
      <p:ext uri="{BB962C8B-B14F-4D97-AF65-F5344CB8AC3E}">
        <p14:creationId xmlns:p14="http://schemas.microsoft.com/office/powerpoint/2010/main" val="2558897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Личные виды страхования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К личным видам страхования относятся программы, которые защищают интересы застрахованного лица, связанные с его жизнью, здоровьем или трудоспособностью. К таким видам относятся страхование жизни, страхование здоровья, накопительное страхование и инвестиционное страхование.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80312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31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Страхование от несчастных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случаев </a:t>
            </a:r>
            <a:r>
              <a:rPr lang="ru-RU" dirty="0"/>
              <a:t>и болезней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0872" y="1772816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Страхование от несчастных случаев и болезней — это финансовая защита человека на случай травмы, установления инвалидности или ухода из жизни в результате несчастного случая или болезни.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6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Страхование от несчастных </a:t>
            </a:r>
            <a:br>
              <a:rPr lang="ru-RU" dirty="0" smtClean="0"/>
            </a:br>
            <a:r>
              <a:rPr lang="ru-RU" dirty="0" smtClean="0"/>
              <a:t>случаев и болезней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Исключения:</a:t>
            </a:r>
          </a:p>
          <a:p>
            <a:r>
              <a:rPr lang="ru-RU" dirty="0" smtClean="0"/>
              <a:t>Умышленное причинение вреда застрахованным лицом.</a:t>
            </a:r>
          </a:p>
          <a:p>
            <a:r>
              <a:rPr lang="ru-RU" dirty="0" smtClean="0"/>
              <a:t>Травмы, полученные в состоянии алкогольного, наркотического или токсического опьянения.</a:t>
            </a:r>
          </a:p>
          <a:p>
            <a:r>
              <a:rPr lang="ru-RU" dirty="0" smtClean="0"/>
              <a:t>Несчастные случаи, произошедшие при участии застрахованного в преступных действиях.</a:t>
            </a:r>
          </a:p>
          <a:p>
            <a:r>
              <a:rPr lang="ru-RU" dirty="0" smtClean="0"/>
              <a:t>Последствия хронических заболеваний, не связанных с несчастным случаем.</a:t>
            </a:r>
          </a:p>
          <a:p>
            <a:r>
              <a:rPr lang="ru-RU" dirty="0" smtClean="0"/>
              <a:t>Военные действия, массовые беспорядки и т. д.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462119" y="6167045"/>
            <a:ext cx="6646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https://www.ingos.ru/company/blog/2025/strahovanie-neschastnyy-sluchay-rukovodstvo?ysclid=mfwv9545dk766790106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345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Страхование здоровья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Страхование здоровья обеспечивает страховую защиту при наступлении неблагоприятных событий, таких как болезни, травмы или уход из жизни застрахованного лица. При наступлении страхового случая страховая компания выплачивает гарантированную страховую сумму в соответствии с условиями договора.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84277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675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/>
          <a:lstStyle/>
          <a:p>
            <a:r>
              <a:rPr lang="ru-RU" dirty="0" smtClean="0"/>
              <a:t>Медицинское страхование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Добровольное м</a:t>
            </a:r>
            <a:r>
              <a:rPr lang="ru-RU" dirty="0" smtClean="0"/>
              <a:t>едицинское </a:t>
            </a:r>
            <a:r>
              <a:rPr lang="ru-RU" dirty="0"/>
              <a:t>страхование </a:t>
            </a:r>
            <a:r>
              <a:rPr lang="ru-RU" dirty="0" smtClean="0"/>
              <a:t>(ДМС) — </a:t>
            </a:r>
            <a:r>
              <a:rPr lang="ru-RU" dirty="0"/>
              <a:t>это форма страхования здоровья человека, которая покрывает часть расходов на медицинские услуги посредством регулярного совместного вложения средств в общий фонд.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61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94" y="269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Накопительное страхование </a:t>
            </a:r>
            <a:br>
              <a:rPr lang="ru-RU" dirty="0" smtClean="0"/>
            </a:br>
            <a:r>
              <a:rPr lang="ru-RU" dirty="0" smtClean="0"/>
              <a:t>жизни </a:t>
            </a:r>
            <a:r>
              <a:rPr lang="ru-RU" dirty="0"/>
              <a:t>(НСЖ)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Накопительное страхование жизни (НСЖ) — это финансовый инструмент, который сочетает в себе функции страхования жизни и возможности накопления средств. </a:t>
            </a:r>
          </a:p>
          <a:p>
            <a:pPr marL="0" indent="0">
              <a:buNone/>
            </a:pPr>
            <a:r>
              <a:rPr lang="ru-RU" dirty="0" smtClean="0"/>
              <a:t>Риски:</a:t>
            </a:r>
            <a:endParaRPr lang="ru-RU" dirty="0" smtClean="0"/>
          </a:p>
          <a:p>
            <a:r>
              <a:rPr lang="ru-RU" dirty="0" smtClean="0"/>
              <a:t>Дожитие;</a:t>
            </a:r>
          </a:p>
          <a:p>
            <a:r>
              <a:rPr lang="ru-RU" dirty="0" smtClean="0"/>
              <a:t>Смерть в результате любой причины;</a:t>
            </a:r>
          </a:p>
          <a:p>
            <a:r>
              <a:rPr lang="ru-RU" dirty="0" smtClean="0"/>
              <a:t>Первичное установление инвалидности в результате</a:t>
            </a:r>
          </a:p>
          <a:p>
            <a:r>
              <a:rPr lang="ru-RU" dirty="0" smtClean="0"/>
              <a:t>Любой причины;</a:t>
            </a:r>
          </a:p>
          <a:p>
            <a:r>
              <a:rPr lang="ru-RU" dirty="0" smtClean="0"/>
              <a:t>Первичное установление критического заболевания;</a:t>
            </a:r>
          </a:p>
          <a:p>
            <a:r>
              <a:rPr lang="ru-RU" dirty="0" smtClean="0"/>
              <a:t>Травма;</a:t>
            </a:r>
          </a:p>
          <a:p>
            <a:r>
              <a:rPr lang="ru-RU" dirty="0" smtClean="0"/>
              <a:t>Временная утрата трудоспособности в результате</a:t>
            </a:r>
          </a:p>
          <a:p>
            <a:r>
              <a:rPr lang="ru-RU" dirty="0" smtClean="0"/>
              <a:t>Несчастного случая;</a:t>
            </a:r>
          </a:p>
          <a:p>
            <a:r>
              <a:rPr lang="ru-RU" dirty="0" smtClean="0"/>
              <a:t>Срочный аннуитет с гарантированными выплатами;</a:t>
            </a:r>
          </a:p>
          <a:p>
            <a:r>
              <a:rPr lang="ru-RU" dirty="0" smtClean="0"/>
              <a:t>Лечение.</a:t>
            </a:r>
            <a:endParaRPr lang="ru-RU" dirty="0" smtClean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84277" y="81449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313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ru-RU" dirty="0" smtClean="0"/>
              <a:t>Долевое страхование жизни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Долевое страхование жизни (ДСЖ) — это финансовый инструмент, который совмещает элементы страхования жизни и инвестиционного дохода. С 1 января 2025 года российские страховщики начали предлагать полисы ДСЖ. </a:t>
            </a:r>
          </a:p>
          <a:p>
            <a:endParaRPr lang="ru-RU" dirty="0"/>
          </a:p>
          <a:p>
            <a:r>
              <a:rPr lang="ru-RU" dirty="0"/>
              <a:t>Суть ДСЖ: клиент страховой компании (страхователь) регулярно платит страховщику взносы, а тот распределяет их на два инвестиционных портфеля: консервативный (депозиты, облигации) и агрессивный (сырьё, акции). Консервативный портфель служит для защиты инвестиций, агрессивный — чтобы получить высокую прибыль.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245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369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Личные виды страхования</vt:lpstr>
      <vt:lpstr>Личные виды страхования</vt:lpstr>
      <vt:lpstr>Страхование от несчастных  случаев и болезней </vt:lpstr>
      <vt:lpstr>Страхование от несчастных  случаев и болезней </vt:lpstr>
      <vt:lpstr>Страхование здоровья</vt:lpstr>
      <vt:lpstr>Медицинское страхование</vt:lpstr>
      <vt:lpstr>Накопительное страхование  жизни (НСЖ) </vt:lpstr>
      <vt:lpstr>Долевое страхование жизни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Личные виды страхования</dc:title>
  <dc:creator>Sergey</dc:creator>
  <cp:lastModifiedBy>Sergey</cp:lastModifiedBy>
  <cp:revision>6</cp:revision>
  <dcterms:created xsi:type="dcterms:W3CDTF">2025-09-23T16:39:32Z</dcterms:created>
  <dcterms:modified xsi:type="dcterms:W3CDTF">2025-09-23T18:33:15Z</dcterms:modified>
</cp:coreProperties>
</file>