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тепанян Лена Юриковна" initials="СЛЮ" lastIdx="1" clrIdx="0">
    <p:extLst>
      <p:ext uri="{19B8F6BF-5375-455C-9EA6-DF929625EA0E}">
        <p15:presenceInfo xmlns:p15="http://schemas.microsoft.com/office/powerpoint/2012/main" userId="S-1-5-21-253769567-97405767-927750060-3088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709F3-8F83-4053-B981-DEA8B57082E8}" v="16" dt="2024-07-11T10:18:45.38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0CA"/>
          </a:solidFill>
        </a:fill>
      </a:tcStyle>
    </a:wholeTbl>
    <a:band2H>
      <a:tcTxStyle/>
      <a:tcStyle>
        <a:tcBdr/>
        <a:fill>
          <a:solidFill>
            <a:srgbClr val="E7F0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CDCA"/>
          </a:solidFill>
        </a:fill>
      </a:tcStyle>
    </a:wholeTbl>
    <a:band2H>
      <a:tcTxStyle/>
      <a:tcStyle>
        <a:tcBdr/>
        <a:fill>
          <a:solidFill>
            <a:srgbClr val="F0E8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CBCB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Slid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Slide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8959" y="547199"/>
            <a:ext cx="21944882" cy="22899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8959" y="3209400"/>
            <a:ext cx="21944882" cy="7954920"/>
          </a:xfrm>
          <a:prstGeom prst="rect">
            <a:avLst/>
          </a:prstGeom>
        </p:spPr>
        <p:txBody>
          <a:bodyPr anchor="ctr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10285" marR="0" indent="-370285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392000" marR="0" indent="-3840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857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89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721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53599" marR="0" indent="-3456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32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45587D-ECAE-4EAE-B4D2-BA733980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Номинация «Методическое мастерство»"/>
          <p:cNvSpPr txBox="1"/>
          <p:nvPr/>
        </p:nvSpPr>
        <p:spPr>
          <a:xfrm>
            <a:off x="933840" y="1003319"/>
            <a:ext cx="23477806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4400" b="1" dirty="0" err="1"/>
              <a:t>Номинация</a:t>
            </a:r>
            <a:r>
              <a:rPr sz="4400" b="1" dirty="0"/>
              <a:t> </a:t>
            </a:r>
            <a:r>
              <a:rPr lang="ru-RU" sz="4400" b="1" dirty="0"/>
              <a:t>«Мастерство индивидуализации»</a:t>
            </a:r>
            <a:r>
              <a:rPr sz="4400" b="1" dirty="0"/>
              <a:t> </a:t>
            </a:r>
          </a:p>
        </p:txBody>
      </p:sp>
      <p:sp>
        <p:nvSpPr>
          <p:cNvPr id="31" name="Тема «Название темы конкурсной работы»"/>
          <p:cNvSpPr txBox="1"/>
          <p:nvPr/>
        </p:nvSpPr>
        <p:spPr>
          <a:xfrm>
            <a:off x="933840" y="10562257"/>
            <a:ext cx="22805650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Название конкурсной работы</a:t>
            </a:r>
            <a:r>
              <a:rPr sz="4400" b="1" dirty="0"/>
              <a:t> «</a:t>
            </a:r>
            <a:r>
              <a:rPr lang="ru-RU" sz="4400" b="1" dirty="0"/>
              <a:t>_______________________________________</a:t>
            </a:r>
            <a:r>
              <a:rPr sz="4400" b="1" dirty="0"/>
              <a:t>»</a:t>
            </a:r>
          </a:p>
        </p:txBody>
      </p:sp>
      <p:sp>
        <p:nvSpPr>
          <p:cNvPr id="32" name="ФИО конкурсанта, должность, ученая степень/ученое звание (если есть)…"/>
          <p:cNvSpPr txBox="1"/>
          <p:nvPr/>
        </p:nvSpPr>
        <p:spPr>
          <a:xfrm>
            <a:off x="6530400" y="5966849"/>
            <a:ext cx="17853600" cy="29839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4999" tIns="44999" rIns="44999" bIns="44999">
            <a:spAutoFit/>
          </a:bodyPr>
          <a:lstStyle/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sz="6000" b="1" dirty="0" err="1">
                <a:solidFill>
                  <a:srgbClr val="002060"/>
                </a:solidFill>
              </a:rPr>
              <a:t>Иванов</a:t>
            </a:r>
            <a:r>
              <a:rPr sz="6000" b="1" dirty="0">
                <a:solidFill>
                  <a:srgbClr val="002060"/>
                </a:solidFill>
              </a:rPr>
              <a:t> </a:t>
            </a:r>
            <a:r>
              <a:rPr sz="6000" b="1" dirty="0" err="1">
                <a:solidFill>
                  <a:srgbClr val="002060"/>
                </a:solidFill>
              </a:rPr>
              <a:t>Иван</a:t>
            </a:r>
            <a:r>
              <a:rPr sz="6000" b="1" dirty="0">
                <a:solidFill>
                  <a:srgbClr val="002060"/>
                </a:solidFill>
              </a:rPr>
              <a:t> Иванович</a:t>
            </a:r>
            <a:endParaRPr lang="en-US" dirty="0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 lang="en-US" dirty="0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 err="1">
                <a:solidFill>
                  <a:srgbClr val="002060"/>
                </a:solidFill>
              </a:rPr>
              <a:t>доцент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b="1" dirty="0" err="1">
                <a:solidFill>
                  <a:srgbClr val="002060"/>
                </a:solidFill>
              </a:rPr>
              <a:t>афедры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математики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>
                <a:solidFill>
                  <a:srgbClr val="002060"/>
                </a:solidFill>
              </a:rPr>
              <a:t>и </a:t>
            </a:r>
            <a:r>
              <a:rPr b="1" dirty="0" err="1">
                <a:solidFill>
                  <a:srgbClr val="002060"/>
                </a:solidFill>
              </a:rPr>
              <a:t>анализа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больших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данных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Факультета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информационных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технологий</a:t>
            </a:r>
            <a:r>
              <a:rPr b="1" dirty="0">
                <a:solidFill>
                  <a:srgbClr val="002060"/>
                </a:solidFill>
              </a:rPr>
              <a:t> </a:t>
            </a:r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r>
              <a:rPr b="1" dirty="0">
                <a:solidFill>
                  <a:srgbClr val="002060"/>
                </a:solidFill>
              </a:rPr>
              <a:t>и </a:t>
            </a:r>
            <a:r>
              <a:rPr b="1" dirty="0" err="1">
                <a:solidFill>
                  <a:srgbClr val="002060"/>
                </a:solidFill>
              </a:rPr>
              <a:t>анализа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больших</a:t>
            </a:r>
            <a:r>
              <a:rPr b="1" dirty="0">
                <a:solidFill>
                  <a:srgbClr val="002060"/>
                </a:solidFill>
              </a:rPr>
              <a:t> </a:t>
            </a:r>
            <a:r>
              <a:rPr b="1" dirty="0" err="1">
                <a:solidFill>
                  <a:srgbClr val="002060"/>
                </a:solidFill>
              </a:rPr>
              <a:t>данных</a:t>
            </a:r>
            <a:r>
              <a:rPr b="1" dirty="0">
                <a:solidFill>
                  <a:srgbClr val="002060"/>
                </a:solidFill>
              </a:rPr>
              <a:t>, </a:t>
            </a:r>
            <a:r>
              <a:rPr b="1" dirty="0" err="1">
                <a:solidFill>
                  <a:srgbClr val="002060"/>
                </a:solidFill>
              </a:rPr>
              <a:t>к.п.н</a:t>
            </a:r>
            <a:r>
              <a:rPr b="1" dirty="0">
                <a:solidFill>
                  <a:srgbClr val="002060"/>
                </a:solidFill>
              </a:rPr>
              <a:t>., </a:t>
            </a:r>
            <a:r>
              <a:rPr b="1" dirty="0" err="1">
                <a:solidFill>
                  <a:srgbClr val="002060"/>
                </a:solidFill>
              </a:rPr>
              <a:t>доцент</a:t>
            </a:r>
            <a:endParaRPr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336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50587F-E405-464D-9758-3B8FEC22AD76}"/>
              </a:ext>
            </a:extLst>
          </p:cNvPr>
          <p:cNvSpPr/>
          <p:nvPr/>
        </p:nvSpPr>
        <p:spPr>
          <a:xfrm>
            <a:off x="13878120" y="4205921"/>
            <a:ext cx="8133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 sz="4000" b="1" dirty="0">
              <a:solidFill>
                <a:schemeClr val="bg1"/>
              </a:solidFill>
              <a:latin typeface="Montserrat-Medium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CA4F945-473A-4433-9075-501944AC7E93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7C9D5AD-87A0-455F-B98B-B766EEB3725C}"/>
              </a:ext>
            </a:extLst>
          </p:cNvPr>
          <p:cNvSpPr/>
          <p:nvPr/>
        </p:nvSpPr>
        <p:spPr>
          <a:xfrm>
            <a:off x="2153040" y="3912603"/>
            <a:ext cx="201650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описание технологии (алгоритма работы) по адаптации учебных потребностей обучающихся для обеспечения индивидуального подхода на учебном занятии дисциплины (предмета, программы ДПО): для обучающихся «группы риска» (девиантное поведение), одаренных обучающихся, обучающихся с разными образовательными потребностями и особенностями (когнитивными и/или физическими)</a:t>
            </a:r>
          </a:p>
        </p:txBody>
      </p:sp>
      <p:sp>
        <p:nvSpPr>
          <p:cNvPr id="8" name="Планируемые результаты">
            <a:extLst>
              <a:ext uri="{FF2B5EF4-FFF2-40B4-BE49-F238E27FC236}">
                <a16:creationId xmlns:a16="http://schemas.microsoft.com/office/drawing/2014/main" id="{9CBD01DC-0B92-400E-B7C1-E220CE8E729E}"/>
              </a:ext>
            </a:extLst>
          </p:cNvPr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Описание технологии работы по обеспечению индивидуального подхода</a:t>
            </a:r>
            <a:endParaRPr sz="4400" b="1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Номинации_1.pdf" descr="Номинации_1.pdf">
            <a:extLst>
              <a:ext uri="{FF2B5EF4-FFF2-40B4-BE49-F238E27FC236}">
                <a16:creationId xmlns:a16="http://schemas.microsoft.com/office/drawing/2014/main" id="{161319A2-DF6F-47C9-9C27-285250D37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ланируемые результа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Адаптация учебного материала к разным стилям обучения</a:t>
            </a:r>
            <a:endParaRPr sz="4400" b="1" dirty="0"/>
          </a:p>
        </p:txBody>
      </p:sp>
      <p:sp>
        <p:nvSpPr>
          <p:cNvPr id="40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B2C2023-85A3-44E2-BB8F-D1D1FE10345C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BAE006-919C-4442-874A-AF052FC8A06E}"/>
              </a:ext>
            </a:extLst>
          </p:cNvPr>
          <p:cNvSpPr/>
          <p:nvPr/>
        </p:nvSpPr>
        <p:spPr>
          <a:xfrm>
            <a:off x="2153041" y="3912603"/>
            <a:ext cx="20085858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solidFill>
                  <a:schemeClr val="bg1"/>
                </a:solidFill>
                <a:latin typeface="Montserrat-Medium"/>
              </a:rPr>
              <a:t>Адаптация учебных материалов и инструкций для отдельных обучающихся включает в себя: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выявление потребностей конкретных обучающихся и групп, их сильных и слабых сторон, путем оценки, основанной на особенностях, проблемах в обучении или ограниченных возможностях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определение разного темпа и времени на освоение материала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описание критериев и процесса оценивания обучения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возможность и необходимость использования разнообразных дидактических материалов, средств обучения, цифровых образовательных ресурсов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обеспечение обратной связи и помощи обучающимся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создание индивидуальных стратегий обучения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Основные тезисы конкурсной работы"/>
          <p:cNvSpPr txBox="1"/>
          <p:nvPr/>
        </p:nvSpPr>
        <p:spPr>
          <a:xfrm>
            <a:off x="933840" y="732382"/>
            <a:ext cx="23604817" cy="1309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Преимущество технологии работы по обеспечению индивидуального подхода</a:t>
            </a:r>
            <a:endParaRPr sz="4400" b="1" dirty="0"/>
          </a:p>
        </p:txBody>
      </p:sp>
      <p:sp>
        <p:nvSpPr>
          <p:cNvPr id="44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D91FFFF-215A-4FF1-AE69-ACFE519A9E80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BF4859-6A82-48A6-AE7B-8A8B103E851D}"/>
              </a:ext>
            </a:extLst>
          </p:cNvPr>
          <p:cNvSpPr/>
          <p:nvPr/>
        </p:nvSpPr>
        <p:spPr>
          <a:xfrm>
            <a:off x="2153040" y="3912603"/>
            <a:ext cx="20091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преимущества технологии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качественные отличия от иных образовательных технологий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условия, от которых зависит эффективность обучения и ограничения применения данной технологии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Специфические особенности конкурсной работы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Универсальность технологии в образовательном процессе</a:t>
            </a:r>
            <a:endParaRPr sz="4400" b="1" dirty="0"/>
          </a:p>
        </p:txBody>
      </p:sp>
      <p:sp>
        <p:nvSpPr>
          <p:cNvPr id="48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8CC9C0-0F0F-4617-8B01-E064202FD2A0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BD73AC-FB07-4353-A1ED-E4684E153EEC}"/>
              </a:ext>
            </a:extLst>
          </p:cNvPr>
          <p:cNvSpPr/>
          <p:nvPr/>
        </p:nvSpPr>
        <p:spPr>
          <a:xfrm>
            <a:off x="2153040" y="3912603"/>
            <a:ext cx="201548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универсальность применения технологии независимо от предмета (дисциплины, программы ДПО)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Апробация и достигнутые результаты</a:t>
            </a:r>
            <a:endParaRPr sz="4400" b="1" dirty="0"/>
          </a:p>
        </p:txBody>
      </p:sp>
      <p:sp>
        <p:nvSpPr>
          <p:cNvPr id="52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B40E67-44FF-434C-BD8F-DBA104AEDBBF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5DB02D-3ECD-4F98-BAC8-43445006588D}"/>
              </a:ext>
            </a:extLst>
          </p:cNvPr>
          <p:cNvSpPr/>
          <p:nvPr/>
        </p:nvSpPr>
        <p:spPr>
          <a:xfrm>
            <a:off x="2153041" y="3912603"/>
            <a:ext cx="2018937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когда была применена технология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на каких предметах (дисциплинах, программах ДПО – с указанием количества зачетных единиц/часов)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численность отдельных обучающихся и групп с разным стилем обучения, для которых была адаптирована учебная программа занятий по данной технологии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достижимость и </a:t>
            </a:r>
            <a:r>
              <a:rPr lang="ru-RU" sz="4000" dirty="0" err="1">
                <a:solidFill>
                  <a:schemeClr val="bg1"/>
                </a:solidFill>
                <a:latin typeface="Montserrat-Medium"/>
              </a:rPr>
              <a:t>измеряемость</a:t>
            </a:r>
            <a:r>
              <a:rPr lang="ru-RU" sz="4000" dirty="0">
                <a:solidFill>
                  <a:schemeClr val="bg1"/>
                </a:solidFill>
                <a:latin typeface="Montserrat-Medium"/>
              </a:rPr>
              <a:t> результатов обучения по данной технологии: сравнительные изменения уровня обученности по данной и иным технологиям и его повышение при использовании данной технологии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обратная связь после реализации учебных занятий с применением данной технологии (благодарности, отзывы, экспертная оценка и др.)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4400" b="1" dirty="0"/>
              <a:t>Дополнительные материалы</a:t>
            </a:r>
            <a:endParaRPr sz="4400" b="1" dirty="0"/>
          </a:p>
        </p:txBody>
      </p:sp>
      <p:sp>
        <p:nvSpPr>
          <p:cNvPr id="52" name="Текст"/>
          <p:cNvSpPr txBox="1"/>
          <p:nvPr/>
        </p:nvSpPr>
        <p:spPr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  <a:sym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B40E67-44FF-434C-BD8F-DBA104AEDBBF}"/>
              </a:ext>
            </a:extLst>
          </p:cNvPr>
          <p:cNvSpPr/>
          <p:nvPr/>
        </p:nvSpPr>
        <p:spPr>
          <a:xfrm>
            <a:off x="1409700" y="3341220"/>
            <a:ext cx="21602700" cy="9936630"/>
          </a:xfrm>
          <a:prstGeom prst="roundRect">
            <a:avLst/>
          </a:prstGeom>
          <a:noFill/>
          <a:ln w="38100" cap="flat">
            <a:solidFill>
              <a:srgbClr val="00206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5DB02D-3ECD-4F98-BAC8-43445006588D}"/>
              </a:ext>
            </a:extLst>
          </p:cNvPr>
          <p:cNvSpPr/>
          <p:nvPr/>
        </p:nvSpPr>
        <p:spPr>
          <a:xfrm>
            <a:off x="2153041" y="3912603"/>
            <a:ext cx="20189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>
                <a:solidFill>
                  <a:schemeClr val="bg1"/>
                </a:solidFill>
                <a:latin typeface="Montserrat-Medium"/>
              </a:rPr>
              <a:t>ссылки на научные статьи конкурсантов по применению технологии (алгоритма работы) по адаптации учебных потребностей обучающихся для обеспечения индивидуального подхода на учебном занятии дисциплины (предмет программы ДПО)</a:t>
            </a:r>
          </a:p>
        </p:txBody>
      </p:sp>
    </p:spTree>
    <p:extLst>
      <p:ext uri="{BB962C8B-B14F-4D97-AF65-F5344CB8AC3E}">
        <p14:creationId xmlns:p14="http://schemas.microsoft.com/office/powerpoint/2010/main" val="1249108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345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Helvetica</vt:lpstr>
      <vt:lpstr>Helvetica Neue</vt:lpstr>
      <vt:lpstr>Montserrat Bold</vt:lpstr>
      <vt:lpstr>Montserrat-Medium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Степанян Лена Юриковна</dc:creator>
  <cp:lastModifiedBy>Степанян Лена Юриковна</cp:lastModifiedBy>
  <cp:revision>8</cp:revision>
  <dcterms:modified xsi:type="dcterms:W3CDTF">2025-06-11T12:45:21Z</dcterms:modified>
</cp:coreProperties>
</file>