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8" r:id="rId7"/>
    <p:sldId id="258" r:id="rId8"/>
    <p:sldId id="266" r:id="rId9"/>
    <p:sldId id="264" r:id="rId10"/>
    <p:sldId id="259" r:id="rId11"/>
    <p:sldId id="265" r:id="rId12"/>
    <p:sldId id="260" r:id="rId13"/>
    <p:sldId id="267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8E8"/>
    <a:srgbClr val="F6F9F9"/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07.09.2023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7503" y="2137947"/>
            <a:ext cx="108568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НИСП «Институт управленческих исследований и консалтинга» </a:t>
            </a:r>
            <a:endParaRPr lang="ru-RU" sz="4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3000" y="4717734"/>
            <a:ext cx="8196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Сведения о научном потенциале на рынке </a:t>
            </a:r>
            <a:r>
              <a:rPr lang="ru-RU" sz="24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научно-исследовательских </a:t>
            </a:r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работ, </a:t>
            </a:r>
            <a:r>
              <a:rPr lang="ru-RU" sz="24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консультационных</a:t>
            </a:r>
            <a:br>
              <a:rPr lang="ru-RU" sz="2400" dirty="0" smtClean="0">
                <a:solidFill>
                  <a:schemeClr val="bg1"/>
                </a:solidFill>
                <a:latin typeface="Book Antiqua" panose="0204060205030503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и </a:t>
            </a:r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экспертно-аналитических услуг</a:t>
            </a:r>
          </a:p>
        </p:txBody>
      </p:sp>
      <p:sp>
        <p:nvSpPr>
          <p:cNvPr id="4" name="Прямоугольник 3"/>
          <p:cNvSpPr/>
          <p:nvPr/>
        </p:nvSpPr>
        <p:spPr>
          <a:xfrm flipV="1">
            <a:off x="443000" y="4500564"/>
            <a:ext cx="7235455" cy="457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1376" y="1269118"/>
            <a:ext cx="11009375" cy="51316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Основные партнеры: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-профессиональные организации и ассоциации: </a:t>
            </a:r>
            <a:r>
              <a:rPr lang="ru-RU" sz="2400" dirty="0" smtClean="0">
                <a:solidFill>
                  <a:schemeClr val="tx1"/>
                </a:solidFill>
              </a:rPr>
              <a:t>Российский </a:t>
            </a:r>
            <a:r>
              <a:rPr lang="ru-RU" sz="2400" dirty="0">
                <a:solidFill>
                  <a:schemeClr val="tx1"/>
                </a:solidFill>
              </a:rPr>
              <a:t>союз промышленников и предпринимателей (РСПП), Торгово-промышленная палата (ТПП), Московская торгово-промышленная палата (МТПП); НП «Гильдия Маркетологов», Ассоциация Коммуникационных Агентств России (АКАР), Содружество Организаций в области маркетинга и развития бизнеса в России (СОМАР), Российская Ассоциация Маркетинговых Услуг (РАМУ</a:t>
            </a:r>
            <a:r>
              <a:rPr lang="ru-RU" sz="2400" dirty="0" smtClean="0">
                <a:solidFill>
                  <a:schemeClr val="tx1"/>
                </a:solidFill>
              </a:rPr>
              <a:t>); 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-компании</a:t>
            </a:r>
            <a:r>
              <a:rPr lang="ru-RU" sz="2400" b="1" dirty="0">
                <a:solidFill>
                  <a:schemeClr val="tx1"/>
                </a:solidFill>
              </a:rPr>
              <a:t>:</a:t>
            </a:r>
            <a:r>
              <a:rPr lang="ru-RU" sz="2400" dirty="0">
                <a:solidFill>
                  <a:schemeClr val="tx1"/>
                </a:solidFill>
              </a:rPr>
              <a:t> ООО «</a:t>
            </a:r>
            <a:r>
              <a:rPr lang="ru-RU" sz="2400" dirty="0" err="1">
                <a:solidFill>
                  <a:schemeClr val="tx1"/>
                </a:solidFill>
              </a:rPr>
              <a:t>Ромир</a:t>
            </a:r>
            <a:r>
              <a:rPr lang="ru-RU" sz="2400" dirty="0">
                <a:solidFill>
                  <a:schemeClr val="tx1"/>
                </a:solidFill>
              </a:rPr>
              <a:t>-Холдинг», ООО «УНИВЕР Капитал», «Агентство Интернет-маркетинга «</a:t>
            </a:r>
            <a:r>
              <a:rPr lang="ru-RU" sz="2400" dirty="0" err="1">
                <a:solidFill>
                  <a:schemeClr val="tx1"/>
                </a:solidFill>
              </a:rPr>
              <a:t>ПроИнет</a:t>
            </a:r>
            <a:r>
              <a:rPr lang="ru-RU" sz="2400" dirty="0">
                <a:solidFill>
                  <a:schemeClr val="tx1"/>
                </a:solidFill>
              </a:rPr>
              <a:t>», </a:t>
            </a:r>
            <a:r>
              <a:rPr lang="ru-RU" sz="2400" dirty="0" err="1" smtClean="0">
                <a:solidFill>
                  <a:schemeClr val="tx1"/>
                </a:solidFill>
              </a:rPr>
              <a:t>ООО«Финанс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ПРО», ООО «</a:t>
            </a:r>
            <a:r>
              <a:rPr lang="ru-RU" sz="2400" dirty="0" err="1">
                <a:solidFill>
                  <a:schemeClr val="tx1"/>
                </a:solidFill>
              </a:rPr>
              <a:t>Полиматика</a:t>
            </a:r>
            <a:r>
              <a:rPr lang="ru-RU" sz="2400" dirty="0">
                <a:solidFill>
                  <a:schemeClr val="tx1"/>
                </a:solidFill>
              </a:rPr>
              <a:t> Рус», Исследовательский центр бренд-</a:t>
            </a:r>
            <a:r>
              <a:rPr lang="ru-RU" sz="2400" dirty="0" err="1">
                <a:solidFill>
                  <a:schemeClr val="tx1"/>
                </a:solidFill>
              </a:rPr>
              <a:t>менеджента</a:t>
            </a:r>
            <a:r>
              <a:rPr lang="ru-RU" sz="2400" dirty="0">
                <a:solidFill>
                  <a:schemeClr val="tx1"/>
                </a:solidFill>
              </a:rPr>
              <a:t> и бренд-технологий-«RCB&amp;B», ООО «Финансовый и организационный консалтинг» (ФОК), КМ-Альянс, </a:t>
            </a:r>
            <a:r>
              <a:rPr lang="ru-RU" sz="2400" dirty="0" smtClean="0">
                <a:solidFill>
                  <a:schemeClr val="tx1"/>
                </a:solidFill>
              </a:rPr>
              <a:t>ЗАО</a:t>
            </a:r>
            <a:r>
              <a:rPr lang="ru-RU" sz="2400" dirty="0">
                <a:solidFill>
                  <a:schemeClr val="tx1"/>
                </a:solidFill>
              </a:rPr>
              <a:t> «</a:t>
            </a:r>
            <a:r>
              <a:rPr lang="ru-RU" sz="2400" dirty="0" err="1">
                <a:solidFill>
                  <a:schemeClr val="tx1"/>
                </a:solidFill>
              </a:rPr>
              <a:t>МедСтор</a:t>
            </a:r>
            <a:r>
              <a:rPr lang="ru-RU" sz="2400" dirty="0">
                <a:solidFill>
                  <a:schemeClr val="tx1"/>
                </a:solidFill>
              </a:rPr>
              <a:t>», МГ «</a:t>
            </a:r>
            <a:r>
              <a:rPr lang="ru-RU" sz="2400" dirty="0" err="1">
                <a:solidFill>
                  <a:schemeClr val="tx1"/>
                </a:solidFill>
              </a:rPr>
              <a:t>Комплето</a:t>
            </a:r>
            <a:r>
              <a:rPr lang="ru-RU" sz="2400" dirty="0">
                <a:solidFill>
                  <a:schemeClr val="tx1"/>
                </a:solidFill>
              </a:rPr>
              <a:t>», ЗАО «</a:t>
            </a:r>
            <a:r>
              <a:rPr lang="ru-RU" sz="2400" dirty="0" err="1">
                <a:solidFill>
                  <a:schemeClr val="tx1"/>
                </a:solidFill>
              </a:rPr>
              <a:t>Иннотек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Медикал</a:t>
            </a:r>
            <a:r>
              <a:rPr lang="ru-RU" sz="2400" dirty="0">
                <a:solidFill>
                  <a:schemeClr val="tx1"/>
                </a:solidFill>
              </a:rPr>
              <a:t>», ООО «Управляющая Компания МРТ Эксперт», ООО «ЮНИПРАВЭКС», ЗАО Фирма «</a:t>
            </a:r>
            <a:r>
              <a:rPr lang="ru-RU" sz="2400" dirty="0" err="1">
                <a:solidFill>
                  <a:schemeClr val="tx1"/>
                </a:solidFill>
              </a:rPr>
              <a:t>Проконсим</a:t>
            </a:r>
            <a:r>
              <a:rPr lang="ru-RU" sz="2400" dirty="0" smtClean="0">
                <a:solidFill>
                  <a:schemeClr val="tx1"/>
                </a:solidFill>
              </a:rPr>
              <a:t>»;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-зарубежные партнеры: </a:t>
            </a:r>
            <a:r>
              <a:rPr lang="en-US" sz="2400" dirty="0">
                <a:solidFill>
                  <a:schemeClr val="tx1"/>
                </a:solidFill>
              </a:rPr>
              <a:t>TOBII</a:t>
            </a:r>
            <a:r>
              <a:rPr lang="ru-RU" sz="2400" dirty="0">
                <a:solidFill>
                  <a:schemeClr val="tx1"/>
                </a:solidFill>
              </a:rPr>
              <a:t> (Швеция, </a:t>
            </a:r>
            <a:r>
              <a:rPr lang="ru-RU" sz="2400" dirty="0" err="1">
                <a:solidFill>
                  <a:schemeClr val="tx1"/>
                </a:solidFill>
              </a:rPr>
              <a:t>нейрооборудование</a:t>
            </a:r>
            <a:r>
              <a:rPr lang="ru-RU" sz="2400" dirty="0">
                <a:solidFill>
                  <a:schemeClr val="tx1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 I.U.L.M. University </a:t>
            </a:r>
            <a:r>
              <a:rPr lang="ru-RU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chemeClr val="tx1"/>
                </a:solidFill>
              </a:rPr>
              <a:t>Laboratory of </a:t>
            </a:r>
            <a:r>
              <a:rPr lang="en-US" sz="2400" dirty="0" err="1">
                <a:solidFill>
                  <a:schemeClr val="tx1"/>
                </a:solidFill>
              </a:rPr>
              <a:t>Neuromarketing</a:t>
            </a:r>
            <a:r>
              <a:rPr lang="en-US" sz="2400" dirty="0">
                <a:solidFill>
                  <a:schemeClr val="tx1"/>
                </a:solidFill>
              </a:rPr>
              <a:t>, Behavior and Brain Lab</a:t>
            </a:r>
            <a:r>
              <a:rPr lang="ru-RU" sz="2400" dirty="0">
                <a:solidFill>
                  <a:schemeClr val="tx1"/>
                </a:solidFill>
              </a:rPr>
              <a:t>, Италия, Милан)</a:t>
            </a:r>
          </a:p>
          <a:p>
            <a:pPr marL="0" indent="0" algn="just">
              <a:buNone/>
            </a:pPr>
            <a:endParaRPr lang="ru-RU" sz="24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244567" y="606977"/>
            <a:ext cx="9032437" cy="31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b="0" dirty="0"/>
              <a:t>Контрагенты и </a:t>
            </a:r>
            <a:r>
              <a:rPr lang="ru-RU" b="0" dirty="0" smtClean="0"/>
              <a:t>партнеры</a:t>
            </a:r>
            <a:endParaRPr lang="ru-RU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751733" y="6519446"/>
            <a:ext cx="440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95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7503" y="2137947"/>
            <a:ext cx="108568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НИСП «Институт управленческих исследований и консалтинга»</a:t>
            </a:r>
            <a:endParaRPr lang="ru-RU" sz="4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3000" y="4717734"/>
            <a:ext cx="8196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sz="2000" b="1" dirty="0">
                <a:solidFill>
                  <a:schemeClr val="bg1"/>
                </a:solidFill>
              </a:rPr>
              <a:t>Карпова </a:t>
            </a:r>
            <a:r>
              <a:rPr lang="ru-RU" sz="2000" b="1" dirty="0" smtClean="0">
                <a:solidFill>
                  <a:schemeClr val="bg1"/>
                </a:solidFill>
              </a:rPr>
              <a:t>Светлана Васильевна – </a:t>
            </a:r>
            <a:r>
              <a:rPr lang="ru-RU" sz="2000" b="1" dirty="0" smtClean="0">
                <a:solidFill>
                  <a:schemeClr val="bg1"/>
                </a:solidFill>
              </a:rPr>
              <a:t>директор Института, </a:t>
            </a:r>
            <a:r>
              <a:rPr lang="ru-RU" sz="2000" b="1" dirty="0" smtClean="0">
                <a:solidFill>
                  <a:schemeClr val="bg1"/>
                </a:solidFill>
              </a:rPr>
              <a:t>д.э.н., профессор  </a:t>
            </a:r>
            <a:r>
              <a:rPr lang="en-US" sz="2000" b="1" dirty="0" smtClean="0">
                <a:solidFill>
                  <a:schemeClr val="bg1"/>
                </a:solidFill>
              </a:rPr>
              <a:t>svkarpova@fa.ru</a:t>
            </a:r>
            <a:r>
              <a:rPr lang="ru-RU" sz="2000" b="1" dirty="0" smtClean="0">
                <a:solidFill>
                  <a:schemeClr val="bg1"/>
                </a:solidFill>
              </a:rPr>
              <a:t>   +7(917)512-54-73</a:t>
            </a:r>
            <a:endParaRPr lang="ru-RU" sz="20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flipV="1">
            <a:off x="443000" y="4500564"/>
            <a:ext cx="7235455" cy="457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43000" y="4031844"/>
            <a:ext cx="35108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КОНТАКТНАЯ ИНФОРМАЦИЯ</a:t>
            </a:r>
            <a:r>
              <a:rPr lang="en-US" sz="2000" b="1" dirty="0">
                <a:solidFill>
                  <a:schemeClr val="bg1"/>
                </a:solidFill>
              </a:rPr>
              <a:t>: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4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44566" y="1271832"/>
            <a:ext cx="10766871" cy="555538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ru-RU" sz="4800" b="1" dirty="0" smtClean="0"/>
              <a:t>Цель </a:t>
            </a:r>
            <a:r>
              <a:rPr lang="ru-RU" sz="4800" b="1" dirty="0"/>
              <a:t>работы </a:t>
            </a:r>
            <a:r>
              <a:rPr lang="ru-RU" sz="4800" b="1" dirty="0" smtClean="0"/>
              <a:t>Института</a:t>
            </a:r>
            <a:r>
              <a:rPr lang="ru-RU" sz="4800" dirty="0" smtClean="0"/>
              <a:t> </a:t>
            </a:r>
            <a:r>
              <a:rPr lang="ru-RU" sz="4800" dirty="0"/>
              <a:t>– изучение процесса принятия управленческих решений для проектирования пользовательского опыта, моделирования потребительского и гражданского </a:t>
            </a:r>
            <a:r>
              <a:rPr lang="ru-RU" sz="4800" dirty="0" smtClean="0"/>
              <a:t>поведения.</a:t>
            </a:r>
            <a:endParaRPr lang="ru-RU" sz="4800" dirty="0"/>
          </a:p>
          <a:p>
            <a:pPr marL="0" indent="0" algn="just">
              <a:buNone/>
            </a:pPr>
            <a:r>
              <a:rPr lang="ru-RU" sz="4800" b="1" dirty="0" smtClean="0"/>
              <a:t>Институт </a:t>
            </a:r>
            <a:r>
              <a:rPr lang="ru-RU" sz="4800" b="1" dirty="0"/>
              <a:t>создана </a:t>
            </a:r>
            <a:r>
              <a:rPr lang="ru-RU" sz="4800" dirty="0" smtClean="0"/>
              <a:t>для: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4400" dirty="0" smtClean="0"/>
              <a:t>внедрения </a:t>
            </a:r>
            <a:r>
              <a:rPr lang="ru-RU" sz="4400" dirty="0"/>
              <a:t>в </a:t>
            </a:r>
            <a:r>
              <a:rPr lang="ru-RU" sz="4400" dirty="0" smtClean="0"/>
              <a:t>научный и учебный процесс Финансового университета прогрессивных инновационных идей;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4400" dirty="0" smtClean="0"/>
              <a:t>в бизнес</a:t>
            </a:r>
            <a:r>
              <a:rPr lang="ru-RU" sz="4400" dirty="0"/>
              <a:t>, социальную и экономическую среду России более эффективных инструментов управления, основанных на анализе поведения населения (потребителей), выявления истинных мотивов и факторов влияющих на их решения</a:t>
            </a:r>
            <a:r>
              <a:rPr lang="ru-RU" sz="4400" dirty="0" smtClean="0"/>
              <a:t>.</a:t>
            </a:r>
          </a:p>
          <a:p>
            <a:pPr marL="0" indent="0">
              <a:buNone/>
            </a:pPr>
            <a:r>
              <a:rPr lang="ru-RU" sz="4800" b="1" dirty="0" smtClean="0"/>
              <a:t>Конкурентные </a:t>
            </a:r>
            <a:r>
              <a:rPr lang="ru-RU" sz="4800" b="1" dirty="0"/>
              <a:t>преимущества для заказчиков: </a:t>
            </a:r>
            <a:endParaRPr lang="ru-RU" sz="48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 smtClean="0"/>
              <a:t>экономия </a:t>
            </a:r>
            <a:r>
              <a:rPr lang="ru-RU" sz="4400" dirty="0"/>
              <a:t>и </a:t>
            </a:r>
            <a:r>
              <a:rPr lang="ru-RU" sz="4400" dirty="0" smtClean="0"/>
              <a:t>эффективность;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4400" dirty="0" smtClean="0"/>
              <a:t>проведение точной диагностики </a:t>
            </a:r>
            <a:r>
              <a:rPr lang="ru-RU" sz="4400" dirty="0"/>
              <a:t>за счет использования </a:t>
            </a:r>
            <a:r>
              <a:rPr lang="ru-RU" sz="4400" dirty="0" err="1"/>
              <a:t>нейро</a:t>
            </a:r>
            <a:r>
              <a:rPr lang="ru-RU" sz="4400" dirty="0"/>
              <a:t> </a:t>
            </a:r>
            <a:r>
              <a:rPr lang="ru-RU" sz="4400" dirty="0" smtClean="0"/>
              <a:t>оборудования;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 smtClean="0"/>
              <a:t>использования </a:t>
            </a:r>
            <a:r>
              <a:rPr lang="ru-RU" sz="4400" dirty="0"/>
              <a:t>доказанных </a:t>
            </a:r>
            <a:r>
              <a:rPr lang="ru-RU" sz="4400" dirty="0" err="1"/>
              <a:t>нейро</a:t>
            </a:r>
            <a:r>
              <a:rPr lang="ru-RU" sz="4400" dirty="0"/>
              <a:t> и поведенческих инструментов </a:t>
            </a:r>
            <a:r>
              <a:rPr lang="ru-RU" sz="4400" dirty="0" smtClean="0"/>
              <a:t>для принятия </a:t>
            </a:r>
            <a:r>
              <a:rPr lang="ru-RU" sz="4400" dirty="0"/>
              <a:t>управленческих </a:t>
            </a:r>
            <a:r>
              <a:rPr lang="ru-RU" sz="4400" dirty="0" smtClean="0"/>
              <a:t>решений;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 smtClean="0"/>
              <a:t>опыт использования и реализации проектов по государственному заданию для Аппарата Правительства РФ, </a:t>
            </a:r>
            <a:r>
              <a:rPr lang="ru-RU" sz="4400" dirty="0" err="1" smtClean="0"/>
              <a:t>Министерст</a:t>
            </a:r>
            <a:r>
              <a:rPr lang="ru-RU" sz="4400" dirty="0" smtClean="0"/>
              <a:t> и ведомств, регионов и компаний РФ. </a:t>
            </a:r>
            <a:endParaRPr lang="ru-RU" sz="4400" dirty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44567" y="606977"/>
            <a:ext cx="9032437" cy="31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b="0" dirty="0" smtClean="0"/>
              <a:t>Цели и конкурентные преимущества</a:t>
            </a:r>
            <a:endParaRPr lang="ru-RU" b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615225" y="6488667"/>
            <a:ext cx="576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2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47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271833"/>
            <a:ext cx="11784301" cy="5555389"/>
          </a:xfrm>
        </p:spPr>
        <p:txBody>
          <a:bodyPr>
            <a:normAutofit fontScale="32500" lnSpcReduction="20000"/>
          </a:bodyPr>
          <a:lstStyle/>
          <a:p>
            <a:r>
              <a:rPr lang="ru-RU" sz="4800" b="1" dirty="0" smtClean="0"/>
              <a:t>Услуги </a:t>
            </a:r>
            <a:r>
              <a:rPr lang="ru-RU" sz="4800" b="1" dirty="0" smtClean="0"/>
              <a:t>Института:</a:t>
            </a:r>
            <a:endParaRPr lang="ru-RU" sz="4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b="1" dirty="0" smtClean="0"/>
              <a:t>Исследования</a:t>
            </a:r>
            <a:r>
              <a:rPr lang="ru-RU" sz="4400" dirty="0" smtClean="0"/>
              <a:t> - поведение потребителей/пользователей/населения; </a:t>
            </a:r>
            <a:r>
              <a:rPr lang="ru-RU" sz="4400" dirty="0" err="1" smtClean="0"/>
              <a:t>наджинг</a:t>
            </a:r>
            <a:r>
              <a:rPr lang="ru-RU" sz="4400" dirty="0" smtClean="0"/>
              <a:t>; дизайн поведения; региональные исследования.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b="1" dirty="0" smtClean="0"/>
              <a:t>Консалтинг</a:t>
            </a:r>
            <a:r>
              <a:rPr lang="ru-RU" sz="4400" dirty="0" smtClean="0"/>
              <a:t> - позиционирование, </a:t>
            </a:r>
            <a:r>
              <a:rPr lang="ru-RU" sz="4400" dirty="0" err="1" smtClean="0"/>
              <a:t>брендинг</a:t>
            </a:r>
            <a:r>
              <a:rPr lang="ru-RU" sz="4400" dirty="0" smtClean="0"/>
              <a:t>, рыночные ниши, стратегия развития, тренды массового поведения и др.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b="1" dirty="0" err="1" smtClean="0"/>
              <a:t>Вендинг</a:t>
            </a:r>
            <a:r>
              <a:rPr lang="ru-RU" sz="4400" b="1" dirty="0" smtClean="0"/>
              <a:t> </a:t>
            </a:r>
            <a:r>
              <a:rPr lang="ru-RU" sz="4400" dirty="0" smtClean="0"/>
              <a:t>- CX-дизайн, трансформация компании, </a:t>
            </a:r>
            <a:r>
              <a:rPr lang="ru-RU" sz="4400" dirty="0" err="1" smtClean="0"/>
              <a:t>человекоцентричное</a:t>
            </a:r>
            <a:r>
              <a:rPr lang="ru-RU" sz="4400" dirty="0" smtClean="0"/>
              <a:t> мышление, культура и др.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4800" b="1" dirty="0" smtClean="0"/>
              <a:t>Исследования:</a:t>
            </a:r>
            <a:endParaRPr lang="ru-RU" sz="4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800" dirty="0" smtClean="0"/>
              <a:t>Выявление </a:t>
            </a:r>
            <a:r>
              <a:rPr lang="ru-RU" sz="4800" dirty="0"/>
              <a:t>когнитивных и эмпирических </a:t>
            </a:r>
            <a:r>
              <a:rPr lang="ru-RU" sz="4800" dirty="0" err="1"/>
              <a:t>инсайтов</a:t>
            </a:r>
            <a:r>
              <a:rPr lang="ru-RU" sz="4800" dirty="0"/>
              <a:t>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ru-RU" sz="4800" dirty="0"/>
              <a:t>Изучение процесса принятия управленческих решений </a:t>
            </a:r>
            <a:r>
              <a:rPr lang="ru-RU" sz="4800" dirty="0" smtClean="0"/>
              <a:t>потребителей/пользователей </a:t>
            </a:r>
            <a:r>
              <a:rPr lang="ru-RU" sz="4800" dirty="0"/>
              <a:t>и факторов на них влияющих.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800" dirty="0"/>
              <a:t>Научная база: поведенческая экономика, аппаратные </a:t>
            </a:r>
            <a:r>
              <a:rPr lang="ru-RU" sz="4800" dirty="0" err="1" smtClean="0"/>
              <a:t>нейромаркетинговые</a:t>
            </a:r>
            <a:r>
              <a:rPr lang="ru-RU" sz="4800" dirty="0" smtClean="0"/>
              <a:t> исследования</a:t>
            </a:r>
            <a:r>
              <a:rPr lang="ru-RU" sz="48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4800" b="1" dirty="0"/>
              <a:t>Консалтинг: </a:t>
            </a:r>
            <a:endParaRPr lang="ru-RU" sz="4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800" dirty="0"/>
              <a:t>Проектирование </a:t>
            </a:r>
            <a:r>
              <a:rPr lang="ru-RU" sz="4800" dirty="0" smtClean="0"/>
              <a:t>опыта.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800" dirty="0" smtClean="0"/>
              <a:t> </a:t>
            </a:r>
            <a:r>
              <a:rPr lang="ru-RU" sz="4800" dirty="0"/>
              <a:t>Оптимизация свойств продукта, бизнес-процессов и коммуникаций</a:t>
            </a:r>
            <a:r>
              <a:rPr lang="ru-RU" sz="4800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800" dirty="0" smtClean="0"/>
              <a:t> </a:t>
            </a:r>
            <a:r>
              <a:rPr lang="ru-RU" sz="4800" dirty="0" err="1"/>
              <a:t>Валидизация</a:t>
            </a:r>
            <a:r>
              <a:rPr lang="ru-RU" sz="4800" dirty="0"/>
              <a:t> федеральных и субъектных государственных решений.</a:t>
            </a:r>
          </a:p>
          <a:p>
            <a:r>
              <a:rPr lang="ru-RU" sz="4800" b="1" dirty="0" smtClean="0"/>
              <a:t>Планируемые </a:t>
            </a:r>
            <a:r>
              <a:rPr lang="ru-RU" sz="4800" b="1" dirty="0"/>
              <a:t>исследования:</a:t>
            </a:r>
            <a:endParaRPr lang="ru-RU" sz="4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 smtClean="0"/>
              <a:t>Трансформация поведения </a:t>
            </a:r>
            <a:r>
              <a:rPr lang="ru-RU" sz="4400" dirty="0"/>
              <a:t>школьников, </a:t>
            </a:r>
            <a:r>
              <a:rPr lang="ru-RU" sz="4400" dirty="0" smtClean="0"/>
              <a:t>студентов, населения, компаний.</a:t>
            </a:r>
            <a:endParaRPr lang="ru-RU" sz="4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/>
              <a:t>Поведение </a:t>
            </a:r>
            <a:r>
              <a:rPr lang="ru-RU" sz="4400" dirty="0" smtClean="0"/>
              <a:t>потребителей/покупателей/клиентов – ритейл и др. рынки.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 smtClean="0"/>
              <a:t>Рекламные технологии.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 smtClean="0"/>
              <a:t>Использование искусственного интеллекта (EQ) и </a:t>
            </a:r>
            <a:r>
              <a:rPr lang="ru-RU" sz="4400" dirty="0" err="1" smtClean="0"/>
              <a:t>блокчейн</a:t>
            </a:r>
            <a:r>
              <a:rPr lang="ru-RU" sz="4400" dirty="0" smtClean="0"/>
              <a:t>-технологий.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 smtClean="0"/>
              <a:t>Сенсорная </a:t>
            </a:r>
            <a:r>
              <a:rPr lang="ru-RU" sz="4400" dirty="0"/>
              <a:t>психофизиология потребителя.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/>
              <a:t>Финансовое поведение людей, выходящих на пенсию.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/>
              <a:t>Исследование факторов влияющих на профессиональную деформацию сотрудников силовых структур.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/>
              <a:t>Снятие поведенческих барьеров для ускорения цифровой трансформации экономики РФ.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/>
              <a:t>Этические </a:t>
            </a:r>
            <a:r>
              <a:rPr lang="ru-RU" sz="4400" dirty="0" smtClean="0"/>
              <a:t>и моральные нормы поведения.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ru-RU" sz="4400" dirty="0" smtClean="0"/>
              <a:t>Мотивация персонала и др.</a:t>
            </a:r>
            <a:endParaRPr lang="ru-RU" sz="4400" dirty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44567" y="606977"/>
            <a:ext cx="9032437" cy="31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b="0" dirty="0" smtClean="0"/>
              <a:t>Услуги  </a:t>
            </a:r>
            <a:endParaRPr lang="ru-RU" b="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679171" y="6488668"/>
            <a:ext cx="512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3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76774" y="1416810"/>
            <a:ext cx="10517945" cy="44719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Представляемые работы </a:t>
            </a:r>
            <a:r>
              <a:rPr lang="ru-RU" sz="1800" b="1" dirty="0">
                <a:solidFill>
                  <a:schemeClr val="tx1"/>
                </a:solidFill>
              </a:rPr>
              <a:t>и </a:t>
            </a:r>
            <a:r>
              <a:rPr lang="ru-RU" sz="1800" b="1" dirty="0" smtClean="0">
                <a:solidFill>
                  <a:schemeClr val="tx1"/>
                </a:solidFill>
              </a:rPr>
              <a:t>услуги в сфере маркетинга</a:t>
            </a:r>
            <a:r>
              <a:rPr lang="en-US" sz="1800" b="1" dirty="0" smtClean="0">
                <a:solidFill>
                  <a:schemeClr val="tx1"/>
                </a:solidFill>
              </a:rPr>
              <a:t>: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Проведение маркетинговых исследований на В2В и В2С рынках, в сфере образования и финансов. </a:t>
            </a:r>
            <a:endParaRPr lang="ru-RU" sz="1800" dirty="0">
              <a:solidFill>
                <a:schemeClr val="tx1"/>
              </a:solidFill>
            </a:endParaRP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Разработка маркетинговых стратегий, в том числе на региональном уровне.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Изучение поведения потребителей и разработка программ лояльности.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Использование </a:t>
            </a:r>
            <a:r>
              <a:rPr lang="ru-RU" sz="1800" dirty="0" err="1" smtClean="0">
                <a:solidFill>
                  <a:schemeClr val="tx1"/>
                </a:solidFill>
              </a:rPr>
              <a:t>нейротехнологий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в управлении </a:t>
            </a:r>
            <a:r>
              <a:rPr lang="ru-RU" sz="1800" dirty="0" smtClean="0">
                <a:solidFill>
                  <a:schemeClr val="tx1"/>
                </a:solidFill>
              </a:rPr>
              <a:t>бизнесом и </a:t>
            </a:r>
            <a:r>
              <a:rPr lang="ru-RU" sz="1800" dirty="0">
                <a:solidFill>
                  <a:schemeClr val="tx1"/>
                </a:solidFill>
              </a:rPr>
              <a:t>персоналом.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Использование технологий эмоционального интеллекта </a:t>
            </a:r>
            <a:r>
              <a:rPr lang="ru-RU" sz="1800" dirty="0">
                <a:solidFill>
                  <a:schemeClr val="tx1"/>
                </a:solidFill>
              </a:rPr>
              <a:t>как </a:t>
            </a:r>
            <a:r>
              <a:rPr lang="ru-RU" sz="1800" dirty="0" smtClean="0">
                <a:solidFill>
                  <a:schemeClr val="tx1"/>
                </a:solidFill>
              </a:rPr>
              <a:t>инструмента </a:t>
            </a:r>
            <a:r>
              <a:rPr lang="ru-RU" sz="1800" dirty="0">
                <a:solidFill>
                  <a:schemeClr val="tx1"/>
                </a:solidFill>
              </a:rPr>
              <a:t>управления </a:t>
            </a:r>
            <a:r>
              <a:rPr lang="ru-RU" sz="1800" dirty="0" smtClean="0">
                <a:solidFill>
                  <a:schemeClr val="tx1"/>
                </a:solidFill>
              </a:rPr>
              <a:t>персоналом, в том числе в сфере образования, финансов, на В2В и В2с рынках.</a:t>
            </a:r>
            <a:endParaRPr lang="ru-RU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Проведение </a:t>
            </a:r>
            <a:r>
              <a:rPr lang="ru-RU" sz="1800" dirty="0" err="1" smtClean="0">
                <a:solidFill>
                  <a:schemeClr val="tx1"/>
                </a:solidFill>
              </a:rPr>
              <a:t>брендинга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и </a:t>
            </a:r>
            <a:r>
              <a:rPr lang="ru-RU" sz="1800" dirty="0" err="1" smtClean="0">
                <a:solidFill>
                  <a:schemeClr val="tx1"/>
                </a:solidFill>
              </a:rPr>
              <a:t>ребрендинга</a:t>
            </a:r>
            <a:r>
              <a:rPr lang="ru-RU" sz="1800" dirty="0">
                <a:solidFill>
                  <a:schemeClr val="tx1"/>
                </a:solidFill>
              </a:rPr>
              <a:t>, в том числе на региональном уровне.</a:t>
            </a:r>
          </a:p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Разработка концепций позиционирование </a:t>
            </a:r>
            <a:r>
              <a:rPr lang="ru-RU" sz="1800" dirty="0">
                <a:solidFill>
                  <a:schemeClr val="tx1"/>
                </a:solidFill>
              </a:rPr>
              <a:t>и </a:t>
            </a:r>
            <a:r>
              <a:rPr lang="ru-RU" sz="1800" dirty="0" err="1" smtClean="0">
                <a:solidFill>
                  <a:schemeClr val="tx1"/>
                </a:solidFill>
              </a:rPr>
              <a:t>репозиционирование</a:t>
            </a:r>
            <a:r>
              <a:rPr lang="ru-RU" sz="1800" dirty="0">
                <a:solidFill>
                  <a:schemeClr val="tx1"/>
                </a:solidFill>
              </a:rPr>
              <a:t>, в том числе на региональном уровне.</a:t>
            </a: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Формирование </a:t>
            </a:r>
            <a:r>
              <a:rPr lang="ru-RU" sz="1800" dirty="0">
                <a:solidFill>
                  <a:schemeClr val="tx1"/>
                </a:solidFill>
              </a:rPr>
              <a:t>имиджа </a:t>
            </a:r>
            <a:r>
              <a:rPr lang="ru-RU" sz="1800" dirty="0" smtClean="0">
                <a:solidFill>
                  <a:schemeClr val="tx1"/>
                </a:solidFill>
              </a:rPr>
              <a:t>организаций различных отраслей и сфер деятельности.</a:t>
            </a:r>
            <a:endParaRPr lang="ru-RU" sz="1800" dirty="0">
              <a:solidFill>
                <a:schemeClr val="tx1"/>
              </a:solidFill>
            </a:endParaRPr>
          </a:p>
          <a:p>
            <a:pPr lvl="0" algn="just"/>
            <a:r>
              <a:rPr lang="ru-RU" sz="1800" dirty="0">
                <a:solidFill>
                  <a:schemeClr val="tx1"/>
                </a:solidFill>
              </a:rPr>
              <a:t>Формирование деловой репутации, корпоративная социальная ответственность. </a:t>
            </a:r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244567" y="606977"/>
            <a:ext cx="9032437" cy="315736"/>
          </a:xfrm>
        </p:spPr>
        <p:txBody>
          <a:bodyPr/>
          <a:lstStyle/>
          <a:p>
            <a:r>
              <a:rPr lang="ru-RU" b="0" dirty="0"/>
              <a:t>Сфера научных компетенций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785600" y="6519446"/>
            <a:ext cx="40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4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73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76774" y="1416810"/>
            <a:ext cx="10517945" cy="44719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Представляемые работы </a:t>
            </a:r>
            <a:r>
              <a:rPr lang="ru-RU" sz="1800" b="1" dirty="0">
                <a:solidFill>
                  <a:schemeClr val="tx1"/>
                </a:solidFill>
              </a:rPr>
              <a:t>и </a:t>
            </a:r>
            <a:r>
              <a:rPr lang="ru-RU" sz="1800" b="1" dirty="0" smtClean="0">
                <a:solidFill>
                  <a:schemeClr val="tx1"/>
                </a:solidFill>
              </a:rPr>
              <a:t>услуги в сфере логистики</a:t>
            </a:r>
            <a:r>
              <a:rPr lang="en-US" sz="1800" b="1" dirty="0" smtClean="0">
                <a:solidFill>
                  <a:schemeClr val="tx1"/>
                </a:solidFill>
              </a:rPr>
              <a:t>: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Разработка </a:t>
            </a:r>
            <a:r>
              <a:rPr lang="ru-RU" sz="1800" dirty="0">
                <a:solidFill>
                  <a:schemeClr val="tx1"/>
                </a:solidFill>
              </a:rPr>
              <a:t>концептуальных подходов к формированию транспортно-экономического баланса Российской </a:t>
            </a:r>
            <a:r>
              <a:rPr lang="ru-RU" sz="1800" dirty="0" smtClean="0">
                <a:solidFill>
                  <a:schemeClr val="tx1"/>
                </a:solidFill>
              </a:rPr>
              <a:t>Федерации</a:t>
            </a:r>
            <a:endParaRPr lang="ru-RU" sz="1800" dirty="0">
              <a:solidFill>
                <a:schemeClr val="tx1"/>
              </a:solidFill>
            </a:endParaRPr>
          </a:p>
          <a:p>
            <a:pPr lvl="0" algn="just"/>
            <a:r>
              <a:rPr lang="ru-RU" sz="1800" dirty="0">
                <a:solidFill>
                  <a:schemeClr val="tx1"/>
                </a:solidFill>
              </a:rPr>
              <a:t>Разработка информационно-аналитического обеспечения процессов стратегического планирования и прогнозирования в транспортной отрасли </a:t>
            </a:r>
            <a:endParaRPr lang="ru-RU" dirty="0"/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Разработка методических </a:t>
            </a:r>
            <a:r>
              <a:rPr lang="ru-RU" sz="1800" dirty="0">
                <a:solidFill>
                  <a:schemeClr val="tx1"/>
                </a:solidFill>
              </a:rPr>
              <a:t>подходов к оценке </a:t>
            </a:r>
            <a:r>
              <a:rPr lang="ru-RU" sz="1800" dirty="0" err="1">
                <a:solidFill>
                  <a:schemeClr val="tx1"/>
                </a:solidFill>
              </a:rPr>
              <a:t>углеродоемкости</a:t>
            </a:r>
            <a:r>
              <a:rPr lang="ru-RU" sz="1800" dirty="0">
                <a:solidFill>
                  <a:schemeClr val="tx1"/>
                </a:solidFill>
              </a:rPr>
              <a:t> транспортных услуг	</a:t>
            </a:r>
            <a:endParaRPr lang="ru-RU" dirty="0"/>
          </a:p>
          <a:p>
            <a:r>
              <a:rPr lang="ru-RU" sz="1800" dirty="0" smtClean="0">
                <a:solidFill>
                  <a:schemeClr val="tx1"/>
                </a:solidFill>
              </a:rPr>
              <a:t>Совершенствование </a:t>
            </a:r>
            <a:r>
              <a:rPr lang="ru-RU" sz="1800" dirty="0">
                <a:solidFill>
                  <a:schemeClr val="tx1"/>
                </a:solidFill>
              </a:rPr>
              <a:t>нормативно-технической базы в области организации и осуществления процессов </a:t>
            </a:r>
            <a:r>
              <a:rPr lang="ru-RU" sz="1800" dirty="0" err="1">
                <a:solidFill>
                  <a:schemeClr val="tx1"/>
                </a:solidFill>
              </a:rPr>
              <a:t>мультимодальных</a:t>
            </a:r>
            <a:r>
              <a:rPr lang="ru-RU" sz="1800" dirty="0">
                <a:solidFill>
                  <a:schemeClr val="tx1"/>
                </a:solidFill>
              </a:rPr>
              <a:t> перевозок Российской Федерации</a:t>
            </a:r>
            <a:r>
              <a:rPr lang="ru-RU" dirty="0"/>
              <a:t>	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</a:rPr>
              <a:t>Исследование и разработка предложений по созданию </a:t>
            </a:r>
            <a:r>
              <a:rPr lang="ru-RU" sz="1800" dirty="0" smtClean="0">
                <a:solidFill>
                  <a:schemeClr val="tx1"/>
                </a:solidFill>
              </a:rPr>
              <a:t>перспективных цифровых платформ </a:t>
            </a:r>
            <a:r>
              <a:rPr lang="ru-RU" sz="1800" dirty="0">
                <a:solidFill>
                  <a:schemeClr val="tx1"/>
                </a:solidFill>
              </a:rPr>
              <a:t>моделирования </a:t>
            </a:r>
            <a:r>
              <a:rPr lang="ru-RU" sz="1800" dirty="0" smtClean="0">
                <a:solidFill>
                  <a:schemeClr val="tx1"/>
                </a:solidFill>
              </a:rPr>
              <a:t>логистических процессов и оказания логистических услуг</a:t>
            </a:r>
            <a:r>
              <a:rPr lang="ru-RU" sz="1800" dirty="0">
                <a:solidFill>
                  <a:schemeClr val="tx1"/>
                </a:solidFill>
              </a:rPr>
              <a:t>	</a:t>
            </a:r>
            <a:endParaRPr lang="ru-RU" dirty="0"/>
          </a:p>
          <a:p>
            <a:r>
              <a:rPr lang="ru-RU" sz="1800" dirty="0" smtClean="0">
                <a:solidFill>
                  <a:schemeClr val="tx1"/>
                </a:solidFill>
              </a:rPr>
              <a:t>Разработка </a:t>
            </a:r>
            <a:r>
              <a:rPr lang="ru-RU" sz="1800" dirty="0">
                <a:solidFill>
                  <a:schemeClr val="tx1"/>
                </a:solidFill>
              </a:rPr>
              <a:t>программы комплексного развития транспортной </a:t>
            </a:r>
            <a:r>
              <a:rPr lang="ru-RU" sz="1800" dirty="0" smtClean="0">
                <a:solidFill>
                  <a:schemeClr val="tx1"/>
                </a:solidFill>
              </a:rPr>
              <a:t>инфраструктуры в России на федеральном и региональном уровне</a:t>
            </a:r>
            <a:endParaRPr lang="ru-RU" dirty="0"/>
          </a:p>
          <a:p>
            <a:r>
              <a:rPr lang="ru-RU" sz="1800" dirty="0" smtClean="0">
                <a:solidFill>
                  <a:schemeClr val="tx1"/>
                </a:solidFill>
              </a:rPr>
              <a:t>Разработка </a:t>
            </a:r>
            <a:r>
              <a:rPr lang="ru-RU" sz="1800" dirty="0">
                <a:solidFill>
                  <a:schemeClr val="tx1"/>
                </a:solidFill>
              </a:rPr>
              <a:t>концепции и технического проекта создания Интеллектуальной транспортной системы 		</a:t>
            </a:r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244567" y="606977"/>
            <a:ext cx="9032437" cy="315736"/>
          </a:xfrm>
        </p:spPr>
        <p:txBody>
          <a:bodyPr/>
          <a:lstStyle/>
          <a:p>
            <a:r>
              <a:rPr lang="ru-RU" b="0" dirty="0"/>
              <a:t>Сфера научных компетенций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615225" y="6519446"/>
            <a:ext cx="576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5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3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88387" y="1240230"/>
            <a:ext cx="10828414" cy="541771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chemeClr val="tx1"/>
                </a:solidFill>
              </a:rPr>
              <a:t>НИСП «Институт управленческих исследований и консалтинга» </a:t>
            </a:r>
            <a:r>
              <a:rPr lang="ru-RU" sz="7200" b="1" dirty="0" smtClean="0">
                <a:solidFill>
                  <a:schemeClr val="tx1"/>
                </a:solidFill>
              </a:rPr>
              <a:t>предлагает организацию </a:t>
            </a:r>
            <a:r>
              <a:rPr lang="ru-RU" sz="7200" b="1" dirty="0">
                <a:solidFill>
                  <a:schemeClr val="tx1"/>
                </a:solidFill>
              </a:rPr>
              <a:t>и проведение научно-прикладных исследований по </a:t>
            </a:r>
            <a:r>
              <a:rPr lang="ru-RU" sz="7200" b="1" dirty="0" smtClean="0">
                <a:solidFill>
                  <a:schemeClr val="tx1"/>
                </a:solidFill>
              </a:rPr>
              <a:t>следующим направлениям: </a:t>
            </a:r>
          </a:p>
          <a:p>
            <a:pPr marL="0" indent="0" algn="ctr">
              <a:buNone/>
            </a:pPr>
            <a:endParaRPr lang="ru-RU" sz="56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</a:rPr>
              <a:t>Тестирование концепции рекламных кампаний:</a:t>
            </a:r>
          </a:p>
          <a:p>
            <a:pPr lvl="0"/>
            <a:r>
              <a:rPr lang="ru-RU" sz="6400" dirty="0" err="1">
                <a:solidFill>
                  <a:schemeClr val="tx1"/>
                </a:solidFill>
              </a:rPr>
              <a:t>айдентика</a:t>
            </a:r>
            <a:r>
              <a:rPr lang="ru-RU" sz="6400" dirty="0">
                <a:solidFill>
                  <a:schemeClr val="tx1"/>
                </a:solidFill>
              </a:rPr>
              <a:t> бренда (</a:t>
            </a:r>
            <a:r>
              <a:rPr lang="ru-RU" sz="6400" dirty="0" err="1">
                <a:solidFill>
                  <a:schemeClr val="tx1"/>
                </a:solidFill>
              </a:rPr>
              <a:t>бренднейминг</a:t>
            </a:r>
            <a:r>
              <a:rPr lang="ru-RU" sz="6400" dirty="0">
                <a:solidFill>
                  <a:schemeClr val="tx1"/>
                </a:solidFill>
              </a:rPr>
              <a:t>, логотип, </a:t>
            </a:r>
            <a:r>
              <a:rPr lang="ru-RU" sz="6400" dirty="0" err="1">
                <a:solidFill>
                  <a:schemeClr val="tx1"/>
                </a:solidFill>
              </a:rPr>
              <a:t>брендбук</a:t>
            </a:r>
            <a:r>
              <a:rPr lang="ru-RU" sz="6400" dirty="0">
                <a:solidFill>
                  <a:schemeClr val="tx1"/>
                </a:solidFill>
              </a:rPr>
              <a:t> и др.);</a:t>
            </a:r>
          </a:p>
          <a:p>
            <a:pPr lvl="0"/>
            <a:r>
              <a:rPr lang="ru-RU" sz="6400" dirty="0">
                <a:solidFill>
                  <a:schemeClr val="tx1"/>
                </a:solidFill>
              </a:rPr>
              <a:t>реклама (видео, печатная, наружная и др.)</a:t>
            </a:r>
          </a:p>
          <a:p>
            <a:pPr lvl="0"/>
            <a:r>
              <a:rPr lang="ru-RU" sz="6400" dirty="0">
                <a:solidFill>
                  <a:schemeClr val="tx1"/>
                </a:solidFill>
              </a:rPr>
              <a:t>упаковка и др.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</a:rPr>
              <a:t>Исследование интерфейсов сайтов, мобильных приложений, компьютерных программ.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</a:rPr>
              <a:t>Исследование цифровой среды образовательных организаций (онлайн-курсы, электронные учебники, информационно-образовательные ресурсы, сайты образовательных организаций).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</a:rPr>
              <a:t>Проведение аудита </a:t>
            </a:r>
            <a:r>
              <a:rPr lang="ru-RU" sz="6400" b="1" dirty="0" err="1">
                <a:solidFill>
                  <a:schemeClr val="tx1"/>
                </a:solidFill>
              </a:rPr>
              <a:t>диджитал</a:t>
            </a:r>
            <a:r>
              <a:rPr lang="ru-RU" sz="6400" b="1" dirty="0">
                <a:solidFill>
                  <a:schemeClr val="tx1"/>
                </a:solidFill>
              </a:rPr>
              <a:t>-стратегии компании, в том числе сайта компании, интернет-магазина, мобильного приложения.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</a:rPr>
              <a:t>Оценка мотивации и эффективности работы персонала (выявление факторов, оказывающих влияние на эффективность и производительность труда, периода </a:t>
            </a:r>
            <a:r>
              <a:rPr lang="ru-RU" sz="6400" b="1" dirty="0" err="1">
                <a:solidFill>
                  <a:schemeClr val="tx1"/>
                </a:solidFill>
              </a:rPr>
              <a:t>вырабатываемости</a:t>
            </a:r>
            <a:r>
              <a:rPr lang="ru-RU" sz="6400" b="1" dirty="0">
                <a:solidFill>
                  <a:schemeClr val="tx1"/>
                </a:solidFill>
              </a:rPr>
              <a:t>, оптимального срока выполнения рабочих задач).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sz="6400" b="1" dirty="0">
                <a:solidFill>
                  <a:schemeClr val="tx1"/>
                </a:solidFill>
              </a:rPr>
              <a:t>Тестирование торговых пространств (</a:t>
            </a:r>
            <a:r>
              <a:rPr lang="en-US" sz="6400" b="1" dirty="0">
                <a:solidFill>
                  <a:schemeClr val="tx1"/>
                </a:solidFill>
              </a:rPr>
              <a:t>P</a:t>
            </a:r>
            <a:r>
              <a:rPr lang="ru-RU" sz="6400" b="1" dirty="0">
                <a:solidFill>
                  <a:schemeClr val="tx1"/>
                </a:solidFill>
              </a:rPr>
              <a:t>.</a:t>
            </a:r>
            <a:r>
              <a:rPr lang="en-US" sz="6400" b="1" dirty="0">
                <a:solidFill>
                  <a:schemeClr val="tx1"/>
                </a:solidFill>
              </a:rPr>
              <a:t>O</a:t>
            </a:r>
            <a:r>
              <a:rPr lang="ru-RU" sz="6400" b="1" dirty="0">
                <a:solidFill>
                  <a:schemeClr val="tx1"/>
                </a:solidFill>
              </a:rPr>
              <a:t>.</a:t>
            </a:r>
            <a:r>
              <a:rPr lang="en-US" sz="6400" b="1" dirty="0">
                <a:solidFill>
                  <a:schemeClr val="tx1"/>
                </a:solidFill>
              </a:rPr>
              <a:t>S</a:t>
            </a:r>
            <a:r>
              <a:rPr lang="ru-RU" sz="6400" b="1" dirty="0">
                <a:solidFill>
                  <a:schemeClr val="tx1"/>
                </a:solidFill>
              </a:rPr>
              <a:t>.): </a:t>
            </a:r>
          </a:p>
          <a:p>
            <a:pPr lvl="0"/>
            <a:r>
              <a:rPr lang="ru-RU" sz="6400" dirty="0">
                <a:solidFill>
                  <a:schemeClr val="tx1"/>
                </a:solidFill>
              </a:rPr>
              <a:t>планировка торговых помещений; </a:t>
            </a:r>
          </a:p>
          <a:p>
            <a:pPr lvl="0"/>
            <a:r>
              <a:rPr lang="ru-RU" sz="6400" dirty="0" err="1">
                <a:solidFill>
                  <a:schemeClr val="tx1"/>
                </a:solidFill>
              </a:rPr>
              <a:t>мерчандайзинг</a:t>
            </a:r>
            <a:r>
              <a:rPr lang="ru-RU" sz="6400" dirty="0">
                <a:solidFill>
                  <a:schemeClr val="tx1"/>
                </a:solidFill>
              </a:rPr>
              <a:t>;</a:t>
            </a:r>
          </a:p>
          <a:p>
            <a:pPr lvl="0"/>
            <a:r>
              <a:rPr lang="ru-RU" sz="6400" dirty="0">
                <a:solidFill>
                  <a:schemeClr val="tx1"/>
                </a:solidFill>
              </a:rPr>
              <a:t>выкладка товаров;</a:t>
            </a:r>
          </a:p>
          <a:p>
            <a:pPr lvl="0"/>
            <a:r>
              <a:rPr lang="ru-RU" sz="6400" dirty="0">
                <a:solidFill>
                  <a:schemeClr val="tx1"/>
                </a:solidFill>
              </a:rPr>
              <a:t> размещение элементов навигации и </a:t>
            </a:r>
            <a:r>
              <a:rPr lang="en-US" sz="6400" dirty="0">
                <a:solidFill>
                  <a:schemeClr val="tx1"/>
                </a:solidFill>
              </a:rPr>
              <a:t>indoor</a:t>
            </a:r>
            <a:r>
              <a:rPr lang="ru-RU" sz="6400" dirty="0" smtClean="0">
                <a:solidFill>
                  <a:schemeClr val="tx1"/>
                </a:solidFill>
              </a:rPr>
              <a:t>-рекламы и др. </a:t>
            </a:r>
            <a:endParaRPr lang="ru-RU" sz="6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5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5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5600" dirty="0">
              <a:solidFill>
                <a:schemeClr val="tx1"/>
              </a:solidFill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44567" y="606977"/>
            <a:ext cx="9032437" cy="31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b="0" dirty="0"/>
              <a:t>Сфера научных компетенций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751733" y="6519446"/>
            <a:ext cx="440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6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42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46756" y="1107708"/>
            <a:ext cx="11729155" cy="5719514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4300" b="1" dirty="0" smtClean="0">
                <a:solidFill>
                  <a:schemeClr val="tx1"/>
                </a:solidFill>
              </a:rPr>
              <a:t>Научно-исследовательские проекты 2018-2024 гг.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 smtClean="0">
                <a:solidFill>
                  <a:schemeClr val="tx1"/>
                </a:solidFill>
              </a:rPr>
              <a:t>Проект </a:t>
            </a:r>
            <a:r>
              <a:rPr lang="ru-RU" sz="4900" b="1" dirty="0">
                <a:solidFill>
                  <a:schemeClr val="tx1"/>
                </a:solidFill>
              </a:rPr>
              <a:t>по развитию Колледжа информатики и программирования </a:t>
            </a:r>
            <a:r>
              <a:rPr lang="ru-RU" sz="4900" b="1" dirty="0" err="1">
                <a:solidFill>
                  <a:schemeClr val="tx1"/>
                </a:solidFill>
              </a:rPr>
              <a:t>Финуниверситета</a:t>
            </a:r>
            <a:r>
              <a:rPr lang="ru-RU" sz="4900" b="1" dirty="0">
                <a:solidFill>
                  <a:schemeClr val="tx1"/>
                </a:solidFill>
              </a:rPr>
              <a:t> </a:t>
            </a:r>
            <a:r>
              <a:rPr lang="ru-RU" sz="4900" dirty="0" smtClean="0">
                <a:solidFill>
                  <a:schemeClr val="tx1"/>
                </a:solidFill>
              </a:rPr>
              <a:t>для </a:t>
            </a:r>
            <a:r>
              <a:rPr lang="ru-RU" sz="4900" dirty="0">
                <a:solidFill>
                  <a:schemeClr val="tx1"/>
                </a:solidFill>
              </a:rPr>
              <a:t>Научного фонда </a:t>
            </a:r>
            <a:r>
              <a:rPr lang="ru-RU" sz="4900" dirty="0" err="1">
                <a:solidFill>
                  <a:schemeClr val="tx1"/>
                </a:solidFill>
              </a:rPr>
              <a:t>Финуниверситета</a:t>
            </a:r>
            <a:r>
              <a:rPr lang="ru-RU" sz="4900" dirty="0">
                <a:solidFill>
                  <a:schemeClr val="tx1"/>
                </a:solidFill>
              </a:rPr>
              <a:t> </a:t>
            </a:r>
            <a:r>
              <a:rPr lang="ru-RU" sz="4900" dirty="0" smtClean="0">
                <a:solidFill>
                  <a:schemeClr val="tx1"/>
                </a:solidFill>
              </a:rPr>
              <a:t>по </a:t>
            </a:r>
            <a:r>
              <a:rPr lang="ru-RU" sz="4900" dirty="0">
                <a:solidFill>
                  <a:schemeClr val="tx1"/>
                </a:solidFill>
              </a:rPr>
              <a:t>теме: «Развитие программы обучения колледжа информатики и программирования Финансового университета с учетом технологий социально-эмоционального обучения и цифровых технологий</a:t>
            </a:r>
            <a:r>
              <a:rPr lang="ru-RU" sz="4900" dirty="0" smtClean="0">
                <a:solidFill>
                  <a:schemeClr val="tx1"/>
                </a:solidFill>
              </a:rPr>
              <a:t>» </a:t>
            </a:r>
            <a:r>
              <a:rPr lang="ru-RU" sz="4900" dirty="0">
                <a:solidFill>
                  <a:schemeClr val="tx1"/>
                </a:solidFill>
              </a:rPr>
              <a:t>(июль 2018 – сентябрь </a:t>
            </a:r>
            <a:r>
              <a:rPr lang="ru-RU" sz="4900" dirty="0" smtClean="0">
                <a:solidFill>
                  <a:schemeClr val="tx1"/>
                </a:solidFill>
              </a:rPr>
              <a:t>2019г.)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 smtClean="0">
                <a:solidFill>
                  <a:schemeClr val="tx1"/>
                </a:solidFill>
              </a:rPr>
              <a:t>Хоздоговорная </a:t>
            </a:r>
            <a:r>
              <a:rPr lang="ru-RU" sz="4900" b="1" dirty="0">
                <a:solidFill>
                  <a:schemeClr val="tx1"/>
                </a:solidFill>
              </a:rPr>
              <a:t>НИР «</a:t>
            </a:r>
            <a:r>
              <a:rPr lang="ru-RU" sz="4900" b="1" dirty="0" err="1">
                <a:solidFill>
                  <a:schemeClr val="tx1"/>
                </a:solidFill>
              </a:rPr>
              <a:t>Нейромаркетинговое</a:t>
            </a:r>
            <a:r>
              <a:rPr lang="ru-RU" sz="4900" b="1" dirty="0">
                <a:solidFill>
                  <a:schemeClr val="tx1"/>
                </a:solidFill>
              </a:rPr>
              <a:t> тестирование дизайна упаковки» </a:t>
            </a:r>
            <a:r>
              <a:rPr lang="ru-RU" sz="4900" dirty="0">
                <a:solidFill>
                  <a:schemeClr val="tx1"/>
                </a:solidFill>
              </a:rPr>
              <a:t>(Договор от 15.03.2018 № ХД-18-03 заказчик ООО «</a:t>
            </a:r>
            <a:r>
              <a:rPr lang="ru-RU" sz="4900" dirty="0" err="1">
                <a:solidFill>
                  <a:schemeClr val="tx1"/>
                </a:solidFill>
              </a:rPr>
              <a:t>Зэт</a:t>
            </a:r>
            <a:r>
              <a:rPr lang="ru-RU" sz="4900" dirty="0">
                <a:solidFill>
                  <a:schemeClr val="tx1"/>
                </a:solidFill>
              </a:rPr>
              <a:t> энд Джи Групп», Приказ от 27.03.2018 г. № 0669/о)</a:t>
            </a:r>
            <a:endParaRPr lang="ru-RU" sz="490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>
                <a:solidFill>
                  <a:schemeClr val="tx1"/>
                </a:solidFill>
              </a:rPr>
              <a:t>Хоздоговорная НИР «Изучение мнения населения о текущем состоянии, потенциале, конкурентоспособности и перспективах развития социально-экономической системы Смоленской </a:t>
            </a:r>
            <a:r>
              <a:rPr lang="ru-RU" sz="4900" b="1" dirty="0" smtClean="0">
                <a:solidFill>
                  <a:schemeClr val="tx1"/>
                </a:solidFill>
              </a:rPr>
              <a:t>области» </a:t>
            </a:r>
            <a:r>
              <a:rPr lang="ru-RU" sz="4900" dirty="0">
                <a:solidFill>
                  <a:schemeClr val="tx1"/>
                </a:solidFill>
              </a:rPr>
              <a:t>(в рамках проведения комплексной социально-экономической диагностики Смоленской области)» </a:t>
            </a:r>
            <a:r>
              <a:rPr lang="ru-RU" sz="4900" dirty="0" smtClean="0">
                <a:solidFill>
                  <a:schemeClr val="tx1"/>
                </a:solidFill>
              </a:rPr>
              <a:t>(</a:t>
            </a:r>
            <a:r>
              <a:rPr lang="ru-RU" sz="4900" dirty="0">
                <a:solidFill>
                  <a:schemeClr val="tx1"/>
                </a:solidFill>
              </a:rPr>
              <a:t>Договор от 09.04.2018 № ХД-18-06 заказчик ООО «БКМС</a:t>
            </a:r>
            <a:r>
              <a:rPr lang="ru-RU" sz="4900" dirty="0" smtClean="0">
                <a:solidFill>
                  <a:schemeClr val="tx1"/>
                </a:solidFill>
              </a:rPr>
              <a:t>», Приказ </a:t>
            </a:r>
            <a:r>
              <a:rPr lang="ru-RU" sz="4900" dirty="0">
                <a:solidFill>
                  <a:schemeClr val="tx1"/>
                </a:solidFill>
              </a:rPr>
              <a:t>от 12.04.2018г. № 0839/о)</a:t>
            </a:r>
            <a:endParaRPr lang="ru-RU" sz="4900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 smtClean="0">
                <a:solidFill>
                  <a:schemeClr val="tx1"/>
                </a:solidFill>
              </a:rPr>
              <a:t>Хоздоговорная </a:t>
            </a:r>
            <a:r>
              <a:rPr lang="ru-RU" sz="4900" b="1" dirty="0">
                <a:solidFill>
                  <a:schemeClr val="tx1"/>
                </a:solidFill>
              </a:rPr>
              <a:t>НИР «Маркетинговый анализ современных форм продаж в электронной коммерции»</a:t>
            </a:r>
            <a:r>
              <a:rPr lang="ru-RU" sz="4900" dirty="0">
                <a:solidFill>
                  <a:schemeClr val="tx1"/>
                </a:solidFill>
              </a:rPr>
              <a:t> </a:t>
            </a:r>
            <a:r>
              <a:rPr lang="ru-RU" sz="4900" dirty="0" smtClean="0">
                <a:solidFill>
                  <a:schemeClr val="tx1"/>
                </a:solidFill>
              </a:rPr>
              <a:t>ООО </a:t>
            </a:r>
            <a:r>
              <a:rPr lang="ru-RU" sz="4900" dirty="0">
                <a:solidFill>
                  <a:schemeClr val="tx1"/>
                </a:solidFill>
              </a:rPr>
              <a:t>«Степ бай степ» </a:t>
            </a:r>
            <a:r>
              <a:rPr lang="ru-RU" sz="4900" dirty="0" smtClean="0">
                <a:solidFill>
                  <a:schemeClr val="tx1"/>
                </a:solidFill>
              </a:rPr>
              <a:t>(2019</a:t>
            </a:r>
            <a:r>
              <a:rPr lang="ru-RU" sz="4900" dirty="0">
                <a:solidFill>
                  <a:schemeClr val="tx1"/>
                </a:solidFill>
              </a:rPr>
              <a:t> г</a:t>
            </a:r>
            <a:r>
              <a:rPr lang="ru-RU" sz="4900" dirty="0" smtClean="0">
                <a:solidFill>
                  <a:schemeClr val="tx1"/>
                </a:solidFill>
              </a:rPr>
              <a:t>.)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>
                <a:solidFill>
                  <a:schemeClr val="tx1"/>
                </a:solidFill>
              </a:rPr>
              <a:t>Хоздоговорная НИР </a:t>
            </a:r>
            <a:r>
              <a:rPr lang="ru-RU" sz="4900" dirty="0">
                <a:solidFill>
                  <a:schemeClr val="tx1"/>
                </a:solidFill>
              </a:rPr>
              <a:t>«Аналитический отчет по результатам проведенного опроса методом фокус-групповых дискуссий» в рамках социологического исследования по теме: «Социальные настроения в г. Комсомольске-на-Амуре: тенденции, ожидания         и перспективы» (договор от 15.07.2019 № 7714086422-2019-</a:t>
            </a:r>
            <a:r>
              <a:rPr lang="en-US" sz="4900" dirty="0">
                <a:solidFill>
                  <a:schemeClr val="tx1"/>
                </a:solidFill>
              </a:rPr>
              <a:t>N</a:t>
            </a:r>
            <a:r>
              <a:rPr lang="ru-RU" sz="4900" dirty="0" smtClean="0">
                <a:solidFill>
                  <a:schemeClr val="tx1"/>
                </a:solidFill>
              </a:rPr>
              <a:t>, </a:t>
            </a:r>
            <a:r>
              <a:rPr lang="ru-RU" sz="4900" dirty="0">
                <a:solidFill>
                  <a:schemeClr val="tx1"/>
                </a:solidFill>
              </a:rPr>
              <a:t>заказчик – ООО «НАФИ») </a:t>
            </a:r>
            <a:r>
              <a:rPr lang="ru-RU" sz="4900" dirty="0" smtClean="0">
                <a:solidFill>
                  <a:schemeClr val="tx1"/>
                </a:solidFill>
              </a:rPr>
              <a:t>(2019</a:t>
            </a:r>
            <a:r>
              <a:rPr lang="ru-RU" sz="4900" dirty="0">
                <a:solidFill>
                  <a:schemeClr val="tx1"/>
                </a:solidFill>
              </a:rPr>
              <a:t> г</a:t>
            </a:r>
            <a:r>
              <a:rPr lang="ru-RU" sz="4900" dirty="0" smtClean="0">
                <a:solidFill>
                  <a:schemeClr val="tx1"/>
                </a:solidFill>
              </a:rPr>
              <a:t>.)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 smtClean="0">
                <a:solidFill>
                  <a:schemeClr val="tx1"/>
                </a:solidFill>
              </a:rPr>
              <a:t>Государственный </a:t>
            </a:r>
            <a:r>
              <a:rPr lang="ru-RU" sz="4900" b="1" dirty="0">
                <a:solidFill>
                  <a:schemeClr val="tx1"/>
                </a:solidFill>
              </a:rPr>
              <a:t>контракт Министерства науки и высшего образования Российской Федерации </a:t>
            </a:r>
            <a:r>
              <a:rPr lang="ru-RU" sz="4900" dirty="0">
                <a:solidFill>
                  <a:schemeClr val="tx1"/>
                </a:solidFill>
              </a:rPr>
              <a:t>от 25 ноября 2019 г. № </a:t>
            </a:r>
            <a:r>
              <a:rPr lang="ru-RU" sz="4900" dirty="0" smtClean="0">
                <a:solidFill>
                  <a:schemeClr val="tx1"/>
                </a:solidFill>
              </a:rPr>
              <a:t>02.244.11.0027 (2019 – 2020 гг.)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>
                <a:solidFill>
                  <a:schemeClr val="tx1"/>
                </a:solidFill>
              </a:rPr>
              <a:t>Прикладная НИР № 42 по </a:t>
            </a:r>
            <a:r>
              <a:rPr lang="ru-RU" sz="4900" b="1" dirty="0" err="1">
                <a:solidFill>
                  <a:schemeClr val="tx1"/>
                </a:solidFill>
              </a:rPr>
              <a:t>госзаданию</a:t>
            </a:r>
            <a:r>
              <a:rPr lang="ru-RU" sz="4900" b="1" dirty="0">
                <a:solidFill>
                  <a:schemeClr val="tx1"/>
                </a:solidFill>
              </a:rPr>
              <a:t> </a:t>
            </a:r>
            <a:r>
              <a:rPr lang="ru-RU" sz="4900" dirty="0" smtClean="0">
                <a:solidFill>
                  <a:schemeClr val="tx1"/>
                </a:solidFill>
              </a:rPr>
              <a:t>«Социокультурное проектирование и управление привлекательностью городов для жителей, туристов и бизнеса» (2018 г.)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 smtClean="0">
                <a:solidFill>
                  <a:schemeClr val="tx1"/>
                </a:solidFill>
              </a:rPr>
              <a:t>Прикладная НИР № 42 по </a:t>
            </a:r>
            <a:r>
              <a:rPr lang="ru-RU" sz="4900" b="1" dirty="0" err="1" smtClean="0">
                <a:solidFill>
                  <a:schemeClr val="tx1"/>
                </a:solidFill>
              </a:rPr>
              <a:t>госзаданию</a:t>
            </a:r>
            <a:r>
              <a:rPr lang="ru-RU" sz="4900" b="1" dirty="0" smtClean="0">
                <a:solidFill>
                  <a:schemeClr val="tx1"/>
                </a:solidFill>
              </a:rPr>
              <a:t> </a:t>
            </a:r>
            <a:r>
              <a:rPr lang="ru-RU" sz="4900" dirty="0" smtClean="0">
                <a:solidFill>
                  <a:schemeClr val="tx1"/>
                </a:solidFill>
              </a:rPr>
              <a:t>«</a:t>
            </a:r>
            <a:r>
              <a:rPr lang="ru-RU" sz="4900" dirty="0">
                <a:solidFill>
                  <a:schemeClr val="tx1"/>
                </a:solidFill>
              </a:rPr>
              <a:t>Выявление нерыночных условий проведения закупок с применением категорирования и каталогизации» </a:t>
            </a:r>
            <a:r>
              <a:rPr lang="ru-RU" sz="4900" dirty="0" smtClean="0">
                <a:solidFill>
                  <a:schemeClr val="tx1"/>
                </a:solidFill>
              </a:rPr>
              <a:t>(2019 г.)</a:t>
            </a:r>
            <a:endParaRPr lang="ru-RU" sz="490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 smtClean="0">
                <a:solidFill>
                  <a:schemeClr val="tx1"/>
                </a:solidFill>
              </a:rPr>
              <a:t>Прикладная </a:t>
            </a:r>
            <a:r>
              <a:rPr lang="ru-RU" sz="4900" b="1" dirty="0">
                <a:solidFill>
                  <a:schemeClr val="tx1"/>
                </a:solidFill>
              </a:rPr>
              <a:t>НИР № 51 </a:t>
            </a:r>
            <a:r>
              <a:rPr lang="ru-RU" sz="4900" b="1" dirty="0" smtClean="0">
                <a:solidFill>
                  <a:schemeClr val="tx1"/>
                </a:solidFill>
              </a:rPr>
              <a:t>по </a:t>
            </a:r>
            <a:r>
              <a:rPr lang="ru-RU" sz="4900" b="1" dirty="0" err="1">
                <a:solidFill>
                  <a:schemeClr val="tx1"/>
                </a:solidFill>
              </a:rPr>
              <a:t>госзаданию</a:t>
            </a:r>
            <a:r>
              <a:rPr lang="ru-RU" sz="4900" b="1" dirty="0">
                <a:solidFill>
                  <a:schemeClr val="tx1"/>
                </a:solidFill>
              </a:rPr>
              <a:t> «Оценка влияния нейролингвистических манипуляций на потребительское поведение в условиях цифровой трансформации общества»</a:t>
            </a:r>
            <a:r>
              <a:rPr lang="ru-RU" sz="4900" dirty="0" smtClean="0">
                <a:solidFill>
                  <a:schemeClr val="tx1"/>
                </a:solidFill>
              </a:rPr>
              <a:t>(2019 г.)</a:t>
            </a:r>
            <a:endParaRPr lang="ru-RU" sz="490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>
                <a:solidFill>
                  <a:schemeClr val="tx1"/>
                </a:solidFill>
              </a:rPr>
              <a:t>Прикладная НИР № </a:t>
            </a:r>
            <a:r>
              <a:rPr lang="ru-RU" sz="4900" b="1" dirty="0" smtClean="0">
                <a:solidFill>
                  <a:schemeClr val="tx1"/>
                </a:solidFill>
              </a:rPr>
              <a:t>9 </a:t>
            </a:r>
            <a:r>
              <a:rPr lang="ru-RU" sz="4900" b="1" dirty="0">
                <a:solidFill>
                  <a:schemeClr val="tx1"/>
                </a:solidFill>
              </a:rPr>
              <a:t>по </a:t>
            </a:r>
            <a:r>
              <a:rPr lang="ru-RU" sz="4900" b="1" dirty="0" err="1" smtClean="0">
                <a:solidFill>
                  <a:schemeClr val="tx1"/>
                </a:solidFill>
              </a:rPr>
              <a:t>госзаданию</a:t>
            </a:r>
            <a:r>
              <a:rPr lang="ru-RU" sz="4900" b="1" dirty="0" smtClean="0">
                <a:solidFill>
                  <a:schemeClr val="tx1"/>
                </a:solidFill>
              </a:rPr>
              <a:t> </a:t>
            </a:r>
            <a:r>
              <a:rPr lang="ru-RU" sz="4900" dirty="0">
                <a:solidFill>
                  <a:schemeClr val="tx1"/>
                </a:solidFill>
              </a:rPr>
              <a:t>«Эффективность стимулирования конкуренции в системе закупок инновационной продукции с учетом отраслевой специфики (финансового сектора)»</a:t>
            </a:r>
            <a:r>
              <a:rPr lang="ru-RU" sz="4900" b="1" dirty="0" smtClean="0">
                <a:solidFill>
                  <a:schemeClr val="tx1"/>
                </a:solidFill>
              </a:rPr>
              <a:t>  </a:t>
            </a:r>
            <a:r>
              <a:rPr lang="ru-RU" sz="4900" dirty="0" smtClean="0">
                <a:solidFill>
                  <a:schemeClr val="tx1"/>
                </a:solidFill>
              </a:rPr>
              <a:t>(2020 г.)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900" b="1" dirty="0" smtClean="0">
                <a:solidFill>
                  <a:schemeClr val="tx1"/>
                </a:solidFill>
              </a:rPr>
              <a:t>Фундаментальная </a:t>
            </a:r>
            <a:r>
              <a:rPr lang="ru-RU" sz="4900" b="1" dirty="0">
                <a:solidFill>
                  <a:schemeClr val="tx1"/>
                </a:solidFill>
              </a:rPr>
              <a:t>НИР по </a:t>
            </a:r>
            <a:r>
              <a:rPr lang="ru-RU" sz="4900" b="1" dirty="0" err="1">
                <a:solidFill>
                  <a:schemeClr val="tx1"/>
                </a:solidFill>
              </a:rPr>
              <a:t>госзаданию</a:t>
            </a:r>
            <a:r>
              <a:rPr lang="ru-RU" sz="4900" b="1" dirty="0">
                <a:solidFill>
                  <a:schemeClr val="tx1"/>
                </a:solidFill>
              </a:rPr>
              <a:t> </a:t>
            </a:r>
            <a:r>
              <a:rPr lang="ru-RU" sz="4900" dirty="0">
                <a:solidFill>
                  <a:schemeClr val="tx1"/>
                </a:solidFill>
              </a:rPr>
              <a:t>«Теория потребительского поведения в современной экономике</a:t>
            </a:r>
            <a:r>
              <a:rPr lang="ru-RU" sz="4900" dirty="0" smtClean="0">
                <a:solidFill>
                  <a:schemeClr val="tx1"/>
                </a:solidFill>
              </a:rPr>
              <a:t>»(2019-2020 гг.)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900" b="1" dirty="0">
                <a:solidFill>
                  <a:schemeClr val="tx1"/>
                </a:solidFill>
              </a:rPr>
              <a:t>Фундаментальная НИР по </a:t>
            </a:r>
            <a:r>
              <a:rPr lang="ru-RU" sz="4900" b="1" dirty="0" err="1" smtClean="0">
                <a:solidFill>
                  <a:schemeClr val="tx1"/>
                </a:solidFill>
              </a:rPr>
              <a:t>госзаданию</a:t>
            </a:r>
            <a:r>
              <a:rPr lang="ru-RU" sz="4900" b="1" dirty="0" smtClean="0">
                <a:solidFill>
                  <a:schemeClr val="tx1"/>
                </a:solidFill>
              </a:rPr>
              <a:t> </a:t>
            </a:r>
            <a:r>
              <a:rPr lang="ru-RU" sz="4900" b="1" dirty="0">
                <a:solidFill>
                  <a:schemeClr val="tx1"/>
                </a:solidFill>
              </a:rPr>
              <a:t>«Разработка концепции ответственного потребления в РФ как основы устойчивого развития»</a:t>
            </a:r>
            <a:r>
              <a:rPr lang="ru-RU" sz="4900" dirty="0" smtClean="0">
                <a:solidFill>
                  <a:schemeClr val="tx1"/>
                </a:solidFill>
              </a:rPr>
              <a:t>(2022-2024 гг.)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4900" b="1" dirty="0" smtClean="0">
                <a:solidFill>
                  <a:schemeClr val="tx1"/>
                </a:solidFill>
              </a:rPr>
              <a:t>Прикладная НИР </a:t>
            </a:r>
            <a:r>
              <a:rPr lang="ru-RU" sz="4900" b="1" dirty="0">
                <a:solidFill>
                  <a:schemeClr val="tx1"/>
                </a:solidFill>
              </a:rPr>
              <a:t>по </a:t>
            </a:r>
            <a:r>
              <a:rPr lang="ru-RU" sz="4900" b="1" dirty="0" err="1">
                <a:solidFill>
                  <a:schemeClr val="tx1"/>
                </a:solidFill>
              </a:rPr>
              <a:t>госзаданию</a:t>
            </a:r>
            <a:r>
              <a:rPr lang="ru-RU" sz="4900" b="1" dirty="0">
                <a:solidFill>
                  <a:schemeClr val="tx1"/>
                </a:solidFill>
              </a:rPr>
              <a:t> </a:t>
            </a:r>
            <a:r>
              <a:rPr lang="ru-RU" sz="4900" dirty="0" smtClean="0">
                <a:solidFill>
                  <a:schemeClr val="tx1"/>
                </a:solidFill>
              </a:rPr>
              <a:t>«</a:t>
            </a:r>
            <a:r>
              <a:rPr lang="ru-RU" sz="4900" dirty="0">
                <a:solidFill>
                  <a:schemeClr val="tx1"/>
                </a:solidFill>
              </a:rPr>
              <a:t>Формирование системы мотивации населения на основе повышения качества жизни»</a:t>
            </a:r>
            <a:r>
              <a:rPr lang="ru-RU" sz="4900" b="1" dirty="0" smtClean="0">
                <a:solidFill>
                  <a:schemeClr val="tx1"/>
                </a:solidFill>
              </a:rPr>
              <a:t> </a:t>
            </a:r>
            <a:r>
              <a:rPr lang="ru-RU" sz="4900" dirty="0" smtClean="0">
                <a:solidFill>
                  <a:schemeClr val="tx1"/>
                </a:solidFill>
              </a:rPr>
              <a:t>(2022 г.)</a:t>
            </a:r>
          </a:p>
          <a:p>
            <a:pPr marL="0" indent="0">
              <a:buNone/>
            </a:pPr>
            <a:endParaRPr lang="ru-RU" sz="25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44567" y="606977"/>
            <a:ext cx="9032437" cy="31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b="0" dirty="0"/>
              <a:t>Портфолио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763022" y="6519446"/>
            <a:ext cx="428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7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7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0455" y="1081912"/>
            <a:ext cx="11654825" cy="54067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b="1" dirty="0" smtClean="0"/>
              <a:t>Действует научная секция </a:t>
            </a:r>
            <a:r>
              <a:rPr lang="ru-RU" sz="2200" dirty="0" smtClean="0"/>
              <a:t>при Научном совете </a:t>
            </a:r>
            <a:r>
              <a:rPr lang="ru-RU" sz="2200" dirty="0"/>
              <a:t>при Президиуме РАН по методологии искусственного интеллекта и когнитивных исследований (НСМИИ РАН</a:t>
            </a:r>
            <a:r>
              <a:rPr lang="ru-RU" sz="2200" dirty="0" smtClean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200" b="1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chemeClr val="tx1"/>
                </a:solidFill>
              </a:rPr>
              <a:t>Подписан меморандум о сотрудничестве </a:t>
            </a:r>
            <a:r>
              <a:rPr lang="ru-RU" sz="2200" dirty="0" smtClean="0">
                <a:solidFill>
                  <a:schemeClr val="tx1"/>
                </a:solidFill>
              </a:rPr>
              <a:t>с </a:t>
            </a:r>
            <a:r>
              <a:rPr lang="en-US" sz="2200" dirty="0" err="1" smtClean="0">
                <a:solidFill>
                  <a:schemeClr val="tx1"/>
                </a:solidFill>
              </a:rPr>
              <a:t>Istituto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Universitario</a:t>
            </a:r>
            <a:r>
              <a:rPr lang="en-US" sz="2200" dirty="0">
                <a:solidFill>
                  <a:schemeClr val="tx1"/>
                </a:solidFill>
              </a:rPr>
              <a:t> di </a:t>
            </a:r>
            <a:r>
              <a:rPr lang="en-US" sz="2200" dirty="0" err="1">
                <a:solidFill>
                  <a:schemeClr val="tx1"/>
                </a:solidFill>
              </a:rPr>
              <a:t>Lingue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Moderne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(I.U.L.M. University) </a:t>
            </a:r>
            <a:r>
              <a:rPr lang="ru-RU" sz="2200" dirty="0" smtClean="0">
                <a:solidFill>
                  <a:schemeClr val="tx1"/>
                </a:solidFill>
              </a:rPr>
              <a:t>(</a:t>
            </a:r>
            <a:r>
              <a:rPr lang="en-US" sz="2200" dirty="0" smtClean="0">
                <a:solidFill>
                  <a:schemeClr val="tx1"/>
                </a:solidFill>
              </a:rPr>
              <a:t>Laboratory of </a:t>
            </a:r>
            <a:r>
              <a:rPr lang="en-US" sz="2200" dirty="0" err="1" smtClean="0">
                <a:solidFill>
                  <a:schemeClr val="tx1"/>
                </a:solidFill>
              </a:rPr>
              <a:t>Neuromarketing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</a:rPr>
              <a:t>Behavior and Brain </a:t>
            </a:r>
            <a:r>
              <a:rPr lang="en-US" sz="2200" dirty="0" smtClean="0">
                <a:solidFill>
                  <a:schemeClr val="tx1"/>
                </a:solidFill>
              </a:rPr>
              <a:t>Lab</a:t>
            </a:r>
            <a:r>
              <a:rPr lang="ru-RU" sz="2200" dirty="0" smtClean="0">
                <a:solidFill>
                  <a:schemeClr val="tx1"/>
                </a:solidFill>
              </a:rPr>
              <a:t>, а</a:t>
            </a:r>
            <a:r>
              <a:rPr lang="en-US" sz="2200" dirty="0" err="1" smtClean="0">
                <a:solidFill>
                  <a:schemeClr val="tx1"/>
                </a:solidFill>
              </a:rPr>
              <a:t>ssociate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professor, Ph.D. Vincenzo </a:t>
            </a:r>
            <a:r>
              <a:rPr lang="en-US" sz="2200" dirty="0" smtClean="0">
                <a:solidFill>
                  <a:schemeClr val="tx1"/>
                </a:solidFill>
              </a:rPr>
              <a:t>Russo</a:t>
            </a:r>
            <a:r>
              <a:rPr lang="ru-RU" sz="2200" dirty="0" smtClean="0">
                <a:solidFill>
                  <a:schemeClr val="tx1"/>
                </a:solidFill>
              </a:rPr>
              <a:t>) (Италия, Милан)</a:t>
            </a:r>
            <a:endParaRPr lang="ru-RU" sz="2200" b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200" b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200" b="1" dirty="0" smtClean="0">
                <a:solidFill>
                  <a:schemeClr val="tx1"/>
                </a:solidFill>
              </a:rPr>
              <a:t>Сведения </a:t>
            </a:r>
            <a:r>
              <a:rPr lang="ru-RU" sz="2200" b="1" dirty="0">
                <a:solidFill>
                  <a:schemeClr val="tx1"/>
                </a:solidFill>
              </a:rPr>
              <a:t>о разработке </a:t>
            </a:r>
            <a:r>
              <a:rPr lang="ru-RU" sz="2200" b="1" dirty="0" smtClean="0">
                <a:solidFill>
                  <a:schemeClr val="tx1"/>
                </a:solidFill>
              </a:rPr>
              <a:t>результатов </a:t>
            </a:r>
            <a:r>
              <a:rPr lang="ru-RU" sz="2200" b="1" dirty="0">
                <a:solidFill>
                  <a:schemeClr val="tx1"/>
                </a:solidFill>
              </a:rPr>
              <a:t>интеллектуальной деятельности (</a:t>
            </a:r>
            <a:r>
              <a:rPr lang="ru-RU" sz="2200" b="1" dirty="0" smtClean="0">
                <a:solidFill>
                  <a:schemeClr val="tx1"/>
                </a:solidFill>
              </a:rPr>
              <a:t>РИД):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-в рамках проекта </a:t>
            </a:r>
            <a:r>
              <a:rPr lang="ru-RU" sz="2000" dirty="0">
                <a:solidFill>
                  <a:schemeClr val="tx1"/>
                </a:solidFill>
              </a:rPr>
              <a:t>по развитию Колледжа информатики и программирования </a:t>
            </a:r>
            <a:r>
              <a:rPr lang="ru-RU" sz="2000" dirty="0" err="1">
                <a:solidFill>
                  <a:schemeClr val="tx1"/>
                </a:solidFill>
              </a:rPr>
              <a:t>Финуниверситета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РИД «Методика </a:t>
            </a:r>
            <a:r>
              <a:rPr lang="ru-RU" sz="2000" dirty="0">
                <a:solidFill>
                  <a:schemeClr val="tx1"/>
                </a:solidFill>
              </a:rPr>
              <a:t>обучения педагогов по развитию EQ учащихся с учетом технологий социально-эмоционального обучения и цифровых </a:t>
            </a:r>
            <a:r>
              <a:rPr lang="ru-RU" sz="2000" dirty="0" smtClean="0">
                <a:solidFill>
                  <a:schemeClr val="tx1"/>
                </a:solidFill>
              </a:rPr>
              <a:t>технологий»;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-в рамках прикладной </a:t>
            </a:r>
            <a:r>
              <a:rPr lang="ru-RU" sz="2000" dirty="0">
                <a:solidFill>
                  <a:schemeClr val="tx1"/>
                </a:solidFill>
              </a:rPr>
              <a:t>НИР № 42 по </a:t>
            </a:r>
            <a:r>
              <a:rPr lang="ru-RU" sz="2000" dirty="0" err="1" smtClean="0">
                <a:solidFill>
                  <a:schemeClr val="tx1"/>
                </a:solidFill>
              </a:rPr>
              <a:t>госзаданию</a:t>
            </a:r>
            <a:r>
              <a:rPr lang="ru-RU" sz="2000" dirty="0" smtClean="0">
                <a:solidFill>
                  <a:schemeClr val="tx1"/>
                </a:solidFill>
              </a:rPr>
              <a:t> РИД «Дорожная </a:t>
            </a:r>
            <a:r>
              <a:rPr lang="ru-RU" sz="2000" dirty="0">
                <a:solidFill>
                  <a:schemeClr val="tx1"/>
                </a:solidFill>
              </a:rPr>
              <a:t>карта процесса категорирования и каталогизации</a:t>
            </a:r>
            <a:r>
              <a:rPr lang="ru-RU" sz="2000" dirty="0" smtClean="0">
                <a:solidFill>
                  <a:schemeClr val="tx1"/>
                </a:solidFill>
              </a:rPr>
              <a:t>»;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-в </a:t>
            </a:r>
            <a:r>
              <a:rPr lang="ru-RU" sz="2000" dirty="0">
                <a:solidFill>
                  <a:schemeClr val="tx1"/>
                </a:solidFill>
              </a:rPr>
              <a:t>рамках </a:t>
            </a:r>
            <a:r>
              <a:rPr lang="ru-RU" sz="2000" dirty="0" smtClean="0">
                <a:solidFill>
                  <a:schemeClr val="tx1"/>
                </a:solidFill>
              </a:rPr>
              <a:t>прикладной </a:t>
            </a:r>
            <a:r>
              <a:rPr lang="ru-RU" sz="2000" dirty="0">
                <a:solidFill>
                  <a:schemeClr val="tx1"/>
                </a:solidFill>
              </a:rPr>
              <a:t>НИР № 51 по </a:t>
            </a:r>
            <a:r>
              <a:rPr lang="ru-RU" sz="2000" dirty="0" err="1" smtClean="0">
                <a:solidFill>
                  <a:schemeClr val="tx1"/>
                </a:solidFill>
              </a:rPr>
              <a:t>госзаданию</a:t>
            </a:r>
            <a:r>
              <a:rPr lang="ru-RU" sz="2000" dirty="0" smtClean="0">
                <a:solidFill>
                  <a:schemeClr val="tx1"/>
                </a:solidFill>
              </a:rPr>
              <a:t> РИД «Методика </a:t>
            </a:r>
            <a:r>
              <a:rPr lang="ru-RU" sz="2000" dirty="0">
                <a:solidFill>
                  <a:schemeClr val="tx1"/>
                </a:solidFill>
              </a:rPr>
              <a:t>принятия осознанного покупательского решения </a:t>
            </a:r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>
                <a:solidFill>
                  <a:schemeClr val="tx1"/>
                </a:solidFill>
              </a:rPr>
              <a:t>цифровой экосистеме</a:t>
            </a:r>
            <a:r>
              <a:rPr lang="ru-RU" sz="2000" dirty="0" smtClean="0">
                <a:solidFill>
                  <a:schemeClr val="tx1"/>
                </a:solidFill>
              </a:rPr>
              <a:t>»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-в рамках прикладной НИР № 22 </a:t>
            </a:r>
            <a:r>
              <a:rPr lang="ru-RU" sz="2000" dirty="0">
                <a:solidFill>
                  <a:schemeClr val="tx1"/>
                </a:solidFill>
              </a:rPr>
              <a:t>по </a:t>
            </a:r>
            <a:r>
              <a:rPr lang="ru-RU" sz="2000" dirty="0" err="1">
                <a:solidFill>
                  <a:schemeClr val="tx1"/>
                </a:solidFill>
              </a:rPr>
              <a:t>госзаданию</a:t>
            </a:r>
            <a:r>
              <a:rPr lang="ru-RU" sz="2000" dirty="0">
                <a:solidFill>
                  <a:schemeClr val="tx1"/>
                </a:solidFill>
              </a:rPr>
              <a:t> РИД «Методика мотивации сотрудников организации к повышению качества жизни и приверженности к ЗОЖ»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244567" y="606977"/>
            <a:ext cx="9032437" cy="31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b="0" dirty="0"/>
              <a:t>Портфолио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765279" y="6519446"/>
            <a:ext cx="426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8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63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1376" y="1269118"/>
            <a:ext cx="11009375" cy="5131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Потенциальные контрагенты: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Аппарат Правительства </a:t>
            </a:r>
            <a:r>
              <a:rPr lang="ru-RU" sz="2400" dirty="0">
                <a:solidFill>
                  <a:schemeClr val="tx1"/>
                </a:solidFill>
              </a:rPr>
              <a:t>Российской </a:t>
            </a:r>
            <a:r>
              <a:rPr lang="ru-RU" sz="2400" dirty="0" smtClean="0">
                <a:solidFill>
                  <a:schemeClr val="tx1"/>
                </a:solidFill>
              </a:rPr>
              <a:t>Федерации;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министерства и ведомства;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РСПП, ТПП и МТПП;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крупные </a:t>
            </a:r>
            <a:r>
              <a:rPr lang="ru-RU" sz="2400" dirty="0">
                <a:solidFill>
                  <a:schemeClr val="tx1"/>
                </a:solidFill>
              </a:rPr>
              <a:t>государственные и частные </a:t>
            </a:r>
            <a:r>
              <a:rPr lang="ru-RU" sz="2400" dirty="0" smtClean="0">
                <a:solidFill>
                  <a:schemeClr val="tx1"/>
                </a:solidFill>
              </a:rPr>
              <a:t>организации;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научно-исследовательские </a:t>
            </a:r>
            <a:r>
              <a:rPr lang="ru-RU" sz="2400" dirty="0">
                <a:solidFill>
                  <a:schemeClr val="tx1"/>
                </a:solidFill>
              </a:rPr>
              <a:t>институты и </a:t>
            </a:r>
            <a:r>
              <a:rPr lang="ru-RU" sz="2400" dirty="0" smtClean="0">
                <a:solidFill>
                  <a:schemeClr val="tx1"/>
                </a:solidFill>
              </a:rPr>
              <a:t>центры;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финансовые организации;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отечественные </a:t>
            </a:r>
            <a:r>
              <a:rPr lang="ru-RU" sz="2400" dirty="0">
                <a:solidFill>
                  <a:schemeClr val="tx1"/>
                </a:solidFill>
              </a:rPr>
              <a:t>производители </a:t>
            </a:r>
            <a:r>
              <a:rPr lang="ru-RU" sz="2400" dirty="0" smtClean="0">
                <a:solidFill>
                  <a:schemeClr val="tx1"/>
                </a:solidFill>
              </a:rPr>
              <a:t>на В2В и В2С;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предприятия малого и среднего бизнеса;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профессиональные ассоциации и др.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244567" y="606977"/>
            <a:ext cx="9032437" cy="315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Book Antiqua" panose="02040602050305030304" pitchFamily="18" charset="0"/>
                <a:ea typeface="+mj-ea"/>
                <a:cs typeface="+mj-cs"/>
              </a:defRPr>
            </a:lvl1pPr>
          </a:lstStyle>
          <a:p>
            <a:r>
              <a:rPr lang="ru-RU" b="0" dirty="0" smtClean="0"/>
              <a:t>Контрагенты и партнеры</a:t>
            </a:r>
            <a:endParaRPr lang="ru-RU" b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C412FBA-5C3B-9849-B02A-088F2563D977}"/>
              </a:ext>
            </a:extLst>
          </p:cNvPr>
          <p:cNvSpPr txBox="1"/>
          <p:nvPr/>
        </p:nvSpPr>
        <p:spPr>
          <a:xfrm>
            <a:off x="11729156" y="6519446"/>
            <a:ext cx="4628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9</a:t>
            </a:r>
            <a:endParaRPr lang="ru-RU" sz="16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7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511C38045B1341BBBDEEBF81189E9A" ma:contentTypeVersion="1" ma:contentTypeDescription="Создание документа." ma:contentTypeScope="" ma:versionID="d298627cc4def335581267f57acaa9a6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18E656-63D3-4DEF-943B-E30A4961D580}">
  <ds:schemaRefs>
    <ds:schemaRef ds:uri="http://schemas.microsoft.com/office/2006/documentManagement/typ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b545a042-29c2-4f0a-932d-d96c064ae9e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B0F99F5-1610-4A8A-99AB-EEFF04B7E0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45a042-29c2-4f0a-932d-d96c064ae9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C04128-C142-4DFA-946D-B6D1918D2E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 (2)</Template>
  <TotalTime>339</TotalTime>
  <Words>1064</Words>
  <Application>Microsoft Office PowerPoint</Application>
  <PresentationFormat>Широкоэкранный</PresentationFormat>
  <Paragraphs>135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Book Antiqua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Сфера научных компетенций</vt:lpstr>
      <vt:lpstr>Сфера научных компетенций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Финансовый университет при правительстве РФ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Якунин Альберт Сергеевич</dc:creator>
  <cp:lastModifiedBy>Смирнова Дарья Аркадьевна</cp:lastModifiedBy>
  <cp:revision>176</cp:revision>
  <dcterms:created xsi:type="dcterms:W3CDTF">2020-11-02T10:19:08Z</dcterms:created>
  <dcterms:modified xsi:type="dcterms:W3CDTF">2023-09-07T13:12:24Z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0x01010024511C38045B1341BBBDEEBF81189E9A</vt:lpwstr>
  </property>
</Properties>
</file>