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34"/>
  </p:notesMasterIdLst>
  <p:handoutMasterIdLst>
    <p:handoutMasterId r:id="rId35"/>
  </p:handoutMasterIdLst>
  <p:sldIdLst>
    <p:sldId id="256" r:id="rId5"/>
    <p:sldId id="381" r:id="rId6"/>
    <p:sldId id="377" r:id="rId7"/>
    <p:sldId id="286" r:id="rId8"/>
    <p:sldId id="383" r:id="rId9"/>
    <p:sldId id="384" r:id="rId10"/>
    <p:sldId id="308" r:id="rId11"/>
    <p:sldId id="287" r:id="rId12"/>
    <p:sldId id="379" r:id="rId13"/>
    <p:sldId id="354" r:id="rId14"/>
    <p:sldId id="380" r:id="rId15"/>
    <p:sldId id="370" r:id="rId16"/>
    <p:sldId id="385" r:id="rId17"/>
    <p:sldId id="387" r:id="rId18"/>
    <p:sldId id="391" r:id="rId19"/>
    <p:sldId id="392" r:id="rId20"/>
    <p:sldId id="365" r:id="rId21"/>
    <p:sldId id="367" r:id="rId22"/>
    <p:sldId id="368" r:id="rId23"/>
    <p:sldId id="369" r:id="rId24"/>
    <p:sldId id="359" r:id="rId25"/>
    <p:sldId id="388" r:id="rId26"/>
    <p:sldId id="390" r:id="rId27"/>
    <p:sldId id="352" r:id="rId28"/>
    <p:sldId id="378" r:id="rId29"/>
    <p:sldId id="331" r:id="rId30"/>
    <p:sldId id="332" r:id="rId31"/>
    <p:sldId id="372" r:id="rId32"/>
    <p:sldId id="260" r:id="rId33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93B"/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2" d="100"/>
          <a:sy n="112" d="100"/>
        </p:scale>
        <p:origin x="24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NPavlova\Desktop\&#1082;&#1086;&#1083;&#1083;&#1077;&#1082;&#1090;&#1080;&#1074;&#1085;&#1099;&#1077;%20&#1042;&#1050;&#1056;%202021\&#1050;&#1086;&#1087;&#1080;&#1103;%20&#1050;&#1086;&#1083;&#1083;&#1077;&#1082;&#1090;&#1080;&#1074;&#1085;&#1099;&#1077;%20&#1042;&#1050;&#1056;%20(002)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frf-my.sharepoint.com/personal/iasavelyev_fa_ru/Documents/&#1076;&#1083;&#1103;%20&#1076;&#1086;&#1082;&#1083;&#1072;&#1076;&#1072;%20&#1088;&#1077;&#1082;&#1090;&#1086;&#1088;&#1091;/&#1050;&#1086;&#1087;&#1080;&#1103;%20&#1092;&#1080;&#1083;&#1080;&#1072;&#1083;&#1099;%20&#1048;&#1043;&#1040;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'[Копия филиалы ИГА.xls]москва (2)'!$A$2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(2)'!$B$2:$G$2</c:f>
              <c:numCache>
                <c:formatCode>0.00%</c:formatCode>
                <c:ptCount val="3"/>
                <c:pt idx="0">
                  <c:v>0.12397230636088273</c:v>
                </c:pt>
                <c:pt idx="1">
                  <c:v>0.28926871484205974</c:v>
                </c:pt>
                <c:pt idx="2">
                  <c:v>0.58675897879705752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AF-4639-96D7-7A4491D71FE8}"/>
            </c:ext>
          </c:extLst>
        </c:ser>
        <c:ser>
          <c:idx val="1"/>
          <c:order val="1"/>
          <c:tx>
            <c:strRef>
              <c:f>'[Копия филиалы ИГА.xls]москва (2)'!$A$3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(2)'!$B$3:$G$3</c:f>
              <c:numCache>
                <c:formatCode>0.00%</c:formatCode>
                <c:ptCount val="3"/>
                <c:pt idx="0">
                  <c:v>5.0487908358082305E-2</c:v>
                </c:pt>
                <c:pt idx="1">
                  <c:v>0.26559185405176072</c:v>
                </c:pt>
                <c:pt idx="2">
                  <c:v>0.68392023759015697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AF-4639-96D7-7A4491D71FE8}"/>
            </c:ext>
          </c:extLst>
        </c:ser>
        <c:ser>
          <c:idx val="2"/>
          <c:order val="2"/>
          <c:tx>
            <c:strRef>
              <c:f>'[Копия филиалы ИГА.xls]москва (2)'!$A$4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1365031569731001E-2"/>
                  <c:y val="5.44517990102635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AF-4639-96D7-7A4491D71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(2)'!$B$4:$G$4</c:f>
              <c:numCache>
                <c:formatCode>0.00%</c:formatCode>
                <c:ptCount val="3"/>
                <c:pt idx="0">
                  <c:v>8.7938596491228066E-2</c:v>
                </c:pt>
                <c:pt idx="1">
                  <c:v>0.25679824561403508</c:v>
                </c:pt>
                <c:pt idx="2">
                  <c:v>0.65526315789473688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AF-4639-96D7-7A4491D71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0066992"/>
        <c:axId val="830067648"/>
      </c:barChart>
      <c:catAx>
        <c:axId val="83006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067648"/>
        <c:crosses val="autoZero"/>
        <c:auto val="1"/>
        <c:lblAlgn val="ctr"/>
        <c:lblOffset val="100"/>
        <c:noMultiLvlLbl val="0"/>
      </c:catAx>
      <c:valAx>
        <c:axId val="83006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06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'[Копия филиалы ИГА.xls]москва (3)'!$B$1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(3)'!$A$2:$A$9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(3)'!$B$2:$B$9</c:f>
            </c:numRef>
          </c:val>
          <c:extLst>
            <c:ext xmlns:c16="http://schemas.microsoft.com/office/drawing/2014/chart" uri="{C3380CC4-5D6E-409C-BE32-E72D297353CC}">
              <c16:uniqueId val="{00000000-B0EE-4965-ABB2-1E6E89CF1CA5}"/>
            </c:ext>
          </c:extLst>
        </c:ser>
        <c:ser>
          <c:idx val="1"/>
          <c:order val="1"/>
          <c:tx>
            <c:strRef>
              <c:f>'[Копия филиалы ИГА.xls]москва (3)'!$C$1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(3)'!$A$2:$A$9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(3)'!$C$2:$C$9</c:f>
              <c:numCache>
                <c:formatCode>0.00%</c:formatCode>
                <c:ptCount val="8"/>
                <c:pt idx="0">
                  <c:v>0.10349462365591398</c:v>
                </c:pt>
                <c:pt idx="1">
                  <c:v>0.11203814064362336</c:v>
                </c:pt>
                <c:pt idx="2">
                  <c:v>6.981132075471698E-2</c:v>
                </c:pt>
                <c:pt idx="3">
                  <c:v>6.9131832797427656E-2</c:v>
                </c:pt>
                <c:pt idx="4">
                  <c:v>8.4745762711864403E-2</c:v>
                </c:pt>
                <c:pt idx="5">
                  <c:v>7.2115384615384609E-2</c:v>
                </c:pt>
                <c:pt idx="6">
                  <c:v>9.5100864553314124E-2</c:v>
                </c:pt>
                <c:pt idx="7">
                  <c:v>6.4066852367688026E-2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EE-4965-ABB2-1E6E89CF1CA5}"/>
            </c:ext>
          </c:extLst>
        </c:ser>
        <c:ser>
          <c:idx val="2"/>
          <c:order val="2"/>
          <c:tx>
            <c:strRef>
              <c:f>'[Копия филиалы ИГА.xls]москва (3)'!$D$1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(3)'!$A$2:$A$9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(3)'!$D$2:$D$9</c:f>
            </c:numRef>
          </c:val>
          <c:extLst>
            <c:ext xmlns:c16="http://schemas.microsoft.com/office/drawing/2014/chart" uri="{C3380CC4-5D6E-409C-BE32-E72D297353CC}">
              <c16:uniqueId val="{00000002-B0EE-4965-ABB2-1E6E89CF1CA5}"/>
            </c:ext>
          </c:extLst>
        </c:ser>
        <c:ser>
          <c:idx val="3"/>
          <c:order val="3"/>
          <c:tx>
            <c:strRef>
              <c:f>'[Копия филиалы ИГА.xls]москва (3)'!$E$1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(3)'!$A$2:$A$9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(3)'!$E$2:$E$9</c:f>
              <c:numCache>
                <c:formatCode>0.00%</c:formatCode>
                <c:ptCount val="8"/>
                <c:pt idx="0">
                  <c:v>0.271505376344086</c:v>
                </c:pt>
                <c:pt idx="1">
                  <c:v>0.29082240762812872</c:v>
                </c:pt>
                <c:pt idx="2">
                  <c:v>0.24528301886792453</c:v>
                </c:pt>
                <c:pt idx="3">
                  <c:v>0.23633440514469453</c:v>
                </c:pt>
                <c:pt idx="4">
                  <c:v>0.24858757062146894</c:v>
                </c:pt>
                <c:pt idx="5">
                  <c:v>0.26201923076923078</c:v>
                </c:pt>
                <c:pt idx="6">
                  <c:v>0.24639769452449567</c:v>
                </c:pt>
                <c:pt idx="7">
                  <c:v>0.22284122562674094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EE-4965-ABB2-1E6E89CF1CA5}"/>
            </c:ext>
          </c:extLst>
        </c:ser>
        <c:ser>
          <c:idx val="4"/>
          <c:order val="4"/>
          <c:tx>
            <c:strRef>
              <c:f>'[Копия филиалы ИГА.xls]москва (3)'!$F$1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(3)'!$A$2:$A$9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(3)'!$F$2:$F$9</c:f>
            </c:numRef>
          </c:val>
          <c:extLst>
            <c:ext xmlns:c16="http://schemas.microsoft.com/office/drawing/2014/chart" uri="{C3380CC4-5D6E-409C-BE32-E72D297353CC}">
              <c16:uniqueId val="{00000004-B0EE-4965-ABB2-1E6E89CF1CA5}"/>
            </c:ext>
          </c:extLst>
        </c:ser>
        <c:ser>
          <c:idx val="5"/>
          <c:order val="5"/>
          <c:tx>
            <c:strRef>
              <c:f>'[Копия филиалы ИГА.xls]москва (3)'!$G$1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(3)'!$A$2:$A$9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(3)'!$G$2:$G$9</c:f>
              <c:numCache>
                <c:formatCode>0.00%</c:formatCode>
                <c:ptCount val="8"/>
                <c:pt idx="0">
                  <c:v>0.625</c:v>
                </c:pt>
                <c:pt idx="1">
                  <c:v>0.59713945172824789</c:v>
                </c:pt>
                <c:pt idx="2">
                  <c:v>0.68490566037735845</c:v>
                </c:pt>
                <c:pt idx="3">
                  <c:v>0.69453376205787787</c:v>
                </c:pt>
                <c:pt idx="4">
                  <c:v>0.66666666666666663</c:v>
                </c:pt>
                <c:pt idx="5">
                  <c:v>0.66586538461538458</c:v>
                </c:pt>
                <c:pt idx="6">
                  <c:v>0.65850144092219021</c:v>
                </c:pt>
                <c:pt idx="7">
                  <c:v>0.71309192200557103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EE-4965-ABB2-1E6E89CF1C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20645392"/>
        <c:axId val="1120643752"/>
      </c:barChart>
      <c:catAx>
        <c:axId val="112064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643752"/>
        <c:crosses val="autoZero"/>
        <c:auto val="1"/>
        <c:lblAlgn val="ctr"/>
        <c:lblOffset val="100"/>
        <c:noMultiLvlLbl val="0"/>
      </c:catAx>
      <c:valAx>
        <c:axId val="11206437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64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'[Копия филиалы ИГА.xls]москва (3)'!$B$1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(3)'!$A$12:$A$19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(3)'!$B$12:$B$19</c:f>
            </c:numRef>
          </c:val>
          <c:extLst>
            <c:ext xmlns:c16="http://schemas.microsoft.com/office/drawing/2014/chart" uri="{C3380CC4-5D6E-409C-BE32-E72D297353CC}">
              <c16:uniqueId val="{00000000-A368-467E-9337-F6A3C4DBCCB0}"/>
            </c:ext>
          </c:extLst>
        </c:ser>
        <c:ser>
          <c:idx val="1"/>
          <c:order val="1"/>
          <c:tx>
            <c:strRef>
              <c:f>'[Копия филиалы ИГА.xls]москва (3)'!$C$1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(3)'!$A$12:$A$19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(3)'!$C$12:$C$19</c:f>
              <c:numCache>
                <c:formatCode>0.00%</c:formatCode>
                <c:ptCount val="8"/>
                <c:pt idx="0">
                  <c:v>8.5642317380352648E-2</c:v>
                </c:pt>
                <c:pt idx="1">
                  <c:v>8.4337349397590355E-2</c:v>
                </c:pt>
                <c:pt idx="2">
                  <c:v>6.5217391304347824E-2</c:v>
                </c:pt>
                <c:pt idx="3">
                  <c:v>2.1604938271604937E-2</c:v>
                </c:pt>
                <c:pt idx="4">
                  <c:v>4.6052631578947366E-2</c:v>
                </c:pt>
                <c:pt idx="5">
                  <c:v>2.6315789473684209E-2</c:v>
                </c:pt>
                <c:pt idx="6">
                  <c:v>6.2937062937062943E-2</c:v>
                </c:pt>
                <c:pt idx="7">
                  <c:v>3.7037037037037035E-2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68-467E-9337-F6A3C4DBCCB0}"/>
            </c:ext>
          </c:extLst>
        </c:ser>
        <c:ser>
          <c:idx val="2"/>
          <c:order val="2"/>
          <c:tx>
            <c:strRef>
              <c:f>'[Копия филиалы ИГА.xls]москва (3)'!$D$1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(3)'!$A$12:$A$19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(3)'!$D$12:$D$19</c:f>
            </c:numRef>
          </c:val>
          <c:extLst>
            <c:ext xmlns:c16="http://schemas.microsoft.com/office/drawing/2014/chart" uri="{C3380CC4-5D6E-409C-BE32-E72D297353CC}">
              <c16:uniqueId val="{00000002-A368-467E-9337-F6A3C4DBCCB0}"/>
            </c:ext>
          </c:extLst>
        </c:ser>
        <c:ser>
          <c:idx val="3"/>
          <c:order val="3"/>
          <c:tx>
            <c:strRef>
              <c:f>'[Копия филиалы ИГА.xls]москва (3)'!$E$1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(3)'!$A$12:$A$19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(3)'!$E$12:$E$19</c:f>
              <c:numCache>
                <c:formatCode>0.00%</c:formatCode>
                <c:ptCount val="8"/>
                <c:pt idx="0">
                  <c:v>0.22166246851385391</c:v>
                </c:pt>
                <c:pt idx="1">
                  <c:v>0.20481927710843373</c:v>
                </c:pt>
                <c:pt idx="2">
                  <c:v>0.15217391304347827</c:v>
                </c:pt>
                <c:pt idx="3">
                  <c:v>0.20061728395061729</c:v>
                </c:pt>
                <c:pt idx="4">
                  <c:v>0.22697368421052633</c:v>
                </c:pt>
                <c:pt idx="5">
                  <c:v>0.13157894736842105</c:v>
                </c:pt>
                <c:pt idx="6">
                  <c:v>0.2937062937062937</c:v>
                </c:pt>
                <c:pt idx="7">
                  <c:v>9.8765432098765427E-2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68-467E-9337-F6A3C4DBCCB0}"/>
            </c:ext>
          </c:extLst>
        </c:ser>
        <c:ser>
          <c:idx val="4"/>
          <c:order val="4"/>
          <c:tx>
            <c:strRef>
              <c:f>'[Копия филиалы ИГА.xls]москва (3)'!$F$1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(3)'!$A$12:$A$19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(3)'!$F$12:$F$19</c:f>
            </c:numRef>
          </c:val>
          <c:extLst>
            <c:ext xmlns:c16="http://schemas.microsoft.com/office/drawing/2014/chart" uri="{C3380CC4-5D6E-409C-BE32-E72D297353CC}">
              <c16:uniqueId val="{00000004-A368-467E-9337-F6A3C4DBCCB0}"/>
            </c:ext>
          </c:extLst>
        </c:ser>
        <c:ser>
          <c:idx val="5"/>
          <c:order val="5"/>
          <c:tx>
            <c:strRef>
              <c:f>'[Копия филиалы ИГА.xls]москва (3)'!$G$1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(3)'!$A$12:$A$19</c:f>
              <c:strCache>
                <c:ptCount val="8"/>
                <c:pt idx="0">
                  <c:v>ВШУ</c:v>
                </c:pt>
                <c:pt idx="1">
                  <c:v>Фин</c:v>
                </c:pt>
                <c:pt idx="2">
                  <c:v>ИТиАБД</c:v>
                </c:pt>
                <c:pt idx="3">
                  <c:v>МЭО</c:v>
                </c:pt>
                <c:pt idx="4">
                  <c:v>НАБА</c:v>
                </c:pt>
                <c:pt idx="5">
                  <c:v>СНиМК</c:v>
                </c:pt>
                <c:pt idx="6">
                  <c:v>ЭиБ</c:v>
                </c:pt>
                <c:pt idx="7">
                  <c:v>Юр</c:v>
                </c:pt>
              </c:strCache>
            </c:strRef>
          </c:cat>
          <c:val>
            <c:numRef>
              <c:f>'[Копия филиалы ИГА.xls]москва (3)'!$G$12:$G$19</c:f>
              <c:numCache>
                <c:formatCode>0.00%</c:formatCode>
                <c:ptCount val="8"/>
                <c:pt idx="0">
                  <c:v>0.69269521410579349</c:v>
                </c:pt>
                <c:pt idx="1">
                  <c:v>0.71084337349397586</c:v>
                </c:pt>
                <c:pt idx="2">
                  <c:v>0.78260869565217395</c:v>
                </c:pt>
                <c:pt idx="3">
                  <c:v>0.77777777777777779</c:v>
                </c:pt>
                <c:pt idx="4">
                  <c:v>0.72697368421052633</c:v>
                </c:pt>
                <c:pt idx="5">
                  <c:v>0.84210526315789469</c:v>
                </c:pt>
                <c:pt idx="6">
                  <c:v>0.64335664335664333</c:v>
                </c:pt>
                <c:pt idx="7">
                  <c:v>0.86419753086419748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68-467E-9337-F6A3C4DBCC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20645392"/>
        <c:axId val="1120643752"/>
      </c:barChart>
      <c:catAx>
        <c:axId val="112064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643752"/>
        <c:crosses val="autoZero"/>
        <c:auto val="1"/>
        <c:lblAlgn val="ctr"/>
        <c:lblOffset val="100"/>
        <c:noMultiLvlLbl val="0"/>
      </c:catAx>
      <c:valAx>
        <c:axId val="11206437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64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dirty="0"/>
              <a:t>Количество</a:t>
            </a:r>
            <a:r>
              <a:rPr lang="ru-RU" sz="2000" b="1" i="1" baseline="0" dirty="0"/>
              <a:t> коллективных</a:t>
            </a:r>
            <a:r>
              <a:rPr lang="ru-RU" sz="2000" b="1" i="1" dirty="0"/>
              <a:t> ВКР по факультетам</a:t>
            </a:r>
          </a:p>
        </c:rich>
      </c:tx>
      <c:layout>
        <c:manualLayout>
          <c:xMode val="edge"/>
          <c:yMode val="edge"/>
          <c:x val="0.20153331155695242"/>
          <c:y val="8.755060298467129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104532580320812"/>
          <c:y val="8.9255065359234095E-2"/>
          <c:w val="0.86587998453794257"/>
          <c:h val="0.58411484109093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Лист2!$B$1:$B$2</c:f>
              <c:strCache>
                <c:ptCount val="2"/>
                <c:pt idx="0">
                  <c:v>программа</c:v>
                </c:pt>
                <c:pt idx="1">
                  <c:v>бакалавриата</c:v>
                </c:pt>
              </c:strCache>
            </c:strRef>
          </c:tx>
          <c:spPr>
            <a:solidFill>
              <a:srgbClr val="256569"/>
            </a:solidFill>
            <a:ln cmpd="sng">
              <a:solidFill>
                <a:sysClr val="windowText" lastClr="000000">
                  <a:lumMod val="25000"/>
                  <a:lumOff val="75000"/>
                  <a:alpha val="78000"/>
                </a:sysClr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Лист2!$A$3:$A$6</c:f>
              <c:strCache>
                <c:ptCount val="4"/>
                <c:pt idx="0">
                  <c:v>ФИТиАБД</c:v>
                </c:pt>
                <c:pt idx="1">
                  <c:v>ФСН</c:v>
                </c:pt>
                <c:pt idx="2">
                  <c:v>ФЭиБ</c:v>
                </c:pt>
                <c:pt idx="3">
                  <c:v>ВШУ</c:v>
                </c:pt>
              </c:strCache>
            </c:str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3-4A24-8A53-748C6644BFD0}"/>
            </c:ext>
          </c:extLst>
        </c:ser>
        <c:ser>
          <c:idx val="1"/>
          <c:order val="1"/>
          <c:tx>
            <c:strRef>
              <c:f>Лист2!$C$1:$C$2</c:f>
              <c:strCache>
                <c:ptCount val="2"/>
                <c:pt idx="0">
                  <c:v>программа</c:v>
                </c:pt>
                <c:pt idx="1">
                  <c:v>магистратуры</c:v>
                </c:pt>
              </c:strCache>
            </c:strRef>
          </c:tx>
          <c:spPr>
            <a:solidFill>
              <a:srgbClr val="00B0F0"/>
            </a:solidFill>
            <a:ln w="762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Лист2!$A$3:$A$6</c:f>
              <c:strCache>
                <c:ptCount val="4"/>
                <c:pt idx="0">
                  <c:v>ФИТиАБД</c:v>
                </c:pt>
                <c:pt idx="1">
                  <c:v>ФСН</c:v>
                </c:pt>
                <c:pt idx="2">
                  <c:v>ФЭиБ</c:v>
                </c:pt>
                <c:pt idx="3">
                  <c:v>ВШУ</c:v>
                </c:pt>
              </c:strCache>
            </c:strRef>
          </c:cat>
          <c:val>
            <c:numRef>
              <c:f>Лист2!$C$3:$C$6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3-4A24-8A53-748C6644BFD0}"/>
            </c:ext>
          </c:extLst>
        </c:ser>
        <c:ser>
          <c:idx val="2"/>
          <c:order val="2"/>
          <c:tx>
            <c:strRef>
              <c:f>Лист2!$D$1:$D$2</c:f>
              <c:strCache>
                <c:ptCount val="2"/>
                <c:pt idx="0">
                  <c:v>программа</c:v>
                </c:pt>
                <c:pt idx="1">
                  <c:v>магистратуры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trendline>
            <c:spPr>
              <a:ln w="19050" cap="rnd">
                <a:solidFill>
                  <a:schemeClr val="accent5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Лист2!$A$3:$A$6</c:f>
              <c:strCache>
                <c:ptCount val="4"/>
                <c:pt idx="0">
                  <c:v>ФИТиАБД</c:v>
                </c:pt>
                <c:pt idx="1">
                  <c:v>ФСН</c:v>
                </c:pt>
                <c:pt idx="2">
                  <c:v>ФЭиБ</c:v>
                </c:pt>
                <c:pt idx="3">
                  <c:v>ВШУ</c:v>
                </c:pt>
              </c:strCache>
            </c:strRef>
          </c:cat>
          <c:val>
            <c:numRef>
              <c:f>Лист2!$D$3:$D$6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2E83-4A24-8A53-748C6644BF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20"/>
        <c:axId val="172857183"/>
        <c:axId val="86666063"/>
      </c:barChart>
      <c:catAx>
        <c:axId val="172857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" spcFirstLastPara="1" vertOverflow="ellipsis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6666063"/>
        <c:crosses val="autoZero"/>
        <c:auto val="1"/>
        <c:lblAlgn val="ctr"/>
        <c:lblOffset val="100"/>
        <c:noMultiLvlLbl val="0"/>
      </c:catAx>
      <c:valAx>
        <c:axId val="866660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857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4158754801030171"/>
          <c:y val="8.9485313715200465E-2"/>
          <c:w val="0.333690916119117"/>
          <c:h val="0.34508547892866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gradFill>
        <a:gsLst>
          <a:gs pos="31000">
            <a:schemeClr val="accent1">
              <a:lumMod val="5000"/>
              <a:lumOff val="95000"/>
            </a:schemeClr>
          </a:gs>
          <a:gs pos="56000">
            <a:schemeClr val="accent1">
              <a:lumMod val="45000"/>
              <a:lumOff val="55000"/>
            </a:schemeClr>
          </a:gs>
          <a:gs pos="92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round/>
    </a:ln>
    <a:effectLst>
      <a:outerShdw blurRad="50800" dist="50800" dir="5400000" sx="74000" sy="74000" algn="ctr" rotWithShape="0">
        <a:srgbClr val="000000">
          <a:alpha val="43137"/>
        </a:srgbClr>
      </a:outerShdw>
    </a:effectLst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'[Копия филиалы ИГА.xls]ВО'!$A$2:$A$18</c:f>
              <c:strCache>
                <c:ptCount val="17"/>
                <c:pt idx="0">
                  <c:v>Тульский филиал</c:v>
                </c:pt>
                <c:pt idx="1">
                  <c:v>Уральский филиал</c:v>
                </c:pt>
                <c:pt idx="2">
                  <c:v>Липецкий филиал</c:v>
                </c:pt>
                <c:pt idx="3">
                  <c:v>Курский филиал</c:v>
                </c:pt>
                <c:pt idx="4">
                  <c:v>Уфимский филиал</c:v>
                </c:pt>
                <c:pt idx="5">
                  <c:v>Новороссийский филиал</c:v>
                </c:pt>
                <c:pt idx="6">
                  <c:v>Алтайский филиал</c:v>
                </c:pt>
                <c:pt idx="7">
                  <c:v>Омский филиал</c:v>
                </c:pt>
                <c:pt idx="8">
                  <c:v>Краснодарский филиал</c:v>
                </c:pt>
                <c:pt idx="9">
                  <c:v>Смоленский филиал</c:v>
                </c:pt>
                <c:pt idx="10">
                  <c:v>Ярославский филиал</c:v>
                </c:pt>
                <c:pt idx="11">
                  <c:v>Владимирский филиал</c:v>
                </c:pt>
                <c:pt idx="12">
                  <c:v>Владикавказский филиал</c:v>
                </c:pt>
                <c:pt idx="13">
                  <c:v>Калужский филиал</c:v>
                </c:pt>
                <c:pt idx="14">
                  <c:v>Пензенский филиал</c:v>
                </c:pt>
                <c:pt idx="15">
                  <c:v>Санкт-Петербургский филиал</c:v>
                </c:pt>
                <c:pt idx="16">
                  <c:v>Орловский филиал</c:v>
                </c:pt>
              </c:strCache>
            </c:strRef>
          </c:cat>
          <c:val>
            <c:numRef>
              <c:f>'[Копия филиалы ИГА.xls]ВО'!$B$2:$B$18</c:f>
            </c:numRef>
          </c:val>
          <c:extLst>
            <c:ext xmlns:c16="http://schemas.microsoft.com/office/drawing/2014/chart" uri="{C3380CC4-5D6E-409C-BE32-E72D297353CC}">
              <c16:uniqueId val="{00000000-CE4D-4BD7-9ADD-CB75F43C2A6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'[Копия филиалы ИГА.xls]ВО'!$A$2:$A$18</c:f>
              <c:strCache>
                <c:ptCount val="17"/>
                <c:pt idx="0">
                  <c:v>Тульский филиал</c:v>
                </c:pt>
                <c:pt idx="1">
                  <c:v>Уральский филиал</c:v>
                </c:pt>
                <c:pt idx="2">
                  <c:v>Липецкий филиал</c:v>
                </c:pt>
                <c:pt idx="3">
                  <c:v>Курский филиал</c:v>
                </c:pt>
                <c:pt idx="4">
                  <c:v>Уфимский филиал</c:v>
                </c:pt>
                <c:pt idx="5">
                  <c:v>Новороссийский филиал</c:v>
                </c:pt>
                <c:pt idx="6">
                  <c:v>Алтайский филиал</c:v>
                </c:pt>
                <c:pt idx="7">
                  <c:v>Омский филиал</c:v>
                </c:pt>
                <c:pt idx="8">
                  <c:v>Краснодарский филиал</c:v>
                </c:pt>
                <c:pt idx="9">
                  <c:v>Смоленский филиал</c:v>
                </c:pt>
                <c:pt idx="10">
                  <c:v>Ярославский филиал</c:v>
                </c:pt>
                <c:pt idx="11">
                  <c:v>Владимирский филиал</c:v>
                </c:pt>
                <c:pt idx="12">
                  <c:v>Владикавказский филиал</c:v>
                </c:pt>
                <c:pt idx="13">
                  <c:v>Калужский филиал</c:v>
                </c:pt>
                <c:pt idx="14">
                  <c:v>Пензенский филиал</c:v>
                </c:pt>
                <c:pt idx="15">
                  <c:v>Санкт-Петербургский филиал</c:v>
                </c:pt>
                <c:pt idx="16">
                  <c:v>Орловский филиал</c:v>
                </c:pt>
              </c:strCache>
            </c:strRef>
          </c:cat>
          <c:val>
            <c:numRef>
              <c:f>'[Копия филиалы ИГА.xls]ВО'!$C$2:$C$18</c:f>
            </c:numRef>
          </c:val>
          <c:extLst>
            <c:ext xmlns:c16="http://schemas.microsoft.com/office/drawing/2014/chart" uri="{C3380CC4-5D6E-409C-BE32-E72D297353CC}">
              <c16:uniqueId val="{00000001-CE4D-4BD7-9ADD-CB75F43C2A62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'[Копия филиалы ИГА.xls]ВО'!$A$2:$A$18</c:f>
              <c:strCache>
                <c:ptCount val="17"/>
                <c:pt idx="0">
                  <c:v>Тульский филиал</c:v>
                </c:pt>
                <c:pt idx="1">
                  <c:v>Уральский филиал</c:v>
                </c:pt>
                <c:pt idx="2">
                  <c:v>Липецкий филиал</c:v>
                </c:pt>
                <c:pt idx="3">
                  <c:v>Курский филиал</c:v>
                </c:pt>
                <c:pt idx="4">
                  <c:v>Уфимский филиал</c:v>
                </c:pt>
                <c:pt idx="5">
                  <c:v>Новороссийский филиал</c:v>
                </c:pt>
                <c:pt idx="6">
                  <c:v>Алтайский филиал</c:v>
                </c:pt>
                <c:pt idx="7">
                  <c:v>Омский филиал</c:v>
                </c:pt>
                <c:pt idx="8">
                  <c:v>Краснодарский филиал</c:v>
                </c:pt>
                <c:pt idx="9">
                  <c:v>Смоленский филиал</c:v>
                </c:pt>
                <c:pt idx="10">
                  <c:v>Ярославский филиал</c:v>
                </c:pt>
                <c:pt idx="11">
                  <c:v>Владимирский филиал</c:v>
                </c:pt>
                <c:pt idx="12">
                  <c:v>Владикавказский филиал</c:v>
                </c:pt>
                <c:pt idx="13">
                  <c:v>Калужский филиал</c:v>
                </c:pt>
                <c:pt idx="14">
                  <c:v>Пензенский филиал</c:v>
                </c:pt>
                <c:pt idx="15">
                  <c:v>Санкт-Петербургский филиал</c:v>
                </c:pt>
                <c:pt idx="16">
                  <c:v>Орловский филиал</c:v>
                </c:pt>
              </c:strCache>
            </c:strRef>
          </c:cat>
          <c:val>
            <c:numRef>
              <c:f>'[Копия филиалы ИГА.xls]ВО'!$D$2:$D$18</c:f>
            </c:numRef>
          </c:val>
          <c:extLst>
            <c:ext xmlns:c16="http://schemas.microsoft.com/office/drawing/2014/chart" uri="{C3380CC4-5D6E-409C-BE32-E72D297353CC}">
              <c16:uniqueId val="{00000002-CE4D-4BD7-9ADD-CB75F43C2A62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'[Копия филиалы ИГА.xls]ВО'!$A$2:$A$18</c:f>
              <c:strCache>
                <c:ptCount val="17"/>
                <c:pt idx="0">
                  <c:v>Тульский филиал</c:v>
                </c:pt>
                <c:pt idx="1">
                  <c:v>Уральский филиал</c:v>
                </c:pt>
                <c:pt idx="2">
                  <c:v>Липецкий филиал</c:v>
                </c:pt>
                <c:pt idx="3">
                  <c:v>Курский филиал</c:v>
                </c:pt>
                <c:pt idx="4">
                  <c:v>Уфимский филиал</c:v>
                </c:pt>
                <c:pt idx="5">
                  <c:v>Новороссийский филиал</c:v>
                </c:pt>
                <c:pt idx="6">
                  <c:v>Алтайский филиал</c:v>
                </c:pt>
                <c:pt idx="7">
                  <c:v>Омский филиал</c:v>
                </c:pt>
                <c:pt idx="8">
                  <c:v>Краснодарский филиал</c:v>
                </c:pt>
                <c:pt idx="9">
                  <c:v>Смоленский филиал</c:v>
                </c:pt>
                <c:pt idx="10">
                  <c:v>Ярославский филиал</c:v>
                </c:pt>
                <c:pt idx="11">
                  <c:v>Владимирский филиал</c:v>
                </c:pt>
                <c:pt idx="12">
                  <c:v>Владикавказский филиал</c:v>
                </c:pt>
                <c:pt idx="13">
                  <c:v>Калужский филиал</c:v>
                </c:pt>
                <c:pt idx="14">
                  <c:v>Пензенский филиал</c:v>
                </c:pt>
                <c:pt idx="15">
                  <c:v>Санкт-Петербургский филиал</c:v>
                </c:pt>
                <c:pt idx="16">
                  <c:v>Орловский филиал</c:v>
                </c:pt>
              </c:strCache>
            </c:strRef>
          </c:cat>
          <c:val>
            <c:numRef>
              <c:f>'[Копия филиалы ИГА.xls]ВО'!$E$2:$E$18</c:f>
            </c:numRef>
          </c:val>
          <c:extLst>
            <c:ext xmlns:c16="http://schemas.microsoft.com/office/drawing/2014/chart" uri="{C3380CC4-5D6E-409C-BE32-E72D297353CC}">
              <c16:uniqueId val="{00000003-CE4D-4BD7-9ADD-CB75F43C2A62}"/>
            </c:ext>
          </c:extLst>
        </c:ser>
        <c:ser>
          <c:idx val="5"/>
          <c:order val="5"/>
          <c:tx>
            <c:strRef>
              <c:f>'[Копия филиалы ИГА.xls]ВО'!$G$1</c:f>
              <c:strCache>
                <c:ptCount val="1"/>
                <c:pt idx="0">
                  <c:v>Москва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1.61420500403557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4D-4BD7-9ADD-CB75F43C2A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ИГА.xls]ВО'!$A$2:$A$18</c:f>
              <c:strCache>
                <c:ptCount val="17"/>
                <c:pt idx="0">
                  <c:v>Тульский филиал</c:v>
                </c:pt>
                <c:pt idx="1">
                  <c:v>Уральский филиал</c:v>
                </c:pt>
                <c:pt idx="2">
                  <c:v>Липецкий филиал</c:v>
                </c:pt>
                <c:pt idx="3">
                  <c:v>Курский филиал</c:v>
                </c:pt>
                <c:pt idx="4">
                  <c:v>Уфимский филиал</c:v>
                </c:pt>
                <c:pt idx="5">
                  <c:v>Новороссийский филиал</c:v>
                </c:pt>
                <c:pt idx="6">
                  <c:v>Алтайский филиал</c:v>
                </c:pt>
                <c:pt idx="7">
                  <c:v>Омский филиал</c:v>
                </c:pt>
                <c:pt idx="8">
                  <c:v>Краснодарский филиал</c:v>
                </c:pt>
                <c:pt idx="9">
                  <c:v>Смоленский филиал</c:v>
                </c:pt>
                <c:pt idx="10">
                  <c:v>Ярославский филиал</c:v>
                </c:pt>
                <c:pt idx="11">
                  <c:v>Владимирский филиал</c:v>
                </c:pt>
                <c:pt idx="12">
                  <c:v>Владикавказский филиал</c:v>
                </c:pt>
                <c:pt idx="13">
                  <c:v>Калужский филиал</c:v>
                </c:pt>
                <c:pt idx="14">
                  <c:v>Пензенский филиал</c:v>
                </c:pt>
                <c:pt idx="15">
                  <c:v>Санкт-Петербургский филиал</c:v>
                </c:pt>
                <c:pt idx="16">
                  <c:v>Орловский филиал</c:v>
                </c:pt>
              </c:strCache>
            </c:strRef>
          </c:cat>
          <c:val>
            <c:numRef>
              <c:f>'[Копия филиалы ИГА.xls]ВО'!$G$2:$G$18</c:f>
              <c:numCache>
                <c:formatCode>General</c:formatCode>
                <c:ptCount val="17"/>
                <c:pt idx="0">
                  <c:v>4.58</c:v>
                </c:pt>
                <c:pt idx="1">
                  <c:v>4.58</c:v>
                </c:pt>
                <c:pt idx="2">
                  <c:v>4.58</c:v>
                </c:pt>
                <c:pt idx="3">
                  <c:v>4.58</c:v>
                </c:pt>
                <c:pt idx="4">
                  <c:v>4.58</c:v>
                </c:pt>
                <c:pt idx="5">
                  <c:v>4.58</c:v>
                </c:pt>
                <c:pt idx="6">
                  <c:v>4.58</c:v>
                </c:pt>
                <c:pt idx="7">
                  <c:v>4.58</c:v>
                </c:pt>
                <c:pt idx="8">
                  <c:v>4.58</c:v>
                </c:pt>
                <c:pt idx="9">
                  <c:v>4.58</c:v>
                </c:pt>
                <c:pt idx="10">
                  <c:v>4.58</c:v>
                </c:pt>
                <c:pt idx="11">
                  <c:v>4.58</c:v>
                </c:pt>
                <c:pt idx="12">
                  <c:v>4.58</c:v>
                </c:pt>
                <c:pt idx="13">
                  <c:v>4.58</c:v>
                </c:pt>
                <c:pt idx="14">
                  <c:v>4.58</c:v>
                </c:pt>
                <c:pt idx="15">
                  <c:v>4.58</c:v>
                </c:pt>
                <c:pt idx="16">
                  <c:v>4.58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4D-4BD7-9ADD-CB75F43C2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6925808"/>
        <c:axId val="886926136"/>
      </c:barChart>
      <c:barChart>
        <c:barDir val="col"/>
        <c:grouping val="clustered"/>
        <c:varyColors val="0"/>
        <c:ser>
          <c:idx val="4"/>
          <c:order val="4"/>
          <c:tx>
            <c:strRef>
              <c:f>'[Копия филиалы ИГА.xls]ВО'!$F$1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6.70132871172732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4D-4BD7-9ADD-CB75F43C2A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ИГА.xls]ВО'!$A$2:$A$18</c:f>
              <c:strCache>
                <c:ptCount val="17"/>
                <c:pt idx="0">
                  <c:v>Тульский филиал</c:v>
                </c:pt>
                <c:pt idx="1">
                  <c:v>Уральский филиал</c:v>
                </c:pt>
                <c:pt idx="2">
                  <c:v>Липецкий филиал</c:v>
                </c:pt>
                <c:pt idx="3">
                  <c:v>Курский филиал</c:v>
                </c:pt>
                <c:pt idx="4">
                  <c:v>Уфимский филиал</c:v>
                </c:pt>
                <c:pt idx="5">
                  <c:v>Новороссийский филиал</c:v>
                </c:pt>
                <c:pt idx="6">
                  <c:v>Алтайский филиал</c:v>
                </c:pt>
                <c:pt idx="7">
                  <c:v>Омский филиал</c:v>
                </c:pt>
                <c:pt idx="8">
                  <c:v>Краснодарский филиал</c:v>
                </c:pt>
                <c:pt idx="9">
                  <c:v>Смоленский филиал</c:v>
                </c:pt>
                <c:pt idx="10">
                  <c:v>Ярославский филиал</c:v>
                </c:pt>
                <c:pt idx="11">
                  <c:v>Владимирский филиал</c:v>
                </c:pt>
                <c:pt idx="12">
                  <c:v>Владикавказский филиал</c:v>
                </c:pt>
                <c:pt idx="13">
                  <c:v>Калужский филиал</c:v>
                </c:pt>
                <c:pt idx="14">
                  <c:v>Пензенский филиал</c:v>
                </c:pt>
                <c:pt idx="15">
                  <c:v>Санкт-Петербургский филиал</c:v>
                </c:pt>
                <c:pt idx="16">
                  <c:v>Орловский филиал</c:v>
                </c:pt>
              </c:strCache>
            </c:strRef>
          </c:cat>
          <c:val>
            <c:numRef>
              <c:f>'[Копия филиалы ИГА.xls]ВО'!$F$2:$F$18</c:f>
              <c:numCache>
                <c:formatCode>0.00</c:formatCode>
                <c:ptCount val="17"/>
                <c:pt idx="0">
                  <c:v>4.4285714285714288</c:v>
                </c:pt>
                <c:pt idx="1">
                  <c:v>4.2598425196850398</c:v>
                </c:pt>
                <c:pt idx="2">
                  <c:v>4.2163009404388712</c:v>
                </c:pt>
                <c:pt idx="3">
                  <c:v>4.1704545454545459</c:v>
                </c:pt>
                <c:pt idx="4">
                  <c:v>4.202312138728324</c:v>
                </c:pt>
                <c:pt idx="5">
                  <c:v>4.5999999999999996</c:v>
                </c:pt>
                <c:pt idx="6">
                  <c:v>4.4065040650406502</c:v>
                </c:pt>
                <c:pt idx="7">
                  <c:v>4.3347457627118642</c:v>
                </c:pt>
                <c:pt idx="8">
                  <c:v>4.2474226804123711</c:v>
                </c:pt>
                <c:pt idx="9">
                  <c:v>4.568075117370892</c:v>
                </c:pt>
                <c:pt idx="10">
                  <c:v>4.3629629629629632</c:v>
                </c:pt>
                <c:pt idx="11">
                  <c:v>4.5</c:v>
                </c:pt>
                <c:pt idx="12">
                  <c:v>4.4396551724137927</c:v>
                </c:pt>
                <c:pt idx="13">
                  <c:v>4.4519230769230766</c:v>
                </c:pt>
                <c:pt idx="14">
                  <c:v>4.333333333333333</c:v>
                </c:pt>
                <c:pt idx="15">
                  <c:v>4.2195121951219514</c:v>
                </c:pt>
                <c:pt idx="16">
                  <c:v>4.4838709677419351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E4D-4BD7-9ADD-CB75F43C2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6597120"/>
        <c:axId val="1066602368"/>
      </c:barChart>
      <c:catAx>
        <c:axId val="88692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926136"/>
        <c:crosses val="autoZero"/>
        <c:auto val="1"/>
        <c:lblAlgn val="ctr"/>
        <c:lblOffset val="100"/>
        <c:noMultiLvlLbl val="0"/>
      </c:catAx>
      <c:valAx>
        <c:axId val="886926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86925808"/>
        <c:crosses val="autoZero"/>
        <c:crossBetween val="between"/>
      </c:valAx>
      <c:valAx>
        <c:axId val="1066602368"/>
        <c:scaling>
          <c:orientation val="minMax"/>
          <c:max val="4.6499999999999995"/>
          <c:min val="4.1499999999999995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6597120"/>
        <c:crosses val="max"/>
        <c:crossBetween val="between"/>
      </c:valAx>
      <c:catAx>
        <c:axId val="1066597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666023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'[Копия филиалы ИГА.xls]СПО'!$B$1</c:f>
              <c:strCache>
                <c:ptCount val="1"/>
                <c:pt idx="0">
                  <c:v>удовл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ИГА.xls]СПО'!$A$2:$A$15</c:f>
              <c:strCache>
                <c:ptCount val="14"/>
                <c:pt idx="0">
                  <c:v>Уфимский филиал</c:v>
                </c:pt>
                <c:pt idx="1">
                  <c:v>Благовещенский финансово-экономический колледж</c:v>
                </c:pt>
                <c:pt idx="2">
                  <c:v>Бузулукский финансово-экономический колледж</c:v>
                </c:pt>
                <c:pt idx="3">
                  <c:v>Звенигородский финансово-экономический колледж</c:v>
                </c:pt>
                <c:pt idx="4">
                  <c:v>Красноярский финансово-экономический колледж</c:v>
                </c:pt>
                <c:pt idx="5">
                  <c:v>Махачкалинский финансово-экономический колледж</c:v>
                </c:pt>
                <c:pt idx="6">
                  <c:v>Пермский финансово-экономический колледж</c:v>
                </c:pt>
                <c:pt idx="7">
                  <c:v>Самарский финансово-экономический колледж</c:v>
                </c:pt>
                <c:pt idx="8">
                  <c:v>Сургутский финансово-экономический колледж</c:v>
                </c:pt>
                <c:pt idx="9">
                  <c:v>Владимирский финансово-экономический колледж</c:v>
                </c:pt>
                <c:pt idx="10">
                  <c:v>Шадринский финансово-экономический колледж</c:v>
                </c:pt>
                <c:pt idx="11">
                  <c:v>Владикавказский финансово-экономический колледж</c:v>
                </c:pt>
                <c:pt idx="12">
                  <c:v>Канашский финансово-экономический колледж</c:v>
                </c:pt>
                <c:pt idx="13">
                  <c:v>Санкт-Петербургский финансово-экономический колледж</c:v>
                </c:pt>
              </c:strCache>
            </c:strRef>
          </c:cat>
          <c:val>
            <c:numRef>
              <c:f>'[Копия филиалы ИГА.xls]СПО'!$B$2:$B$15</c:f>
            </c:numRef>
          </c:val>
          <c:extLst>
            <c:ext xmlns:c16="http://schemas.microsoft.com/office/drawing/2014/chart" uri="{C3380CC4-5D6E-409C-BE32-E72D297353CC}">
              <c16:uniqueId val="{00000000-2B44-4D75-A314-4DBCCAE87E54}"/>
            </c:ext>
          </c:extLst>
        </c:ser>
        <c:ser>
          <c:idx val="1"/>
          <c:order val="1"/>
          <c:tx>
            <c:strRef>
              <c:f>'[Копия филиалы ИГА.xls]СПО'!$C$1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ИГА.xls]СПО'!$A$2:$A$15</c:f>
              <c:strCache>
                <c:ptCount val="14"/>
                <c:pt idx="0">
                  <c:v>Уфимский филиал</c:v>
                </c:pt>
                <c:pt idx="1">
                  <c:v>Благовещенский финансово-экономический колледж</c:v>
                </c:pt>
                <c:pt idx="2">
                  <c:v>Бузулукский финансово-экономический колледж</c:v>
                </c:pt>
                <c:pt idx="3">
                  <c:v>Звенигородский финансово-экономический колледж</c:v>
                </c:pt>
                <c:pt idx="4">
                  <c:v>Красноярский финансово-экономический колледж</c:v>
                </c:pt>
                <c:pt idx="5">
                  <c:v>Махачкалинский финансово-экономический колледж</c:v>
                </c:pt>
                <c:pt idx="6">
                  <c:v>Пермский финансово-экономический колледж</c:v>
                </c:pt>
                <c:pt idx="7">
                  <c:v>Самарский финансово-экономический колледж</c:v>
                </c:pt>
                <c:pt idx="8">
                  <c:v>Сургутский финансово-экономический колледж</c:v>
                </c:pt>
                <c:pt idx="9">
                  <c:v>Владимирский финансово-экономический колледж</c:v>
                </c:pt>
                <c:pt idx="10">
                  <c:v>Шадринский финансово-экономический колледж</c:v>
                </c:pt>
                <c:pt idx="11">
                  <c:v>Владикавказский финансово-экономический колледж</c:v>
                </c:pt>
                <c:pt idx="12">
                  <c:v>Канашский финансово-экономический колледж</c:v>
                </c:pt>
                <c:pt idx="13">
                  <c:v>Санкт-Петербургский финансово-экономический колледж</c:v>
                </c:pt>
              </c:strCache>
            </c:strRef>
          </c:cat>
          <c:val>
            <c:numRef>
              <c:f>'[Копия филиалы ИГА.xls]СПО'!$C$2:$C$15</c:f>
            </c:numRef>
          </c:val>
          <c:extLst>
            <c:ext xmlns:c16="http://schemas.microsoft.com/office/drawing/2014/chart" uri="{C3380CC4-5D6E-409C-BE32-E72D297353CC}">
              <c16:uniqueId val="{00000001-2B44-4D75-A314-4DBCCAE87E54}"/>
            </c:ext>
          </c:extLst>
        </c:ser>
        <c:ser>
          <c:idx val="2"/>
          <c:order val="2"/>
          <c:tx>
            <c:strRef>
              <c:f>'[Копия филиалы ИГА.xls]СПО'!$D$1</c:f>
              <c:strCache>
                <c:ptCount val="1"/>
                <c:pt idx="0">
                  <c:v>отлично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ИГА.xls]СПО'!$A$2:$A$15</c:f>
              <c:strCache>
                <c:ptCount val="14"/>
                <c:pt idx="0">
                  <c:v>Уфимский филиал</c:v>
                </c:pt>
                <c:pt idx="1">
                  <c:v>Благовещенский финансово-экономический колледж</c:v>
                </c:pt>
                <c:pt idx="2">
                  <c:v>Бузулукский финансово-экономический колледж</c:v>
                </c:pt>
                <c:pt idx="3">
                  <c:v>Звенигородский финансово-экономический колледж</c:v>
                </c:pt>
                <c:pt idx="4">
                  <c:v>Красноярский финансово-экономический колледж</c:v>
                </c:pt>
                <c:pt idx="5">
                  <c:v>Махачкалинский финансово-экономический колледж</c:v>
                </c:pt>
                <c:pt idx="6">
                  <c:v>Пермский финансово-экономический колледж</c:v>
                </c:pt>
                <c:pt idx="7">
                  <c:v>Самарский финансово-экономический колледж</c:v>
                </c:pt>
                <c:pt idx="8">
                  <c:v>Сургутский финансово-экономический колледж</c:v>
                </c:pt>
                <c:pt idx="9">
                  <c:v>Владимирский финансово-экономический колледж</c:v>
                </c:pt>
                <c:pt idx="10">
                  <c:v>Шадринский финансово-экономический колледж</c:v>
                </c:pt>
                <c:pt idx="11">
                  <c:v>Владикавказский финансово-экономический колледж</c:v>
                </c:pt>
                <c:pt idx="12">
                  <c:v>Канашский финансово-экономический колледж</c:v>
                </c:pt>
                <c:pt idx="13">
                  <c:v>Санкт-Петербургский финансово-экономический колледж</c:v>
                </c:pt>
              </c:strCache>
            </c:strRef>
          </c:cat>
          <c:val>
            <c:numRef>
              <c:f>'[Копия филиалы ИГА.xls]СПО'!$D$2:$D$15</c:f>
            </c:numRef>
          </c:val>
          <c:extLst>
            <c:ext xmlns:c16="http://schemas.microsoft.com/office/drawing/2014/chart" uri="{C3380CC4-5D6E-409C-BE32-E72D297353CC}">
              <c16:uniqueId val="{00000002-2B44-4D75-A314-4DBCCAE87E54}"/>
            </c:ext>
          </c:extLst>
        </c:ser>
        <c:ser>
          <c:idx val="3"/>
          <c:order val="3"/>
          <c:tx>
            <c:strRef>
              <c:f>'[Копия филиалы ИГА.xls]СПО'!$E$1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ИГА.xls]СПО'!$A$2:$A$15</c:f>
              <c:strCache>
                <c:ptCount val="14"/>
                <c:pt idx="0">
                  <c:v>Уфимский филиал</c:v>
                </c:pt>
                <c:pt idx="1">
                  <c:v>Благовещенский финансово-экономический колледж</c:v>
                </c:pt>
                <c:pt idx="2">
                  <c:v>Бузулукский финансово-экономический колледж</c:v>
                </c:pt>
                <c:pt idx="3">
                  <c:v>Звенигородский финансово-экономический колледж</c:v>
                </c:pt>
                <c:pt idx="4">
                  <c:v>Красноярский финансово-экономический колледж</c:v>
                </c:pt>
                <c:pt idx="5">
                  <c:v>Махачкалинский финансово-экономический колледж</c:v>
                </c:pt>
                <c:pt idx="6">
                  <c:v>Пермский финансово-экономический колледж</c:v>
                </c:pt>
                <c:pt idx="7">
                  <c:v>Самарский финансово-экономический колледж</c:v>
                </c:pt>
                <c:pt idx="8">
                  <c:v>Сургутский финансово-экономический колледж</c:v>
                </c:pt>
                <c:pt idx="9">
                  <c:v>Владимирский финансово-экономический колледж</c:v>
                </c:pt>
                <c:pt idx="10">
                  <c:v>Шадринский финансово-экономический колледж</c:v>
                </c:pt>
                <c:pt idx="11">
                  <c:v>Владикавказский финансово-экономический колледж</c:v>
                </c:pt>
                <c:pt idx="12">
                  <c:v>Канашский финансово-экономический колледж</c:v>
                </c:pt>
                <c:pt idx="13">
                  <c:v>Санкт-Петербургский финансово-экономический колледж</c:v>
                </c:pt>
              </c:strCache>
            </c:strRef>
          </c:cat>
          <c:val>
            <c:numRef>
              <c:f>'[Копия филиалы ИГА.xls]СПО'!$E$2:$E$15</c:f>
            </c:numRef>
          </c:val>
          <c:extLst>
            <c:ext xmlns:c16="http://schemas.microsoft.com/office/drawing/2014/chart" uri="{C3380CC4-5D6E-409C-BE32-E72D297353CC}">
              <c16:uniqueId val="{00000003-2B44-4D75-A314-4DBCCAE87E54}"/>
            </c:ext>
          </c:extLst>
        </c:ser>
        <c:ser>
          <c:idx val="5"/>
          <c:order val="5"/>
          <c:tx>
            <c:strRef>
              <c:f>'[Копия филиалы ИГА.xls]СПО'!$G$1</c:f>
              <c:strCache>
                <c:ptCount val="1"/>
                <c:pt idx="0">
                  <c:v>Москва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5.5967078189300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44-4D75-A314-4DBCCAE87E54}"/>
                </c:ext>
              </c:extLst>
            </c:dLbl>
            <c:dLbl>
              <c:idx val="8"/>
              <c:layout>
                <c:manualLayout>
                  <c:x val="0"/>
                  <c:y val="-2.96296296296296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44-4D75-A314-4DBCCAE87E54}"/>
                </c:ext>
              </c:extLst>
            </c:dLbl>
            <c:dLbl>
              <c:idx val="9"/>
              <c:layout>
                <c:manualLayout>
                  <c:x val="0"/>
                  <c:y val="-3.95061728395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44-4D75-A314-4DBCCAE87E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ИГА.xls]СПО'!$A$2:$A$15</c:f>
              <c:strCache>
                <c:ptCount val="14"/>
                <c:pt idx="0">
                  <c:v>Уфимский филиал</c:v>
                </c:pt>
                <c:pt idx="1">
                  <c:v>Благовещенский финансово-экономический колледж</c:v>
                </c:pt>
                <c:pt idx="2">
                  <c:v>Бузулукский финансово-экономический колледж</c:v>
                </c:pt>
                <c:pt idx="3">
                  <c:v>Звенигородский финансово-экономический колледж</c:v>
                </c:pt>
                <c:pt idx="4">
                  <c:v>Красноярский финансово-экономический колледж</c:v>
                </c:pt>
                <c:pt idx="5">
                  <c:v>Махачкалинский финансово-экономический колледж</c:v>
                </c:pt>
                <c:pt idx="6">
                  <c:v>Пермский финансово-экономический колледж</c:v>
                </c:pt>
                <c:pt idx="7">
                  <c:v>Самарский финансово-экономический колледж</c:v>
                </c:pt>
                <c:pt idx="8">
                  <c:v>Сургутский финансово-экономический колледж</c:v>
                </c:pt>
                <c:pt idx="9">
                  <c:v>Владимирский финансово-экономический колледж</c:v>
                </c:pt>
                <c:pt idx="10">
                  <c:v>Шадринский финансово-экономический колледж</c:v>
                </c:pt>
                <c:pt idx="11">
                  <c:v>Владикавказский финансово-экономический колледж</c:v>
                </c:pt>
                <c:pt idx="12">
                  <c:v>Канашский финансово-экономический колледж</c:v>
                </c:pt>
                <c:pt idx="13">
                  <c:v>Санкт-Петербургский финансово-экономический колледж</c:v>
                </c:pt>
              </c:strCache>
            </c:strRef>
          </c:cat>
          <c:val>
            <c:numRef>
              <c:f>'[Копия филиалы ИГА.xls]СПО'!$G$2:$G$15</c:f>
              <c:numCache>
                <c:formatCode>General</c:formatCode>
                <c:ptCount val="14"/>
                <c:pt idx="0">
                  <c:v>4.18</c:v>
                </c:pt>
                <c:pt idx="1">
                  <c:v>4.18</c:v>
                </c:pt>
                <c:pt idx="2">
                  <c:v>4.18</c:v>
                </c:pt>
                <c:pt idx="3">
                  <c:v>4.18</c:v>
                </c:pt>
                <c:pt idx="4">
                  <c:v>4.18</c:v>
                </c:pt>
                <c:pt idx="5">
                  <c:v>4.18</c:v>
                </c:pt>
                <c:pt idx="6">
                  <c:v>4.18</c:v>
                </c:pt>
                <c:pt idx="7">
                  <c:v>4.18</c:v>
                </c:pt>
                <c:pt idx="8">
                  <c:v>4.18</c:v>
                </c:pt>
                <c:pt idx="9">
                  <c:v>4.18</c:v>
                </c:pt>
                <c:pt idx="10">
                  <c:v>4.18</c:v>
                </c:pt>
                <c:pt idx="11">
                  <c:v>4.18</c:v>
                </c:pt>
                <c:pt idx="12">
                  <c:v>4.18</c:v>
                </c:pt>
                <c:pt idx="13">
                  <c:v>4.18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B44-4D75-A314-4DBCCAE87E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20647032"/>
        <c:axId val="1120648016"/>
      </c:barChart>
      <c:barChart>
        <c:barDir val="col"/>
        <c:grouping val="clustered"/>
        <c:varyColors val="0"/>
        <c:ser>
          <c:idx val="4"/>
          <c:order val="4"/>
          <c:tx>
            <c:strRef>
              <c:f>'[Копия филиалы ИГА.xls]СПО'!$F$1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ИГА.xls]СПО'!$A$2:$A$15</c:f>
              <c:strCache>
                <c:ptCount val="14"/>
                <c:pt idx="0">
                  <c:v>Уфимский филиал</c:v>
                </c:pt>
                <c:pt idx="1">
                  <c:v>Благовещенский финансово-экономический колледж</c:v>
                </c:pt>
                <c:pt idx="2">
                  <c:v>Бузулукский финансово-экономический колледж</c:v>
                </c:pt>
                <c:pt idx="3">
                  <c:v>Звенигородский финансово-экономический колледж</c:v>
                </c:pt>
                <c:pt idx="4">
                  <c:v>Красноярский финансово-экономический колледж</c:v>
                </c:pt>
                <c:pt idx="5">
                  <c:v>Махачкалинский финансово-экономический колледж</c:v>
                </c:pt>
                <c:pt idx="6">
                  <c:v>Пермский финансово-экономический колледж</c:v>
                </c:pt>
                <c:pt idx="7">
                  <c:v>Самарский финансово-экономический колледж</c:v>
                </c:pt>
                <c:pt idx="8">
                  <c:v>Сургутский финансово-экономический колледж</c:v>
                </c:pt>
                <c:pt idx="9">
                  <c:v>Владимирский финансово-экономический колледж</c:v>
                </c:pt>
                <c:pt idx="10">
                  <c:v>Шадринский финансово-экономический колледж</c:v>
                </c:pt>
                <c:pt idx="11">
                  <c:v>Владикавказский финансово-экономический колледж</c:v>
                </c:pt>
                <c:pt idx="12">
                  <c:v>Канашский финансово-экономический колледж</c:v>
                </c:pt>
                <c:pt idx="13">
                  <c:v>Санкт-Петербургский финансово-экономический колледж</c:v>
                </c:pt>
              </c:strCache>
            </c:strRef>
          </c:cat>
          <c:val>
            <c:numRef>
              <c:f>'[Копия филиалы ИГА.xls]СПО'!$F$2:$F$15</c:f>
              <c:numCache>
                <c:formatCode>0.00</c:formatCode>
                <c:ptCount val="14"/>
                <c:pt idx="0">
                  <c:v>4.2528089887640448</c:v>
                </c:pt>
                <c:pt idx="1">
                  <c:v>4.3291139240506329</c:v>
                </c:pt>
                <c:pt idx="2">
                  <c:v>4.1741573033707864</c:v>
                </c:pt>
                <c:pt idx="3">
                  <c:v>4.2282608695652177</c:v>
                </c:pt>
                <c:pt idx="4">
                  <c:v>3.9225092250922509</c:v>
                </c:pt>
                <c:pt idx="5">
                  <c:v>4.1530343007915569</c:v>
                </c:pt>
                <c:pt idx="6">
                  <c:v>4.089775561097257</c:v>
                </c:pt>
                <c:pt idx="7">
                  <c:v>4.2578125</c:v>
                </c:pt>
                <c:pt idx="8">
                  <c:v>4.1574803149606296</c:v>
                </c:pt>
                <c:pt idx="9">
                  <c:v>4.1428571428571432</c:v>
                </c:pt>
                <c:pt idx="10">
                  <c:v>4.2538461538461538</c:v>
                </c:pt>
                <c:pt idx="11">
                  <c:v>4.0175438596491224</c:v>
                </c:pt>
                <c:pt idx="12">
                  <c:v>4.3981481481481479</c:v>
                </c:pt>
                <c:pt idx="13">
                  <c:v>3.9347826086956523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44-4D75-A314-4DBCCAE87E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8192456"/>
        <c:axId val="1066703848"/>
      </c:barChart>
      <c:catAx>
        <c:axId val="112064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648016"/>
        <c:crosses val="autoZero"/>
        <c:auto val="1"/>
        <c:lblAlgn val="ctr"/>
        <c:lblOffset val="100"/>
        <c:noMultiLvlLbl val="0"/>
      </c:catAx>
      <c:valAx>
        <c:axId val="1120648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20647032"/>
        <c:crosses val="autoZero"/>
        <c:crossBetween val="between"/>
      </c:valAx>
      <c:valAx>
        <c:axId val="1066703848"/>
        <c:scaling>
          <c:orientation val="minMax"/>
          <c:min val="3.9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8192456"/>
        <c:crosses val="max"/>
        <c:crossBetween val="between"/>
      </c:valAx>
      <c:catAx>
        <c:axId val="898192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667038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(2)'!$B$1</c:f>
              <c:strCache>
                <c:ptCount val="1"/>
                <c:pt idx="0">
                  <c:v>удовл</c:v>
                </c:pt>
              </c:strCache>
            </c:strRef>
          </c:tx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(2)'!$B$2:$B$4</c:f>
            </c:numRef>
          </c:val>
          <c:extLst>
            <c:ext xmlns:c16="http://schemas.microsoft.com/office/drawing/2014/chart" uri="{C3380CC4-5D6E-409C-BE32-E72D297353CC}">
              <c16:uniqueId val="{00000000-23D8-42BE-82BE-2B53E32DA674}"/>
            </c:ext>
          </c:extLst>
        </c:ser>
        <c:ser>
          <c:idx val="1"/>
          <c:order val="1"/>
          <c:tx>
            <c:strRef>
              <c:f>'[Копия филиалы ИГА.xls]москва (2)'!$C$1</c:f>
              <c:strCache>
                <c:ptCount val="1"/>
                <c:pt idx="0">
                  <c:v>Удовл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3D8-42BE-82BE-2B53E32DA6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3D8-42BE-82BE-2B53E32DA6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3D8-42BE-82BE-2B53E32DA6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(2)'!$C$2:$C$4</c:f>
              <c:numCache>
                <c:formatCode>0.00%</c:formatCode>
                <c:ptCount val="3"/>
                <c:pt idx="0">
                  <c:v>0.12397230636088273</c:v>
                </c:pt>
                <c:pt idx="1">
                  <c:v>5.0487908358082305E-2</c:v>
                </c:pt>
                <c:pt idx="2">
                  <c:v>8.7938596491228066E-2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D8-42BE-82BE-2B53E32DA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(2)'!$D$1</c:f>
              <c:strCache>
                <c:ptCount val="1"/>
                <c:pt idx="0">
                  <c:v>хорошо</c:v>
                </c:pt>
              </c:strCache>
            </c:strRef>
          </c:tx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(2)'!$D$2:$D$4</c:f>
            </c:numRef>
          </c:val>
          <c:extLst>
            <c:ext xmlns:c16="http://schemas.microsoft.com/office/drawing/2014/chart" uri="{C3380CC4-5D6E-409C-BE32-E72D297353CC}">
              <c16:uniqueId val="{00000000-7900-407E-923B-49C4C317CC81}"/>
            </c:ext>
          </c:extLst>
        </c:ser>
        <c:ser>
          <c:idx val="1"/>
          <c:order val="1"/>
          <c:tx>
            <c:strRef>
              <c:f>'[Копия филиалы ИГА.xls]москва (2)'!$E$1</c:f>
              <c:strCache>
                <c:ptCount val="1"/>
                <c:pt idx="0">
                  <c:v>Хорошо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7900-407E-923B-49C4C317CC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7900-407E-923B-49C4C317CC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7900-407E-923B-49C4C317CC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(2)'!$E$2:$E$4</c:f>
              <c:numCache>
                <c:formatCode>0.00%</c:formatCode>
                <c:ptCount val="3"/>
                <c:pt idx="0">
                  <c:v>0.28926871484205974</c:v>
                </c:pt>
                <c:pt idx="1">
                  <c:v>0.26559185405176072</c:v>
                </c:pt>
                <c:pt idx="2">
                  <c:v>0.25679824561403508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900-407E-923B-49C4C317C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(2)'!$F$1</c:f>
              <c:strCache>
                <c:ptCount val="1"/>
                <c:pt idx="0">
                  <c:v>отлично</c:v>
                </c:pt>
              </c:strCache>
            </c:strRef>
          </c:tx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(2)'!$F$2:$F$4</c:f>
            </c:numRef>
          </c:val>
          <c:extLst>
            <c:ext xmlns:c16="http://schemas.microsoft.com/office/drawing/2014/chart" uri="{C3380CC4-5D6E-409C-BE32-E72D297353CC}">
              <c16:uniqueId val="{00000000-CFF1-4E9F-BFEB-B28C12CFF9FB}"/>
            </c:ext>
          </c:extLst>
        </c:ser>
        <c:ser>
          <c:idx val="1"/>
          <c:order val="1"/>
          <c:tx>
            <c:strRef>
              <c:f>'[Копия филиалы ИГА.xls]москва (2)'!$G$1</c:f>
              <c:strCache>
                <c:ptCount val="1"/>
                <c:pt idx="0">
                  <c:v>Отлично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F1-4E9F-BFEB-B28C12CFF9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FF1-4E9F-BFEB-B28C12CFF9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CFF1-4E9F-BFEB-B28C12CFF9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(2)'!$G$2:$G$4</c:f>
              <c:numCache>
                <c:formatCode>0.00%</c:formatCode>
                <c:ptCount val="3"/>
                <c:pt idx="0">
                  <c:v>0.58675897879705752</c:v>
                </c:pt>
                <c:pt idx="1">
                  <c:v>0.68392023759015697</c:v>
                </c:pt>
                <c:pt idx="2">
                  <c:v>0.65526315789473688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F1-4E9F-BFEB-B28C12CFF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(2)'!$F$1</c:f>
              <c:strCache>
                <c:ptCount val="1"/>
                <c:pt idx="0">
                  <c:v>отлично</c:v>
                </c:pt>
              </c:strCache>
            </c:strRef>
          </c:tx>
          <c:cat>
            <c:numRef>
              <c:f>'[Копия филиалы ИГА.xls]москва (2)'!$A$2:$A$4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(2)'!$F$2:$F$4</c:f>
            </c:numRef>
          </c:val>
          <c:extLst>
            <c:ext xmlns:c16="http://schemas.microsoft.com/office/drawing/2014/chart" uri="{C3380CC4-5D6E-409C-BE32-E72D297353CC}">
              <c16:uniqueId val="{00000000-CFF1-4E9F-BFEB-B28C12CFF9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(2)'!$F$1</c:f>
              <c:strCache>
                <c:ptCount val="1"/>
                <c:pt idx="0">
                  <c:v>отлично</c:v>
                </c:pt>
              </c:strCache>
            </c:strRef>
          </c:tx>
          <c:cat>
            <c:numRef>
              <c:f>'[Копия филиалы ИГА.xls]москва (2)'!$A$6:$A$8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(2)'!$F$6:$F$8</c:f>
            </c:numRef>
          </c:val>
          <c:extLst>
            <c:ext xmlns:c16="http://schemas.microsoft.com/office/drawing/2014/chart" uri="{C3380CC4-5D6E-409C-BE32-E72D297353CC}">
              <c16:uniqueId val="{00000000-AEF9-4FCA-98A0-B6C23411AE1D}"/>
            </c:ext>
          </c:extLst>
        </c:ser>
        <c:ser>
          <c:idx val="1"/>
          <c:order val="1"/>
          <c:tx>
            <c:strRef>
              <c:f>'[Копия филиалы ИГА.xls]москва (2)'!$G$1</c:f>
              <c:strCache>
                <c:ptCount val="1"/>
                <c:pt idx="0">
                  <c:v>Отлично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EF9-4FCA-98A0-B6C23411AE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EF9-4FCA-98A0-B6C23411AE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EF9-4FCA-98A0-B6C23411AE1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'[Копия филиалы ИГА.xls]москва (2)'!$A$6:$A$8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(2)'!$G$6:$G$8</c:f>
              <c:numCache>
                <c:formatCode>0.00%</c:formatCode>
                <c:ptCount val="3"/>
                <c:pt idx="0">
                  <c:v>0.74269005847953218</c:v>
                </c:pt>
                <c:pt idx="1">
                  <c:v>0.76838638858397368</c:v>
                </c:pt>
                <c:pt idx="2">
                  <c:v>0.73398760330578516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EF9-4FCA-98A0-B6C23411AE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(2)'!$B$1</c:f>
              <c:strCache>
                <c:ptCount val="1"/>
                <c:pt idx="0">
                  <c:v>удовл</c:v>
                </c:pt>
              </c:strCache>
            </c:strRef>
          </c:tx>
          <c:cat>
            <c:numRef>
              <c:f>'[Копия филиалы ИГА.xls]москва (2)'!$A$6:$A$8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(2)'!$B$6:$B$8</c:f>
            </c:numRef>
          </c:val>
          <c:extLst>
            <c:ext xmlns:c16="http://schemas.microsoft.com/office/drawing/2014/chart" uri="{C3380CC4-5D6E-409C-BE32-E72D297353CC}">
              <c16:uniqueId val="{00000000-05A3-4DF5-A762-0A549B042967}"/>
            </c:ext>
          </c:extLst>
        </c:ser>
        <c:ser>
          <c:idx val="1"/>
          <c:order val="1"/>
          <c:tx>
            <c:strRef>
              <c:f>'[Копия филиалы ИГА.xls]москва (2)'!$C$1</c:f>
              <c:strCache>
                <c:ptCount val="1"/>
                <c:pt idx="0">
                  <c:v>Удовл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05A3-4DF5-A762-0A549B0429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5A3-4DF5-A762-0A549B0429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05A3-4DF5-A762-0A549B0429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'[Копия филиалы ИГА.xls]москва (2)'!$A$6:$A$8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(2)'!$C$6:$C$8</c:f>
              <c:numCache>
                <c:formatCode>0.00%</c:formatCode>
                <c:ptCount val="3"/>
                <c:pt idx="0">
                  <c:v>5.2046783625730994E-2</c:v>
                </c:pt>
                <c:pt idx="1">
                  <c:v>3.8419319429198684E-2</c:v>
                </c:pt>
                <c:pt idx="2">
                  <c:v>5.7334710743801656E-2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A3-4DF5-A762-0A549B0429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'[Копия филиалы ИГА.xls]москва (2)'!$D$1</c:f>
              <c:strCache>
                <c:ptCount val="1"/>
                <c:pt idx="0">
                  <c:v>хорошо</c:v>
                </c:pt>
              </c:strCache>
            </c:strRef>
          </c:tx>
          <c:cat>
            <c:numRef>
              <c:f>'[Копия филиалы ИГА.xls]москва (2)'!$A$6:$A$8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(2)'!$D$6:$D$8</c:f>
            </c:numRef>
          </c:val>
          <c:extLst>
            <c:ext xmlns:c16="http://schemas.microsoft.com/office/drawing/2014/chart" uri="{C3380CC4-5D6E-409C-BE32-E72D297353CC}">
              <c16:uniqueId val="{00000000-4CA7-436F-A319-FE87443E6F5C}"/>
            </c:ext>
          </c:extLst>
        </c:ser>
        <c:ser>
          <c:idx val="1"/>
          <c:order val="1"/>
          <c:tx>
            <c:strRef>
              <c:f>'[Копия филиалы ИГА.xls]москва (2)'!$E$1</c:f>
              <c:strCache>
                <c:ptCount val="1"/>
                <c:pt idx="0">
                  <c:v>Хорошо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CA7-436F-A319-FE87443E6F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CA7-436F-A319-FE87443E6F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4CA7-436F-A319-FE87443E6F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'[Копия филиалы ИГА.xls]москва (2)'!$A$6:$A$8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'[Копия филиалы ИГА.xls]москва (2)'!$E$6:$E$8</c:f>
              <c:numCache>
                <c:formatCode>0.00%</c:formatCode>
                <c:ptCount val="3"/>
                <c:pt idx="0">
                  <c:v>0.20526315789473684</c:v>
                </c:pt>
                <c:pt idx="1">
                  <c:v>0.19319429198682767</c:v>
                </c:pt>
                <c:pt idx="2">
                  <c:v>0.20867768595041322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A7-436F-A319-FE87443E6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'[Копия филиалы ИГА.xls]москва (2)'!$A$2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(2)'!$B$2:$G$2</c:f>
            </c:numRef>
          </c:val>
          <c:extLst>
            <c:ext xmlns:c16="http://schemas.microsoft.com/office/drawing/2014/chart" uri="{C3380CC4-5D6E-409C-BE32-E72D297353CC}">
              <c16:uniqueId val="{00000000-6C79-440F-8087-8F7E0665EC0C}"/>
            </c:ext>
          </c:extLst>
        </c:ser>
        <c:ser>
          <c:idx val="1"/>
          <c:order val="1"/>
          <c:tx>
            <c:strRef>
              <c:f>'[Копия филиалы ИГА.xls]москва (2)'!$A$3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(2)'!$B$3:$G$3</c:f>
            </c:numRef>
          </c:val>
          <c:extLst>
            <c:ext xmlns:c16="http://schemas.microsoft.com/office/drawing/2014/chart" uri="{C3380CC4-5D6E-409C-BE32-E72D297353CC}">
              <c16:uniqueId val="{00000001-6C79-440F-8087-8F7E0665EC0C}"/>
            </c:ext>
          </c:extLst>
        </c:ser>
        <c:ser>
          <c:idx val="2"/>
          <c:order val="2"/>
          <c:tx>
            <c:strRef>
              <c:f>'[Копия филиалы ИГА.xls]москва (2)'!$A$4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(2)'!$B$4:$G$4</c:f>
            </c:numRef>
          </c:val>
          <c:extLst>
            <c:ext xmlns:c16="http://schemas.microsoft.com/office/drawing/2014/chart" uri="{C3380CC4-5D6E-409C-BE32-E72D297353CC}">
              <c16:uniqueId val="{00000002-6C79-440F-8087-8F7E0665EC0C}"/>
            </c:ext>
          </c:extLst>
        </c:ser>
        <c:ser>
          <c:idx val="6"/>
          <c:order val="6"/>
          <c:tx>
            <c:strRef>
              <c:f>'[Копия филиалы ИГА.xls]москва (2)'!$A$8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(2)'!$B$8:$G$8</c:f>
              <c:numCache>
                <c:formatCode>0.00%</c:formatCode>
                <c:ptCount val="3"/>
                <c:pt idx="0">
                  <c:v>5.7334710743801656E-2</c:v>
                </c:pt>
                <c:pt idx="1">
                  <c:v>0.20867768595041322</c:v>
                </c:pt>
                <c:pt idx="2">
                  <c:v>0.73398760330578516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79-440F-8087-8F7E0665EC0C}"/>
            </c:ext>
          </c:extLst>
        </c:ser>
        <c:ser>
          <c:idx val="3"/>
          <c:order val="3"/>
          <c:tx>
            <c:strRef>
              <c:f>'[Копия филиалы ИГА.xls]москва (2)'!$A$5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(2)'!$B$5:$G$5</c:f>
            </c:numRef>
          </c:val>
          <c:extLst>
            <c:ext xmlns:c16="http://schemas.microsoft.com/office/drawing/2014/chart" uri="{C3380CC4-5D6E-409C-BE32-E72D297353CC}">
              <c16:uniqueId val="{00000004-6C79-440F-8087-8F7E0665EC0C}"/>
            </c:ext>
          </c:extLst>
        </c:ser>
        <c:ser>
          <c:idx val="4"/>
          <c:order val="4"/>
          <c:tx>
            <c:strRef>
              <c:f>'[Копия филиалы ИГА.xls]москва (2)'!$A$6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4.16609624316530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79-440F-8087-8F7E0665EC0C}"/>
                </c:ext>
              </c:extLst>
            </c:dLbl>
            <c:dLbl>
              <c:idx val="2"/>
              <c:layout>
                <c:manualLayout>
                  <c:x val="0"/>
                  <c:y val="-6.38801423952013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79-440F-8087-8F7E0665EC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(2)'!$B$6:$G$6</c:f>
              <c:numCache>
                <c:formatCode>0.00%</c:formatCode>
                <c:ptCount val="3"/>
                <c:pt idx="0">
                  <c:v>5.2046783625730994E-2</c:v>
                </c:pt>
                <c:pt idx="1">
                  <c:v>0.20526315789473684</c:v>
                </c:pt>
                <c:pt idx="2">
                  <c:v>0.74269005847953218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79-440F-8087-8F7E0665EC0C}"/>
            </c:ext>
          </c:extLst>
        </c:ser>
        <c:ser>
          <c:idx val="5"/>
          <c:order val="5"/>
          <c:tx>
            <c:strRef>
              <c:f>'[Копия филиалы ИГА.xls]москва (2)'!$A$7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'[Копия филиалы ИГА.xls]москва (2)'!$B$1:$G$1</c:f>
              <c:strCache>
                <c:ptCount val="3"/>
                <c:pt idx="0">
                  <c:v>Удовл</c:v>
                </c:pt>
                <c:pt idx="1">
                  <c:v>Хорошо</c:v>
                </c:pt>
                <c:pt idx="2">
                  <c:v>Отлично</c:v>
                </c:pt>
              </c:strCache>
            </c:strRef>
          </c:cat>
          <c:val>
            <c:numRef>
              <c:f>'[Копия филиалы ИГА.xls]москва (2)'!$B$7:$G$7</c:f>
              <c:numCache>
                <c:formatCode>0.00%</c:formatCode>
                <c:ptCount val="3"/>
                <c:pt idx="0">
                  <c:v>3.8419319429198684E-2</c:v>
                </c:pt>
                <c:pt idx="1">
                  <c:v>0.19319429198682767</c:v>
                </c:pt>
                <c:pt idx="2">
                  <c:v>0.76838638858397368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79-440F-8087-8F7E0665EC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52599984"/>
        <c:axId val="1052592768"/>
      </c:barChart>
      <c:catAx>
        <c:axId val="105259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2592768"/>
        <c:crosses val="autoZero"/>
        <c:auto val="1"/>
        <c:lblAlgn val="ctr"/>
        <c:lblOffset val="100"/>
        <c:noMultiLvlLbl val="0"/>
      </c:catAx>
      <c:valAx>
        <c:axId val="105259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259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0.35682</cdr:x>
      <cdr:y>0.75638</cdr:y>
    </cdr:from>
    <cdr:to>
      <cdr:x>0.56213</cdr:x>
      <cdr:y>0.95349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582988" y="3983219"/>
          <a:ext cx="1486200" cy="103801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C00000"/>
              </a:solidFill>
            </a:rPr>
            <a:t>2 оценки «хорошо», </a:t>
          </a:r>
        </a:p>
        <a:p xmlns:a="http://schemas.openxmlformats.org/drawingml/2006/main">
          <a:r>
            <a:rPr lang="ru-RU" sz="1600" b="1" dirty="0">
              <a:solidFill>
                <a:srgbClr val="C00000"/>
              </a:solidFill>
            </a:rPr>
            <a:t>3 оценки «отлично»</a:t>
          </a:r>
        </a:p>
        <a:p xmlns:a="http://schemas.openxmlformats.org/drawingml/2006/main">
          <a:r>
            <a:rPr lang="ru-RU" dirty="0">
              <a:solidFill>
                <a:schemeClr val="tx1"/>
              </a:solidFill>
            </a:rPr>
            <a:t> </a:t>
          </a:r>
        </a:p>
        <a:p xmlns:a="http://schemas.openxmlformats.org/drawingml/2006/main">
          <a:endParaRPr lang="ru-RU" dirty="0">
            <a:solidFill>
              <a:schemeClr val="tx1"/>
            </a:solidFill>
          </a:endParaRPr>
        </a:p>
        <a:p xmlns:a="http://schemas.openxmlformats.org/drawingml/2006/main">
          <a:r>
            <a:rPr lang="ru-RU" dirty="0"/>
            <a:t>" 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0.06683</cdr:x>
      <cdr:y>0.76312</cdr:y>
    </cdr:from>
    <cdr:to>
      <cdr:x>0.27347</cdr:x>
      <cdr:y>0.84919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83776" y="4018714"/>
          <a:ext cx="1495853" cy="45325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>
              <a:solidFill>
                <a:srgbClr val="C00000"/>
              </a:solidFill>
            </a:rPr>
            <a:t>все «отлично»</a:t>
          </a:r>
        </a:p>
        <a:p xmlns:a="http://schemas.openxmlformats.org/drawingml/2006/main">
          <a:r>
            <a:rPr lang="ru-RU" dirty="0">
              <a:solidFill>
                <a:schemeClr val="tx1"/>
              </a:solidFill>
            </a:rPr>
            <a:t> </a:t>
          </a:r>
        </a:p>
        <a:p xmlns:a="http://schemas.openxmlformats.org/drawingml/2006/main">
          <a:endParaRPr lang="ru-RU" dirty="0">
            <a:solidFill>
              <a:schemeClr val="tx1"/>
            </a:solidFill>
          </a:endParaRPr>
        </a:p>
        <a:p xmlns:a="http://schemas.openxmlformats.org/drawingml/2006/main">
          <a:r>
            <a:rPr lang="ru-RU" dirty="0"/>
            <a:t>" 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0.54434</cdr:x>
      <cdr:y>0.75199</cdr:y>
    </cdr:from>
    <cdr:to>
      <cdr:x>0.74817</cdr:x>
      <cdr:y>0.79414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3940405" y="3960100"/>
          <a:ext cx="1475492" cy="22198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>
              <a:solidFill>
                <a:srgbClr val="C00000"/>
              </a:solidFill>
            </a:rPr>
            <a:t>все «отлично»</a:t>
          </a:r>
        </a:p>
        <a:p xmlns:a="http://schemas.openxmlformats.org/drawingml/2006/main">
          <a:r>
            <a:rPr lang="ru-RU" dirty="0">
              <a:solidFill>
                <a:schemeClr val="tx1"/>
              </a:solidFill>
            </a:rPr>
            <a:t> </a:t>
          </a:r>
        </a:p>
        <a:p xmlns:a="http://schemas.openxmlformats.org/drawingml/2006/main">
          <a:endParaRPr lang="ru-RU" dirty="0">
            <a:solidFill>
              <a:schemeClr val="tx1"/>
            </a:solidFill>
          </a:endParaRPr>
        </a:p>
        <a:p xmlns:a="http://schemas.openxmlformats.org/drawingml/2006/main">
          <a:r>
            <a:rPr lang="ru-RU" dirty="0"/>
            <a:t>" 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0.76914</cdr:x>
      <cdr:y>0.76082</cdr:y>
    </cdr:from>
    <cdr:to>
      <cdr:x>0.93306</cdr:x>
      <cdr:y>0.85098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5567639" y="4006603"/>
          <a:ext cx="1186601" cy="47479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>
              <a:solidFill>
                <a:srgbClr val="C00000"/>
              </a:solidFill>
            </a:rPr>
            <a:t> «отлично»</a:t>
          </a:r>
        </a:p>
        <a:p xmlns:a="http://schemas.openxmlformats.org/drawingml/2006/main">
          <a:r>
            <a:rPr lang="ru-RU" dirty="0">
              <a:solidFill>
                <a:schemeClr val="tx1"/>
              </a:solidFill>
            </a:rPr>
            <a:t> </a:t>
          </a:r>
        </a:p>
        <a:p xmlns:a="http://schemas.openxmlformats.org/drawingml/2006/main">
          <a:endParaRPr lang="ru-RU" dirty="0">
            <a:solidFill>
              <a:schemeClr val="tx1"/>
            </a:solidFill>
          </a:endParaRPr>
        </a:p>
        <a:p xmlns:a="http://schemas.openxmlformats.org/drawingml/2006/main">
          <a:r>
            <a:rPr lang="ru-RU" dirty="0"/>
            <a:t>" </a:t>
          </a:r>
          <a:endParaRPr lang="ru-RU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730" tIns="45865" rIns="91730" bIns="458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730" tIns="45865" rIns="91730" bIns="45865" rtlCol="0"/>
          <a:lstStyle>
            <a:lvl1pPr algn="r">
              <a:defRPr sz="1200"/>
            </a:lvl1pPr>
          </a:lstStyle>
          <a:p>
            <a:fld id="{FF023774-E212-4328-A7BB-04DFFE10F89A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4"/>
            <a:ext cx="4301543" cy="341063"/>
          </a:xfrm>
          <a:prstGeom prst="rect">
            <a:avLst/>
          </a:prstGeom>
        </p:spPr>
        <p:txBody>
          <a:bodyPr vert="horz" lIns="91730" tIns="45865" rIns="91730" bIns="458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8" y="6456614"/>
            <a:ext cx="4301543" cy="341063"/>
          </a:xfrm>
          <a:prstGeom prst="rect">
            <a:avLst/>
          </a:prstGeom>
        </p:spPr>
        <p:txBody>
          <a:bodyPr vert="horz" lIns="91730" tIns="45865" rIns="91730" bIns="45865" rtlCol="0" anchor="b"/>
          <a:lstStyle>
            <a:lvl1pPr algn="r">
              <a:defRPr sz="1200"/>
            </a:lvl1pPr>
          </a:lstStyle>
          <a:p>
            <a:fld id="{2536E358-8C8E-47C4-8DB2-F5372281E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35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730" tIns="45865" rIns="91730" bIns="458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730" tIns="45865" rIns="91730" bIns="45865" rtlCol="0"/>
          <a:lstStyle>
            <a:lvl1pPr algn="r">
              <a:defRPr sz="1200"/>
            </a:lvl1pPr>
          </a:lstStyle>
          <a:p>
            <a:fld id="{2B4CD1EF-392E-47CA-82BB-4B9527FE9A10}" type="datetimeFigureOut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0" tIns="45865" rIns="91730" bIns="4586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71383"/>
            <a:ext cx="7941310" cy="2676585"/>
          </a:xfrm>
          <a:prstGeom prst="rect">
            <a:avLst/>
          </a:prstGeom>
        </p:spPr>
        <p:txBody>
          <a:bodyPr vert="horz" lIns="91730" tIns="45865" rIns="91730" bIns="4586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4"/>
            <a:ext cx="4301543" cy="341063"/>
          </a:xfrm>
          <a:prstGeom prst="rect">
            <a:avLst/>
          </a:prstGeom>
        </p:spPr>
        <p:txBody>
          <a:bodyPr vert="horz" lIns="91730" tIns="45865" rIns="91730" bIns="458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6614"/>
            <a:ext cx="4301543" cy="341063"/>
          </a:xfrm>
          <a:prstGeom prst="rect">
            <a:avLst/>
          </a:prstGeom>
        </p:spPr>
        <p:txBody>
          <a:bodyPr vert="horz" lIns="91730" tIns="45865" rIns="91730" bIns="45865" rtlCol="0" anchor="b"/>
          <a:lstStyle>
            <a:lvl1pPr algn="r">
              <a:defRPr sz="1200"/>
            </a:lvl1pPr>
          </a:lstStyle>
          <a:p>
            <a:fld id="{B0F86ADC-5176-44EB-894C-42387E679F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04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315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798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866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978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669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19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72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259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6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248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44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858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216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2019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2701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030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1347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691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889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7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281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52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92150" y="214313"/>
            <a:ext cx="8388350" cy="4719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144984" y="4935067"/>
            <a:ext cx="3868605" cy="15215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060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94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23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86ADC-5176-44EB-894C-42387E679FF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5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69E8-27BF-43F4-A63A-3CBB63E557FA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38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951F-6BAF-40DD-A4C2-42F7BCB5A612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87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0F2F-66F4-4BD9-B639-CB5A68B9C65E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51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9B1F-F6ED-48FA-BD92-2CA5515033CC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17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8170-D108-44A0-910C-494C735CC598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7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0A91-6282-4DFF-B541-1CC0BA4C7BC9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3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69C8-0066-4EB7-90F9-4B361BD211A8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14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AFF2-F04B-4D5A-AEB1-A63ACB066DB6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42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69E6-EB5E-4E99-8736-A5742D9A41AC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55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9ABC-5C76-4368-A5D9-B21BEA806F3F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8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E7ADA-6074-4D56-8DA2-2A6C3C606E5F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1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81A2-A423-409A-9F03-C404F87D7283}" type="datetime1">
              <a:rPr lang="ru-RU" smtClean="0"/>
              <a:pPr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56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if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image" Target="../media/image7.tiff"/><Relationship Id="rId4" Type="http://schemas.openxmlformats.org/officeDocument/2006/relationships/image" Target="../media/image4.tif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if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3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4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tiff"/><Relationship Id="rId4" Type="http://schemas.openxmlformats.org/officeDocument/2006/relationships/image" Target="../media/image4.tif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3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5.tiff"/><Relationship Id="rId4" Type="http://schemas.openxmlformats.org/officeDocument/2006/relationships/image" Target="../media/image4.tiff"/><Relationship Id="rId9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3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5.tiff"/><Relationship Id="rId10" Type="http://schemas.openxmlformats.org/officeDocument/2006/relationships/chart" Target="../charts/chart9.xml"/><Relationship Id="rId4" Type="http://schemas.openxmlformats.org/officeDocument/2006/relationships/image" Target="../media/image4.tiff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8526880" y="0"/>
            <a:ext cx="3492092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9366" y="841031"/>
            <a:ext cx="10675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Century Gothic" pitchFamily="34" charset="0"/>
              </a:rPr>
              <a:t>Об итогах работы 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latin typeface="Century Gothic" pitchFamily="34" charset="0"/>
              </a:rPr>
              <a:t>государственных </a:t>
            </a:r>
            <a:r>
              <a:rPr lang="en-US" sz="4000" b="1" dirty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Century Gothic" pitchFamily="34" charset="0"/>
              </a:rPr>
              <a:t>экзаменационных комиссий </a:t>
            </a:r>
          </a:p>
          <a:p>
            <a:pPr algn="ctr"/>
            <a:r>
              <a:rPr lang="ru-RU" sz="4000" b="1" dirty="0">
                <a:solidFill>
                  <a:schemeClr val="bg1"/>
                </a:solidFill>
                <a:latin typeface="Century Gothic" pitchFamily="34" charset="0"/>
              </a:rPr>
              <a:t> и задачах факультетов, департаментов, кафедр и институтов на новый 2021/2022 учебный год</a:t>
            </a:r>
            <a:endParaRPr lang="en-US" sz="4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801" y="1525054"/>
            <a:ext cx="5085199" cy="53329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flipV="1">
            <a:off x="691719" y="5258844"/>
            <a:ext cx="8780071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41708" y="5389210"/>
            <a:ext cx="9770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проректор по учебной 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и методической работе                    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Е.А. Каменева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3039" y="320742"/>
            <a:ext cx="5546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Результаты </a:t>
            </a:r>
            <a:r>
              <a:rPr lang="ru-RU" sz="2800" b="1" dirty="0" err="1">
                <a:solidFill>
                  <a:schemeClr val="bg1"/>
                </a:solidFill>
              </a:rPr>
              <a:t>бакалавриат</a:t>
            </a:r>
            <a:r>
              <a:rPr lang="ru-RU" sz="2800" b="1" dirty="0">
                <a:solidFill>
                  <a:schemeClr val="bg1"/>
                </a:solidFill>
              </a:rPr>
              <a:t> г. Москва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999" y="871999"/>
            <a:ext cx="11744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Сравнительные результаты ГИА по факультетам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680074"/>
              </p:ext>
            </p:extLst>
          </p:nvPr>
        </p:nvGraphicFramePr>
        <p:xfrm>
          <a:off x="584885" y="1395218"/>
          <a:ext cx="11092249" cy="509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21536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320742"/>
            <a:ext cx="567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Результаты магистратура г. Москва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999" y="871999"/>
            <a:ext cx="11744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Сравнительные результаты ГИА по факультетам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631268"/>
              </p:ext>
            </p:extLst>
          </p:nvPr>
        </p:nvGraphicFramePr>
        <p:xfrm>
          <a:off x="504567" y="1426180"/>
          <a:ext cx="11011929" cy="5178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003192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0" y="156204"/>
            <a:ext cx="8265228" cy="62627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6489" y="169985"/>
            <a:ext cx="6962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Апелляция по результатам ГИА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78336" y="156204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255761" y="63709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4205" y="1148599"/>
            <a:ext cx="11841306" cy="593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defTabSz="914400"/>
            <a:r>
              <a:rPr lang="ru-RU" sz="3600" b="1" i="1" dirty="0">
                <a:solidFill>
                  <a:srgbClr val="FF0000"/>
                </a:solidFill>
              </a:rPr>
              <a:t>4 заявления</a:t>
            </a:r>
            <a:r>
              <a:rPr lang="ru-RU" sz="3200" b="1" i="1" dirty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256569"/>
                </a:solidFill>
              </a:rPr>
              <a:t>об апелляции результатов государственного аттестационного испытания, в том числе: </a:t>
            </a:r>
          </a:p>
          <a:p>
            <a:pPr algn="just" defTabSz="914400"/>
            <a:endParaRPr lang="ru-RU" sz="2800" b="1" dirty="0">
              <a:solidFill>
                <a:srgbClr val="256569"/>
              </a:solidFill>
            </a:endParaRPr>
          </a:p>
          <a:p>
            <a:pPr marL="342900" indent="-342900" algn="just" defTabSz="9144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256569"/>
                </a:solidFill>
              </a:rPr>
              <a:t>1 студент бакалавриата на повышение оценки с «хорошо» на «отлично»</a:t>
            </a:r>
          </a:p>
          <a:p>
            <a:pPr marL="342900" indent="-342900" algn="just" defTabSz="9144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256569"/>
                </a:solidFill>
              </a:rPr>
              <a:t>2 студента бакалавриата по процедуре защиты ВКР</a:t>
            </a:r>
          </a:p>
          <a:p>
            <a:pPr marL="342900" indent="-342900" algn="just" defTabSz="9144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256569"/>
                </a:solidFill>
              </a:rPr>
              <a:t>1 студент магистратуры по процедуре защиты ВКР</a:t>
            </a:r>
          </a:p>
          <a:p>
            <a:pPr marL="342900" indent="-342900" algn="just" defTabSz="914400">
              <a:buFont typeface="Wingdings" panose="05000000000000000000" pitchFamily="2" charset="2"/>
              <a:buChar char="Ø"/>
            </a:pPr>
            <a:endParaRPr lang="ru-RU" sz="2400" b="1" dirty="0">
              <a:solidFill>
                <a:srgbClr val="256569"/>
              </a:solidFill>
            </a:endParaRPr>
          </a:p>
          <a:p>
            <a:pPr algn="just" defTabSz="914400"/>
            <a:r>
              <a:rPr lang="ru-RU" sz="2400" b="1" dirty="0">
                <a:solidFill>
                  <a:srgbClr val="256569"/>
                </a:solidFill>
              </a:rPr>
              <a:t>В ходе заседаний апелляционной комиссии (как в очном формате, так и онлайн) ВСЕ АПЕЛЛЯЦИИ были отклонены, а результаты, выставленные ГЭК сохранены.</a:t>
            </a:r>
          </a:p>
          <a:p>
            <a:pPr algn="just" defTabSz="914400"/>
            <a:endParaRPr lang="ru-RU" sz="2400" b="1" dirty="0">
              <a:solidFill>
                <a:srgbClr val="256569"/>
              </a:solidFill>
            </a:endParaRPr>
          </a:p>
          <a:p>
            <a:pPr algn="just" defTabSz="914400"/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заявления магистров Факультета «Высшая школа управления» были поданы с нарушением (оставлены в Общем отделе после окончания рабочего дня), в связи с чем не были рассмотрены апелляционной комиссией.</a:t>
            </a:r>
          </a:p>
        </p:txBody>
      </p:sp>
    </p:spTree>
    <p:extLst>
      <p:ext uri="{BB962C8B-B14F-4D97-AF65-F5344CB8AC3E}">
        <p14:creationId xmlns:p14="http://schemas.microsoft.com/office/powerpoint/2010/main" val="12472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90274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29" y="130697"/>
            <a:ext cx="88580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>
                <a:solidFill>
                  <a:schemeClr val="bg1"/>
                </a:solidFill>
              </a:rPr>
              <a:t>Мнения советников ректората по результатам посещений </a:t>
            </a:r>
          </a:p>
          <a:p>
            <a:pPr lvl="0"/>
            <a:r>
              <a:rPr lang="ru-RU" sz="2200" b="1" dirty="0">
                <a:solidFill>
                  <a:schemeClr val="bg1"/>
                </a:solidFill>
              </a:rPr>
              <a:t>заседаний ГЭК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AD225-4AB6-4FBC-9995-8DF0D745E64A}"/>
              </a:ext>
            </a:extLst>
          </p:cNvPr>
          <p:cNvSpPr txBox="1"/>
          <p:nvPr/>
        </p:nvSpPr>
        <p:spPr>
          <a:xfrm>
            <a:off x="88029" y="900138"/>
            <a:ext cx="11957902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</a:rPr>
              <a:t>Все комиссии осуществляли свою деятельность на высоком организационном и методическом уровне.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  <a:cs typeface="Times New Roman" panose="02020603050405020304" pitchFamily="18" charset="0"/>
              </a:rPr>
              <a:t>Работу комиссий отслеживали деканаты факультетов и руководство департаментов (кафедр).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  <a:cs typeface="Times New Roman" panose="02020603050405020304" pitchFamily="18" charset="0"/>
              </a:rPr>
              <a:t>Вопросы экзаменационных билетов соответствовали программе ИГА.</a:t>
            </a:r>
            <a:endParaRPr lang="ru-RU" sz="1600" b="1" dirty="0">
              <a:solidFill>
                <a:srgbClr val="15393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</a:rPr>
              <a:t>К формату онлайн были полностью готовы и оперативно к нему перешли по мере необходимости.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аблюдалась спокойная, доброжелательная обстановка, способствующая комфортности и сосредоточенности при подготовке, а также во время ответов.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Вопросы, задаваемые членами комиссий, помогали раскрыть глубину знаний студентов, логику их мыслей, умения использовать теоретические знания в современной действительности, делать прогнозы и выводы (сильные студенты) 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rgbClr val="15393B"/>
                </a:solidFill>
                <a:cs typeface="Times New Roman" panose="02020603050405020304" pitchFamily="18" charset="0"/>
              </a:rPr>
              <a:t>Департаментами и кафедрами проведена значительная работа по совершенствованию тематики ВКР и практических заданий для экзаменов. Темы </a:t>
            </a:r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ВКР звучат современно и направлены на решение актуальных проблем, много тем по различным аспектам деятельности государственных корпораций.</a:t>
            </a:r>
          </a:p>
          <a:p>
            <a:endParaRPr lang="ru-RU" sz="1600" b="1" dirty="0">
              <a:solidFill>
                <a:srgbClr val="15393B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Иногда отсутствие руководителей ВКР на процедуре защиты. </a:t>
            </a:r>
            <a:endParaRPr lang="en-US" sz="16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0000"/>
                </a:solidFill>
              </a:rPr>
              <a:t>Ряд ВКР целесообразно разрабатывать коллективно в  «проектном режиме». Например, буквально напрашивается финансово-экономическое, правовое, социологическое и информационное обеспечение полученных результатов ВКР по тематике управления персоналом.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0000"/>
                </a:solidFill>
              </a:rPr>
              <a:t>Введение – заключение: нарушена логика. В некоторых работах не указаны актуальность, цель, задачи, объект и предмет исследования. Во введении некоторые выпускники повествуют о том, что сделано (!!!) в каждой из глав работы, а в заключении нет упоминания о решенных задачах и достигнутой цели.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0000"/>
                </a:solidFill>
              </a:rPr>
              <a:t>Не всегда отработан доклад, за мелочами не видны основные результаты работы. Необходимо повысить эффективность процедуры предварительной защиты как итогов практики, так и ВКР.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FF0000"/>
                </a:solidFill>
              </a:rPr>
              <a:t>Разные подходы к началу проведения госэкзамена.  В некоторых комиссиях это проходило торжественно, с добрыми напутствиями, представлением всех членов комиссии. </a:t>
            </a:r>
          </a:p>
        </p:txBody>
      </p:sp>
    </p:spTree>
    <p:extLst>
      <p:ext uri="{BB962C8B-B14F-4D97-AF65-F5344CB8AC3E}">
        <p14:creationId xmlns:p14="http://schemas.microsoft.com/office/powerpoint/2010/main" val="2051237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0121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30" y="130697"/>
            <a:ext cx="7990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>
                <a:solidFill>
                  <a:schemeClr val="bg1"/>
                </a:solidFill>
              </a:rPr>
              <a:t>Мнения деканов факультетов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BC2FC2-C269-4249-8E69-A2C57B20327C}"/>
              </a:ext>
            </a:extLst>
          </p:cNvPr>
          <p:cNvSpPr txBox="1"/>
          <p:nvPr/>
        </p:nvSpPr>
        <p:spPr>
          <a:xfrm>
            <a:off x="88029" y="920971"/>
            <a:ext cx="11910932" cy="6167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ВШУ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сложный и насыщенный период последней недели перед ГИА (она же каникулярная): пересдачи за предыдущий период + пересдачи на «красный» диплом. Времени не хватает на проведение и проверку работ, закрытие ведомостей, обработку ведомостей на факультетах и анализ результатов всех пересдач для выпуска приказа о допуске ГИА.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Считаем возможным сохранить допуск членов комиссии ГЭК в дистанционной форме.</a:t>
            </a:r>
          </a:p>
          <a:p>
            <a:pPr lvl="0" algn="just"/>
            <a:endParaRPr lang="ru-R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Финансовый факультет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продолжить практику общего методического руководства и обучения секретарей ГЭК;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усилить контроль со стороны руководства департаментов и кафедр за ходом и качеством выполнения ВКР, в том числе на этапе формирования плана работы;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предусмотреть регламентом обязательность размещения в системе «Галактика» отдельных глав ВКР в соответствии с утвержденным графиком;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обеспечить максимальное приближение базы производственной, в том числе преддипломной практики студента к его научным интересам и теме ВКР;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предусмотреть в Положении о ВКР работе формирование для студента задания на выполнение выпускной квалификационной работы по решению руководителя департамента и кафедры; продумать форму и контент отзыва руководителя ВКР (превращается в формальность);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обеспечить методическую доработку экзаменационных билетов, в том числе в части практико-ориентированных заданий, позволяющих представлять однозначный, расчетный вариант решения.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13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90274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30" y="130697"/>
            <a:ext cx="7990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>
                <a:solidFill>
                  <a:schemeClr val="bg1"/>
                </a:solidFill>
              </a:rPr>
              <a:t>Мнения деканов факультетов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BC2FC2-C269-4249-8E69-A2C57B20327C}"/>
              </a:ext>
            </a:extLst>
          </p:cNvPr>
          <p:cNvSpPr txBox="1"/>
          <p:nvPr/>
        </p:nvSpPr>
        <p:spPr>
          <a:xfrm>
            <a:off x="88029" y="1030287"/>
            <a:ext cx="11910932" cy="6039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ФИТи</a:t>
            </a:r>
            <a:r>
              <a:rPr lang="ru-RU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АБД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Отменить государственный экзамен в магистратуре. Факультет готов к такому эксперименту. Отмена гос. экзамена позволит увеличить время студентов для подготовки ВКР, что обеспечит более высокий уровень магистерских диссертаций.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ФМЭО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Большое количество студентов не готово к устным экзаменам, все 4 года у нас письменные экзамены и первый устный   – государственный экзамен…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Предлагаем провести эксперимент переноса государственного экзамена на зиму.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Размещать ВКР на портале последовательно по главам, начиная с марта.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Отчет по учебной практике принимать сразу по ее окончании.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b="1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ФНАиБА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Уточнить (изменить, переработать, обновить) вопрос №1 в билетах ГИА для магистратуры (от ДЭТ).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Уделить больше внимания со стороны руководства департаментов разработке практико-ориентированных заданий для программ магистратуры (рекомендуется к разработке кейсов привлекать работодателей, партнеров, практиков).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Обратить внимание руководителей ВКР на необходимость выполнения своих обязанностей не только в ходе работы над ВКР, но и в рамках подготовки выступления (доклада) для защиты студента.</a:t>
            </a:r>
          </a:p>
          <a:p>
            <a:pPr lvl="0" algn="just">
              <a:lnSpc>
                <a:spcPct val="107000"/>
              </a:lnSpc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65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90274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30" y="130697"/>
            <a:ext cx="7990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>
                <a:solidFill>
                  <a:schemeClr val="bg1"/>
                </a:solidFill>
              </a:rPr>
              <a:t>Мнения деканов факультетов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BC2FC2-C269-4249-8E69-A2C57B20327C}"/>
              </a:ext>
            </a:extLst>
          </p:cNvPr>
          <p:cNvSpPr txBox="1"/>
          <p:nvPr/>
        </p:nvSpPr>
        <p:spPr>
          <a:xfrm>
            <a:off x="88029" y="1030287"/>
            <a:ext cx="11910932" cy="5632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ФСНиМК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Вопрос сдачи документов по ГИА в архив.  Инструкции для секретарей ГЭК необходимо согласовывать с отделом архива, поскольку у факультетов возникнут проблемы при сдаче дел.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ФЭиБ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Целесообразно предусмотреть возможность дистанционного подключения председателя к работе комиссии при очном проведении заседания ГЭК и отразить особенности реализации данной процедуры в ЛНА Финансового университета.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Ввиду отсутствия в составе ГЭК членов комиссии со статусом заместителя председателя комиссии следует рекомендовать департаментам при формировании списка председателей комиссий вводить в него большее число персоналий, что позволит оперативно менять состав ГЭК при возникновении форс-мажорных обстоятельств.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Необходимо продолжить работу по совершенствованию содержания экзаменационных билетов. </a:t>
            </a:r>
          </a:p>
          <a:p>
            <a:pPr lvl="0"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Юридический факультет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Необходимость большей материально-технической поддержки деканата для проведения ГИА (распечатка и сканирование протоколов, ведомостей, итоговых протоколов, опросных листов и пр.), для секретарей необходимо минимум два компьютера, принтеры, места для хранения документов, сейф.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Возможно предусмотреть частичный уход от документов на бумажном носителе.  </a:t>
            </a:r>
          </a:p>
          <a:p>
            <a:pPr lvl="0" algn="just">
              <a:lnSpc>
                <a:spcPct val="107000"/>
              </a:lnSpc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27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69273" y="100013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</a:rPr>
              <a:t>Коллективные</a:t>
            </a:r>
            <a:r>
              <a:rPr lang="ru-RU" sz="3200" b="1" dirty="0">
                <a:solidFill>
                  <a:schemeClr val="bg1"/>
                </a:solidFill>
              </a:rPr>
              <a:t> ВКР</a:t>
            </a: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61393" y="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1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noProof="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13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9274" y="782856"/>
            <a:ext cx="4082212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400" b="1" u="sng" dirty="0">
                <a:solidFill>
                  <a:schemeClr val="bg1"/>
                </a:solidFill>
              </a:rPr>
              <a:t>13 работ </a:t>
            </a:r>
            <a:r>
              <a:rPr lang="ru-RU" sz="2400" b="1" dirty="0">
                <a:solidFill>
                  <a:schemeClr val="bg1"/>
                </a:solidFill>
              </a:rPr>
              <a:t>по программам </a:t>
            </a:r>
            <a:r>
              <a:rPr lang="ru-RU" sz="2400" b="1" dirty="0" err="1">
                <a:solidFill>
                  <a:schemeClr val="bg1"/>
                </a:solidFill>
              </a:rPr>
              <a:t>бакалавриата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 lvl="0" algn="ctr" defTabSz="914400">
              <a:defRPr/>
            </a:pPr>
            <a:r>
              <a:rPr lang="ru-RU" sz="2400" b="1" u="sng" dirty="0">
                <a:solidFill>
                  <a:schemeClr val="bg1"/>
                </a:solidFill>
              </a:rPr>
              <a:t>5 работ </a:t>
            </a:r>
            <a:r>
              <a:rPr lang="ru-RU" sz="2400" b="1" dirty="0">
                <a:solidFill>
                  <a:schemeClr val="bg1"/>
                </a:solidFill>
              </a:rPr>
              <a:t>по программам магистратуры 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 flipH="1">
            <a:off x="169267" y="2479249"/>
            <a:ext cx="4082219" cy="4278737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1 коллективная ВКР на тему «Управление рыночной капитализацией российских корпораций с использованием алгоритмов искусственного интеллекта» подготовлена с участием студентов разных факультетов </a:t>
            </a:r>
            <a:r>
              <a:rPr lang="ru-RU" sz="2000" b="1" dirty="0" err="1">
                <a:solidFill>
                  <a:srgbClr val="FF0000"/>
                </a:solidFill>
              </a:rPr>
              <a:t>ФИТиАБД</a:t>
            </a:r>
            <a:r>
              <a:rPr lang="ru-RU" sz="2000" b="1" dirty="0">
                <a:solidFill>
                  <a:schemeClr val="tx1"/>
                </a:solidFill>
              </a:rPr>
              <a:t> и </a:t>
            </a:r>
            <a:r>
              <a:rPr lang="ru-RU" sz="2000" b="1" dirty="0">
                <a:solidFill>
                  <a:srgbClr val="FF0000"/>
                </a:solidFill>
              </a:rPr>
              <a:t>ВШУ</a:t>
            </a:r>
            <a:r>
              <a:rPr lang="ru-RU" sz="2000" b="1" dirty="0">
                <a:solidFill>
                  <a:schemeClr val="tx1"/>
                </a:solidFill>
              </a:rPr>
              <a:t>, данная работа потребовала </a:t>
            </a:r>
            <a:r>
              <a:rPr lang="ru-RU" sz="2000" b="1" dirty="0" err="1">
                <a:solidFill>
                  <a:schemeClr val="tx1"/>
                </a:solidFill>
              </a:rPr>
              <a:t>междепартаментского</a:t>
            </a:r>
            <a:r>
              <a:rPr lang="ru-RU" sz="2000" b="1" dirty="0">
                <a:solidFill>
                  <a:schemeClr val="tx1"/>
                </a:solidFill>
              </a:rPr>
              <a:t> взаимодействия.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</a:rPr>
              <a:t>По итогам защиты оба студента получили оценку «отлично».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5CD55232-7707-497B-9DA9-68285AEE9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31183"/>
              </p:ext>
            </p:extLst>
          </p:nvPr>
        </p:nvGraphicFramePr>
        <p:xfrm>
          <a:off x="4364610" y="993228"/>
          <a:ext cx="7238811" cy="5266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81078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cs typeface="Times New Roman" panose="02020603050405020304" pitchFamily="18" charset="0"/>
              </a:rPr>
              <a:t>Коллективные ВКР</a:t>
            </a: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" name="Прямоугольник 2"/>
          <p:cNvSpPr/>
          <p:nvPr/>
        </p:nvSpPr>
        <p:spPr>
          <a:xfrm>
            <a:off x="73803" y="977799"/>
            <a:ext cx="1182202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308784"/>
              </p:ext>
            </p:extLst>
          </p:nvPr>
        </p:nvGraphicFramePr>
        <p:xfrm>
          <a:off x="199506" y="1036320"/>
          <a:ext cx="11924521" cy="5579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4521">
                  <a:extLst>
                    <a:ext uri="{9D8B030D-6E8A-4147-A177-3AD203B41FA5}">
                      <a16:colId xmlns:a16="http://schemas.microsoft.com/office/drawing/2014/main" val="2248585422"/>
                    </a:ext>
                  </a:extLst>
                </a:gridCol>
              </a:tblGrid>
              <a:tr h="446941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достоинствами и преимуществами являются: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45035"/>
                  </a:ext>
                </a:extLst>
              </a:tr>
              <a:tr h="140041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возможность раскрыть объект исследования с разных сторон, решить проблему или задачу, стоящую на стыке областей исследования или специальностей,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возможность «</a:t>
                      </a:r>
                      <a:r>
                        <a:rPr kumimoji="0" lang="ru-RU" sz="20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стартапизации</a:t>
                      </a: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 своей работы на основе результатов собственного интеллектуального труда</a:t>
                      </a: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25740"/>
                  </a:ext>
                </a:extLst>
              </a:tr>
              <a:tr h="107265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позволяет серьезно прорабатывать глобальные темы, сложные проблемные отраслевые исследования, реализовывать проекты или исследования крупных компаний, холдингов и т.п. 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975258"/>
                  </a:ext>
                </a:extLst>
              </a:tr>
              <a:tr h="11309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вырабатываются коммуникационные способности, опыт работы в команде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(soft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skills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возникают положительные взаимоотношений в процессе написания и проведения исследований, студенты увереннее себя чувствуют на защите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07869"/>
                  </a:ext>
                </a:extLst>
              </a:tr>
              <a:tr h="74490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позволяет вырабатывать креативные способности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что благоприятно скажется на их дальнейшем обучении в магистратуре и аспирантуре</a:t>
                      </a:r>
                    </a:p>
                  </a:txBody>
                  <a:tcP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00289"/>
                  </a:ext>
                </a:extLst>
              </a:tr>
              <a:tr h="78318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всеобщее изучение,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расширяется кругозор по теме, повышается уровень и качество работы за счет перекрестного формирования единой ВКР</a:t>
                      </a: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40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060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cs typeface="Times New Roman" panose="02020603050405020304" pitchFamily="18" charset="0"/>
              </a:rPr>
              <a:t>Коллективные ВКР</a:t>
            </a: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" name="Прямоугольник 2"/>
          <p:cNvSpPr/>
          <p:nvPr/>
        </p:nvSpPr>
        <p:spPr>
          <a:xfrm>
            <a:off x="73803" y="977799"/>
            <a:ext cx="1182202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813042"/>
              </p:ext>
            </p:extLst>
          </p:nvPr>
        </p:nvGraphicFramePr>
        <p:xfrm>
          <a:off x="95993" y="908644"/>
          <a:ext cx="11992494" cy="5417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2494">
                  <a:extLst>
                    <a:ext uri="{9D8B030D-6E8A-4147-A177-3AD203B41FA5}">
                      <a16:colId xmlns:a16="http://schemas.microsoft.com/office/drawing/2014/main" val="2248585422"/>
                    </a:ext>
                  </a:extLst>
                </a:gridCol>
              </a:tblGrid>
              <a:tr h="435528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необходимые условия для реализации: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45035"/>
                  </a:ext>
                </a:extLst>
              </a:tr>
              <a:tr h="76943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добровольность со стороны обучающихся, желание и умение работать в команде, а также примерно одинаковый уровень подготовки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25740"/>
                  </a:ext>
                </a:extLst>
              </a:tr>
              <a:tr h="71362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работа по формированию команды задолго до проекта приказа о ВКР (3 курс </a:t>
                      </a:r>
                      <a:r>
                        <a:rPr kumimoji="0" lang="ru-RU" sz="20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бакалавриата</a:t>
                      </a: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975258"/>
                  </a:ext>
                </a:extLst>
              </a:tr>
              <a:tr h="70994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специальной тематики ВКР и ориентир на ее реализацию в рамках какого-либо проекта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07869"/>
                  </a:ext>
                </a:extLst>
              </a:tr>
              <a:tr h="32789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вопрос единого места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прохождения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производственной практики</a:t>
                      </a:r>
                    </a:p>
                  </a:txBody>
                  <a:tcP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891528"/>
                  </a:ext>
                </a:extLst>
              </a:tr>
              <a:tr h="111059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значительная роль руководителя ВКР и его работа как куратора проекта (разграничение сфер,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согласование и координация действий студентов, вычленение роли каждого в итоговом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результате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00289"/>
                  </a:ext>
                </a:extLst>
              </a:tr>
              <a:tr h="805794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единой работы с определением роли и вклада каждого участника для последующей оценки со стороны ГЭК</a:t>
                      </a:r>
                    </a:p>
                  </a:txBody>
                  <a:tcP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408620"/>
                  </a:ext>
                </a:extLst>
              </a:tr>
              <a:tr h="47632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правильно построенное выступление на защите ВКР</a:t>
                      </a: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033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12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1" y="261743"/>
            <a:ext cx="7107811" cy="851830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5164" y="282576"/>
            <a:ext cx="873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>
                <a:solidFill>
                  <a:schemeClr val="bg1"/>
                </a:solidFill>
              </a:rPr>
              <a:t>Успешное трудоустройство – объективная оценка </a:t>
            </a:r>
          </a:p>
          <a:p>
            <a:pPr lvl="0"/>
            <a:r>
              <a:rPr lang="ru-RU" sz="2400" dirty="0">
                <a:solidFill>
                  <a:schemeClr val="bg1"/>
                </a:solidFill>
              </a:rPr>
              <a:t>качества подготовки выпускника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DA7AB9-AFD1-448E-A432-3485A2E8997D}"/>
              </a:ext>
            </a:extLst>
          </p:cNvPr>
          <p:cNvSpPr txBox="1"/>
          <p:nvPr/>
        </p:nvSpPr>
        <p:spPr>
          <a:xfrm>
            <a:off x="223982" y="1723140"/>
            <a:ext cx="634895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333333"/>
                </a:solidFill>
                <a:latin typeface="-apple-system"/>
              </a:rPr>
              <a:t>…</a:t>
            </a:r>
            <a:r>
              <a:rPr lang="ru-RU" sz="2800" b="1" i="0" dirty="0">
                <a:solidFill>
                  <a:srgbClr val="333333"/>
                </a:solidFill>
                <a:effectLst/>
                <a:latin typeface="-apple-system"/>
              </a:rPr>
              <a:t>Когда я встречаю выпускника, который говорит мне: «Вот, смотрите, кем я стал, а ведь был у вас троечником», то всегда отвечаю: «Могу представить, кем бы Вы стали, если бы сразу взялись за ум»…</a:t>
            </a:r>
            <a:endParaRPr lang="ru-RU" sz="2800" b="1" dirty="0">
              <a:solidFill>
                <a:srgbClr val="333333"/>
              </a:solidFill>
              <a:latin typeface="-apple-system"/>
            </a:endParaRPr>
          </a:p>
          <a:p>
            <a:r>
              <a:rPr lang="ru-RU" sz="2400" b="1" i="1" dirty="0">
                <a:solidFill>
                  <a:srgbClr val="333333"/>
                </a:solidFill>
                <a:effectLst/>
                <a:latin typeface="-apple-system"/>
              </a:rPr>
              <a:t>А.С. </a:t>
            </a:r>
            <a:r>
              <a:rPr lang="ru-RU" sz="2400" b="1" i="1" dirty="0" err="1">
                <a:solidFill>
                  <a:srgbClr val="333333"/>
                </a:solidFill>
                <a:effectLst/>
                <a:latin typeface="-apple-system"/>
              </a:rPr>
              <a:t>Запесоцкий</a:t>
            </a:r>
            <a:endParaRPr lang="ru-RU" sz="2400" i="1" dirty="0"/>
          </a:p>
        </p:txBody>
      </p:sp>
      <p:pic>
        <p:nvPicPr>
          <p:cNvPr id="19" name="Рисунок 18" descr="Изображение выглядит как внутренний, пол, потолок, длинный&#10;&#10;Автоматически созданное описание">
            <a:extLst>
              <a:ext uri="{FF2B5EF4-FFF2-40B4-BE49-F238E27FC236}">
                <a16:creationId xmlns:a16="http://schemas.microsoft.com/office/drawing/2014/main" id="{FC06098E-6DDE-424E-9656-E8DD3AA530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161" y="906756"/>
            <a:ext cx="4411279" cy="588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10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31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5700" y="4608513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ятиугольник 3"/>
          <p:cNvSpPr/>
          <p:nvPr/>
        </p:nvSpPr>
        <p:spPr>
          <a:xfrm>
            <a:off x="199506" y="26193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cs typeface="Times New Roman" panose="02020603050405020304" pitchFamily="18" charset="0"/>
              </a:rPr>
              <a:t>Коллективные ВКР</a:t>
            </a:r>
          </a:p>
        </p:txBody>
      </p:sp>
      <p:grpSp>
        <p:nvGrpSpPr>
          <p:cNvPr id="1743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" name="Прямоугольник 2"/>
          <p:cNvSpPr/>
          <p:nvPr/>
        </p:nvSpPr>
        <p:spPr>
          <a:xfrm>
            <a:off x="73803" y="977799"/>
            <a:ext cx="1182202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40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  <a:p>
            <a:pPr marL="85725" indent="363538" algn="just" defTabSz="914400">
              <a:spcBef>
                <a:spcPts val="0"/>
              </a:spcBef>
            </a:pPr>
            <a:endParaRPr lang="ru-RU" sz="2350" dirty="0">
              <a:solidFill>
                <a:srgbClr val="256569"/>
              </a:solidFill>
              <a:latin typeface="Book Antiqua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32783"/>
              </p:ext>
            </p:extLst>
          </p:nvPr>
        </p:nvGraphicFramePr>
        <p:xfrm>
          <a:off x="199505" y="977798"/>
          <a:ext cx="11798819" cy="566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8819">
                  <a:extLst>
                    <a:ext uri="{9D8B030D-6E8A-4147-A177-3AD203B41FA5}">
                      <a16:colId xmlns:a16="http://schemas.microsoft.com/office/drawing/2014/main" val="2248585422"/>
                    </a:ext>
                  </a:extLst>
                </a:gridCol>
              </a:tblGrid>
              <a:tr h="5209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из сложностей и проблем следует отметить: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45035"/>
                  </a:ext>
                </a:extLst>
              </a:tr>
              <a:tr h="117211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дополнительная работа со стороны руководителя ВКР не только по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содержательной части работы, но и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 межличностным взаимоотношениям в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процессе написания ВКР («удержание» команды)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25740"/>
                  </a:ext>
                </a:extLst>
              </a:tr>
              <a:tr h="81205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сложность оценки самой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возможности подготовки конкретными студентами коллективной ВКР</a:t>
                      </a:r>
                    </a:p>
                  </a:txBody>
                  <a:tcP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975258"/>
                  </a:ext>
                </a:extLst>
              </a:tr>
              <a:tr h="1172110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сложность в оценивании вклада каждого из студентов в подготовку ВКР со стороны руководителя, т.к. они работают совместно, даже если в задании руководитель «развел» главы и параграфы между студентами</a:t>
                      </a: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07869"/>
                  </a:ext>
                </a:extLst>
              </a:tr>
              <a:tr h="117211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сложности формирования сценария защиты ВКР и последующих ответов на вопросы, и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как результат - сложность в оценивании вклада студента со стороны ГЭК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DD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400289"/>
                  </a:ext>
                </a:extLst>
              </a:tr>
              <a:tr h="81522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вопрос исключения из участников коллективной ВКР (отчислен</a:t>
                      </a:r>
                      <a:r>
                        <a:rPr lang="ru-RU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обучающийся, болезнь и др.) </a:t>
                      </a: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последующего завершения работы</a:t>
                      </a:r>
                    </a:p>
                  </a:txBody>
                  <a:tcPr>
                    <a:solidFill>
                      <a:srgbClr val="89AC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37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67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496147" y="295653"/>
            <a:ext cx="4324403" cy="15026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63682" y="2383219"/>
            <a:ext cx="9464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Итоговая аттестация </a:t>
            </a:r>
            <a:b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в филиалах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21" y="493763"/>
            <a:ext cx="6068580" cy="636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67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90274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30" y="130697"/>
            <a:ext cx="7990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>
                <a:solidFill>
                  <a:schemeClr val="bg1"/>
                </a:solidFill>
              </a:rPr>
              <a:t>Итоги ГИА в филиалах: мнения членов ГЭК</a:t>
            </a:r>
          </a:p>
          <a:p>
            <a:pPr lvl="0"/>
            <a:r>
              <a:rPr lang="ru-RU" sz="2200" b="1" i="1" dirty="0">
                <a:solidFill>
                  <a:schemeClr val="bg1"/>
                </a:solidFill>
              </a:rPr>
              <a:t>Высшее образование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BC2FC2-C269-4249-8E69-A2C57B20327C}"/>
              </a:ext>
            </a:extLst>
          </p:cNvPr>
          <p:cNvSpPr txBox="1"/>
          <p:nvPr/>
        </p:nvSpPr>
        <p:spPr>
          <a:xfrm>
            <a:off x="88029" y="835176"/>
            <a:ext cx="11910932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cs typeface="Times New Roman" panose="02020603050405020304" pitchFamily="18" charset="0"/>
              </a:rPr>
              <a:t>ГИА для выпускников очной формы обучения проведена в очном формате (за исключением трех филиалов, где были выявлены заболевшие студенты, ГИА частично проведена в ДОТ </a:t>
            </a:r>
          </a:p>
          <a:p>
            <a:pPr algn="ctr"/>
            <a:r>
              <a:rPr lang="ru-RU" b="1" dirty="0">
                <a:cs typeface="Times New Roman" panose="02020603050405020304" pitchFamily="18" charset="0"/>
              </a:rPr>
              <a:t>(Пензенский, Пермский, Санкт-Петербургский)</a:t>
            </a:r>
          </a:p>
          <a:p>
            <a:pPr algn="ctr"/>
            <a:endParaRPr lang="ru-RU" b="1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активизировать практику выполнения ВКР по заявкам (целевым установкам) организаций;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активизировать использование методов статистической обработки и математического анализа;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усилить практическую ориентацию экзаменационных заданий посредством увеличения количества практико-ориентированных заданий и их согласования с бизнес-партнерами филиала;</a:t>
            </a:r>
          </a:p>
          <a:p>
            <a:pPr marL="285750" indent="-285750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руководителям ВКР обращать внимание на соблюдение регламента защиты при подготовке докладов и иллюстративного материала к защите ВКР, повысить качество презентационного материала;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более широко вовлекать в исследовательский процесс современную профессионально ориентированную периодику</a:t>
            </a:r>
            <a:r>
              <a:rPr lang="ru-RU" spc="-1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</a:t>
            </a:r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использовать опыт зарубежных стран, а также ссылаться в работе на ученых и экономистов, публикующихся в Электронной научной библиотеке, а также в основных международных научных базах и т.д.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обратить внимание на усиление работы по обучению студентов публичному выступлению и грамотному изложению представляемого материала;</a:t>
            </a:r>
          </a:p>
          <a:p>
            <a:pPr marL="285750" indent="-285750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рекомендовать студентам более точно обосновывать личный вклад в разработку выбранных темы исследований.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лекционных курсах и на практических занятиях больше времени уделять проблемам и перспективам развития региональных аспектов экономики;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рекомендовать выпускникам проходить дополнительное повышение квалификации (переподготовки) в соответствующих областях знаний в связи с быстрыми изменениями нормативных документов в области бухучета, аудиторской деятельности и налогообложения.</a:t>
            </a:r>
          </a:p>
          <a:p>
            <a:pPr marL="285750" indent="-285750">
              <a:buFont typeface="Wingdings" panose="05000000000000000000" pitchFamily="2" charset="2"/>
              <a:buChar char="§"/>
              <a:tabLst>
                <a:tab pos="540385" algn="l"/>
              </a:tabLst>
            </a:pP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71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90274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30" y="130697"/>
            <a:ext cx="7990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200" b="1" dirty="0">
                <a:solidFill>
                  <a:schemeClr val="bg1"/>
                </a:solidFill>
              </a:rPr>
              <a:t>Итоги ГИА в филиалах: </a:t>
            </a:r>
          </a:p>
          <a:p>
            <a:pPr lvl="0"/>
            <a:r>
              <a:rPr lang="ru-RU" sz="2200" b="1" i="1" dirty="0">
                <a:solidFill>
                  <a:schemeClr val="bg1"/>
                </a:solidFill>
              </a:rPr>
              <a:t>СПО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FA9787-CD49-49DA-889A-6EA791222493}"/>
              </a:ext>
            </a:extLst>
          </p:cNvPr>
          <p:cNvSpPr txBox="1"/>
          <p:nvPr/>
        </p:nvSpPr>
        <p:spPr>
          <a:xfrm>
            <a:off x="207389" y="920971"/>
            <a:ext cx="11858919" cy="6393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ГИА проведена в форме защиты выпускных квалификационных работ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и демонстрационных экзаменов по соответствующим компетенциям</a:t>
            </a:r>
          </a:p>
          <a:p>
            <a:pPr algn="just"/>
            <a:endParaRPr lang="ru-RU" sz="1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Проведение демонстрационного экзамена осуществлялось с применением дистанционного формата (для заочной формы обучения) и в очном формате (для очной формы обучения).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Основные компетенции, по которым проведены демонстрационные экзамены в филиалах </a:t>
            </a:r>
            <a:r>
              <a:rPr lang="ru-RU" b="1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Финуниверситета</a:t>
            </a:r>
            <a:r>
              <a:rPr lang="ru-RU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: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Т78 – Финансы; </a:t>
            </a:r>
          </a:p>
          <a:p>
            <a:pPr algn="just"/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</a:t>
            </a:r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41 – Бухгалтерский учет;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Т48 – Банковское дело.</a:t>
            </a:r>
          </a:p>
          <a:p>
            <a:pPr algn="just"/>
            <a:endParaRPr lang="ru-RU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Демонстрационные экзамены в филиалах прошли успешно, процедурных нарушений не отмечено. </a:t>
            </a:r>
          </a:p>
          <a:p>
            <a:pPr algn="just"/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проведении демонстрационных экзаменов в качестве главных экспертов выступили преподаватели филиалов, а в качестве линейных экспертов - сертифицированные эксперты, представители организаций-работодателей, практические работники банков, бухгалтеры, экономисты, представляющие реальный сектор экономики, преподаватели других колледжей.</a:t>
            </a:r>
          </a:p>
          <a:p>
            <a:pPr algn="just"/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Одна из проблем, отмеченная экспертами в ходе демонстрационных экзаменов -  зачастую некорректно составленные условия заданий, которые вызывают затруднения у студентов и не позволяют выполнить их в полном объеме. Однако разработка контрольно-измерительных материалов к демонстрационным экзаменам относится к компетенции «Агентства развития профессионального мастерства (</a:t>
            </a:r>
            <a:r>
              <a:rPr lang="ru-RU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Ворлдскиллс</a:t>
            </a: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)», задания являются конфиденциальными и замене не подлежат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14466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5285" y="280993"/>
            <a:ext cx="6688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Средняя оценка ВО сравнение с Москвой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18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962924"/>
              </p:ext>
            </p:extLst>
          </p:nvPr>
        </p:nvGraphicFramePr>
        <p:xfrm>
          <a:off x="407516" y="952885"/>
          <a:ext cx="10583820" cy="5620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26132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311955"/>
            <a:ext cx="6903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Средняя оценка СПО сравнение с Москвой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18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112231"/>
              </p:ext>
            </p:extLst>
          </p:nvPr>
        </p:nvGraphicFramePr>
        <p:xfrm>
          <a:off x="219521" y="1056501"/>
          <a:ext cx="11649144" cy="535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80113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0" y="280988"/>
            <a:ext cx="8264525" cy="55403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211137" y="280988"/>
            <a:ext cx="56339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Общие выводы по итогам ГИА</a:t>
            </a:r>
          </a:p>
        </p:txBody>
      </p:sp>
      <p:pic>
        <p:nvPicPr>
          <p:cNvPr id="35843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44113" y="4605338"/>
            <a:ext cx="21463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4" name="Группа 6"/>
          <p:cNvGrpSpPr>
            <a:grpSpLocks/>
          </p:cNvGrpSpPr>
          <p:nvPr/>
        </p:nvGrpSpPr>
        <p:grpSpPr bwMode="auto">
          <a:xfrm>
            <a:off x="9191625" y="114300"/>
            <a:ext cx="2806700" cy="720725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91786" y="114708"/>
              <a:ext cx="674802" cy="701425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72968" y="214685"/>
              <a:ext cx="2025993" cy="620491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35845" name="Прямоугольник 4"/>
          <p:cNvSpPr>
            <a:spLocks noChangeArrowheads="1"/>
          </p:cNvSpPr>
          <p:nvPr/>
        </p:nvSpPr>
        <p:spPr bwMode="auto">
          <a:xfrm>
            <a:off x="250825" y="957263"/>
            <a:ext cx="117475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C3260C"/>
              </a:buClr>
              <a:buSzPct val="130000"/>
            </a:pPr>
            <a:endParaRPr lang="ru-RU" sz="2000">
              <a:solidFill>
                <a:srgbClr val="256569"/>
              </a:solidFill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737" y="957263"/>
            <a:ext cx="11787188" cy="5732462"/>
          </a:xfrm>
          <a:prstGeom prst="rect">
            <a:avLst/>
          </a:prstGeo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sz="2200" dirty="0">
                <a:solidFill>
                  <a:srgbClr val="15393B"/>
                </a:solidFill>
              </a:rPr>
              <a:t>Переход на смешанный формат ГИА осуществлен быстро, гибко и без сбоев. В целом, изменение процедуры не ухудшило качество подготовки обучающихся или качество ВКР.</a:t>
            </a:r>
          </a:p>
          <a:p>
            <a:pPr marL="514350" indent="-514350" algn="just">
              <a:buAutoNum type="arabicPeriod"/>
            </a:pPr>
            <a:r>
              <a:rPr lang="ru-RU" sz="2200" dirty="0">
                <a:solidFill>
                  <a:srgbClr val="15393B"/>
                </a:solidFill>
              </a:rPr>
              <a:t>Результаты ГИА и отзывы большинства его участников подтвердили правильность возврата к двум испытаниям и выбранный формат ГИА в ДОТ, а также обоснованность дополнительных мероприятий (единая платформа, технические специалисты, дополнительные сотрудники от факультетов, предварительное тестирования подключений и большая консультационная работы всех участников ГИА).</a:t>
            </a:r>
          </a:p>
          <a:p>
            <a:pPr marL="514350" indent="-514350" algn="just">
              <a:buAutoNum type="arabicPeriod"/>
            </a:pPr>
            <a:r>
              <a:rPr lang="ru-RU" sz="2200" dirty="0">
                <a:solidFill>
                  <a:srgbClr val="15393B"/>
                </a:solidFill>
              </a:rPr>
              <a:t>Повышение роли секретарей в новом формате ГИА показала важность работы по их заблаговременному отбору и подготовке. Необходимо продолжать их обучение.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200" dirty="0">
                <a:solidFill>
                  <a:srgbClr val="15393B"/>
                </a:solidFill>
              </a:rPr>
              <a:t>Большое количество замен председателей ГЭК, а также членов ГЭК (в т.ч. преподавателей </a:t>
            </a:r>
            <a:r>
              <a:rPr lang="ru-RU" sz="2200" dirty="0" err="1">
                <a:solidFill>
                  <a:srgbClr val="15393B"/>
                </a:solidFill>
              </a:rPr>
              <a:t>Финуниверситета</a:t>
            </a:r>
            <a:r>
              <a:rPr lang="ru-RU" sz="2200" dirty="0">
                <a:solidFill>
                  <a:srgbClr val="15393B"/>
                </a:solidFill>
              </a:rPr>
              <a:t>) из-за </a:t>
            </a:r>
            <a:r>
              <a:rPr lang="en-US" sz="2200" dirty="0">
                <a:solidFill>
                  <a:srgbClr val="15393B"/>
                </a:solidFill>
              </a:rPr>
              <a:t>COVID-19 </a:t>
            </a:r>
            <a:r>
              <a:rPr lang="ru-RU" sz="2200" dirty="0">
                <a:solidFill>
                  <a:srgbClr val="15393B"/>
                </a:solidFill>
              </a:rPr>
              <a:t>еще раз поставило задачу делать значительный резерв по сторонним членам и председателям ГЭК на момент согласования и утверждения.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200" dirty="0">
                <a:solidFill>
                  <a:srgbClr val="15393B"/>
                </a:solidFill>
              </a:rPr>
              <a:t>Наличие апелляций на процедуру ставит перед факультетами задачу проводить беседу как с обучающимися (</a:t>
            </a:r>
            <a:r>
              <a:rPr lang="ru-RU" sz="2200" i="1" dirty="0">
                <a:solidFill>
                  <a:srgbClr val="15393B"/>
                </a:solidFill>
              </a:rPr>
              <a:t>не надо подменять несогласие с оценкой с процедурой</a:t>
            </a:r>
            <a:r>
              <a:rPr lang="ru-RU" sz="2200" dirty="0">
                <a:solidFill>
                  <a:srgbClr val="15393B"/>
                </a:solidFill>
              </a:rPr>
              <a:t>) так и с председателями (</a:t>
            </a:r>
            <a:r>
              <a:rPr lang="ru-RU" sz="2200" i="1" dirty="0">
                <a:solidFill>
                  <a:srgbClr val="15393B"/>
                </a:solidFill>
              </a:rPr>
              <a:t>уточняя еще раз регламент и процедуру проведения ГИА</a:t>
            </a:r>
            <a:r>
              <a:rPr lang="ru-RU" sz="2200" dirty="0">
                <a:solidFill>
                  <a:srgbClr val="15393B"/>
                </a:solidFill>
              </a:rPr>
              <a:t>).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ru-RU" sz="2200" dirty="0">
                <a:solidFill>
                  <a:srgbClr val="15393B"/>
                </a:solidFill>
              </a:rPr>
              <a:t>Коллективные ВКР и стартапы не должны стать массовыми, а их наличие самоцелью. Необходимо очень осторожно и индивидуально подходить к их реализации.</a:t>
            </a:r>
          </a:p>
          <a:p>
            <a:pPr marL="514350" indent="-514350" algn="just">
              <a:buAutoNum type="arabicPeriod"/>
            </a:pPr>
            <a:endParaRPr lang="ru-RU" sz="2400" dirty="0">
              <a:solidFill>
                <a:srgbClr val="256569"/>
              </a:solidFill>
            </a:endParaRPr>
          </a:p>
        </p:txBody>
      </p:sp>
      <p:sp>
        <p:nvSpPr>
          <p:cNvPr id="35847" name="Номер слайда 4"/>
          <p:cNvSpPr txBox="1">
            <a:spLocks/>
          </p:cNvSpPr>
          <p:nvPr/>
        </p:nvSpPr>
        <p:spPr bwMode="auto">
          <a:xfrm>
            <a:off x="9407525" y="65103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dirty="0">
                <a:solidFill>
                  <a:srgbClr val="898989"/>
                </a:solidFill>
                <a:latin typeface="Calibri" pitchFamily="34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453925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2401" y="263068"/>
            <a:ext cx="5213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Проект решения Ученого совета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4546" y="4605924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Прямоугольник 4"/>
          <p:cNvSpPr/>
          <p:nvPr/>
        </p:nvSpPr>
        <p:spPr>
          <a:xfrm>
            <a:off x="152401" y="1309037"/>
            <a:ext cx="11696700" cy="492208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buAutoNum type="arabicPeriod"/>
              <a:defRPr/>
            </a:pPr>
            <a:r>
              <a:rPr lang="ru-RU" sz="2000" dirty="0">
                <a:solidFill>
                  <a:srgbClr val="15393B"/>
                </a:solidFill>
              </a:rPr>
              <a:t>Принять информацию проректора по учебной и методической работе Каменевой Е.А. к сведению и признать результаты работы государственных экзаменационных комиссий по итогам 2020/2021 учебного года в </a:t>
            </a:r>
            <a:r>
              <a:rPr lang="ru-RU" sz="2000" dirty="0" err="1">
                <a:solidFill>
                  <a:srgbClr val="15393B"/>
                </a:solidFill>
              </a:rPr>
              <a:t>бакалавриате</a:t>
            </a:r>
            <a:r>
              <a:rPr lang="ru-RU" sz="2000" dirty="0">
                <a:solidFill>
                  <a:srgbClr val="15393B"/>
                </a:solidFill>
              </a:rPr>
              <a:t>, магистратуре и аспирантуре удовлетворительными.</a:t>
            </a:r>
          </a:p>
          <a:p>
            <a:pPr marL="342900" indent="-342900"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buAutoNum type="arabicPeriod"/>
              <a:defRPr/>
            </a:pPr>
            <a:r>
              <a:rPr lang="ru-RU" sz="2000" dirty="0">
                <a:solidFill>
                  <a:srgbClr val="15393B"/>
                </a:solidFill>
              </a:rPr>
              <a:t>Признать успешным эксперимент на факультете «Высшая школа управления» по подготовке и защите ВКР, выполненной в виде </a:t>
            </a:r>
            <a:r>
              <a:rPr lang="en-US" sz="2000" dirty="0">
                <a:solidFill>
                  <a:srgbClr val="15393B"/>
                </a:solidFill>
              </a:rPr>
              <a:t>Start Up </a:t>
            </a:r>
            <a:r>
              <a:rPr lang="ru-RU" sz="2000" dirty="0">
                <a:solidFill>
                  <a:srgbClr val="15393B"/>
                </a:solidFill>
              </a:rPr>
              <a:t>проекта. </a:t>
            </a:r>
          </a:p>
          <a:p>
            <a:pPr marL="514350" lvl="0" indent="-514350"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buFont typeface="+mj-lt"/>
              <a:buAutoNum type="arabicPeriod" startAt="3"/>
              <a:defRPr/>
            </a:pPr>
            <a:r>
              <a:rPr lang="ru-RU" sz="2000" dirty="0">
                <a:solidFill>
                  <a:srgbClr val="15393B"/>
                </a:solidFill>
              </a:rPr>
              <a:t>В целях эффективной подготовки и проведения ГИА в 2021/2022 учебном году решить следующие задачи:</a:t>
            </a:r>
          </a:p>
          <a:p>
            <a:pPr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3.1.	Сохранить и развивать положительный опыт проведения ГИА в дистанционном формате, прежде всего, в Институте онлайн образования, а также при реализации инклюзивного обучения (проректор по учебной и методической работе Е.А. Каменева, директор Института онлайн образования Г.В. Можаева).</a:t>
            </a:r>
          </a:p>
          <a:p>
            <a:pPr marL="0" lvl="1" algn="just">
              <a:spcBef>
                <a:spcPct val="20000"/>
              </a:spcBef>
              <a:spcAft>
                <a:spcPts val="400"/>
              </a:spcAft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3.2. Перейти исключительно к электронной форме представления и хранения ВКР, усилив контроль за своевременностью выполнения обучающимися плана и графика работы над ВКР, сроками загрузки завершенных работ в ЭИОС (руководители департаментов, заведующие кафедрами).</a:t>
            </a: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b="1" dirty="0">
                <a:solidFill>
                  <a:srgbClr val="FF0000"/>
                </a:solidFill>
              </a:rPr>
              <a:t>срок: в течение 2020/2021 учебного года</a:t>
            </a:r>
          </a:p>
        </p:txBody>
      </p:sp>
      <p:sp>
        <p:nvSpPr>
          <p:cNvPr id="11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425054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3866" y="292705"/>
            <a:ext cx="5213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Проект решения Ученого совета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4546" y="4605924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5" name="Прямоугольник 4"/>
          <p:cNvSpPr/>
          <p:nvPr/>
        </p:nvSpPr>
        <p:spPr>
          <a:xfrm>
            <a:off x="152400" y="794522"/>
            <a:ext cx="11846561" cy="59330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lvl="1"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3.3. Деканам факультетов (директорам институтов, филиалов) совместно с руководителями департаментов и кафедр факультетов: </a:t>
            </a: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- обсудить на заседаниях ученых советов факультетов (филиалов) и заседаниях департаментов и кафедр итоги ГИА, проанализировать ее результаты и предложить меры по исправлению недостатков и отдельных нарушений в ходе государственного экзамена и защиты ВКР.</a:t>
            </a:r>
            <a:r>
              <a:rPr lang="ru-RU" sz="2000" dirty="0">
                <a:solidFill>
                  <a:srgbClr val="256569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срок: 20.10.2021</a:t>
            </a: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- представить проректору по учебной и методической работе Е.А. Каменевой предложения по дополнительным критериям отнесения проекта к стартапу, а также условиям и особенностям подготовки ВКР в виде стартапа. </a:t>
            </a:r>
            <a:r>
              <a:rPr lang="ru-RU" sz="2000" b="1" dirty="0">
                <a:solidFill>
                  <a:srgbClr val="FF0000"/>
                </a:solidFill>
              </a:rPr>
              <a:t>срок: 01.09.2021</a:t>
            </a: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- обеспечить своевременное согласование кандидатур председателей ГЭК и представление их для утверждения на Ученом совете Финансового университета.  </a:t>
            </a:r>
            <a:r>
              <a:rPr lang="ru-RU" sz="2000" b="1" dirty="0">
                <a:solidFill>
                  <a:srgbClr val="FF0000"/>
                </a:solidFill>
              </a:rPr>
              <a:t>срок: 03.12.2021</a:t>
            </a:r>
          </a:p>
          <a:p>
            <a:pPr marL="0" lvl="1"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3.3. Деканам факультетов (директорам институтов, филиалов) совместно с руководителями департаментов и кафедр факультетов: </a:t>
            </a: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- согласовать кандидатуры членов комиссии ГЭК из числа представителей работодателей и ППС </a:t>
            </a:r>
            <a:r>
              <a:rPr lang="ru-RU" sz="2000" dirty="0" err="1">
                <a:solidFill>
                  <a:srgbClr val="15393B"/>
                </a:solidFill>
              </a:rPr>
              <a:t>Финуниверситета</a:t>
            </a:r>
            <a:r>
              <a:rPr lang="ru-RU" sz="2000" dirty="0">
                <a:solidFill>
                  <a:srgbClr val="15393B"/>
                </a:solidFill>
              </a:rPr>
              <a:t>, предоставить сведения для формирования расписания и запустить приказы о составах ГЭК. </a:t>
            </a:r>
            <a:r>
              <a:rPr lang="ru-RU" sz="2000" b="1" dirty="0">
                <a:solidFill>
                  <a:srgbClr val="FF0000"/>
                </a:solidFill>
              </a:rPr>
              <a:t>срок: 01.04.2022</a:t>
            </a:r>
          </a:p>
          <a:p>
            <a:pPr marL="0" lvl="1" algn="just">
              <a:buClr>
                <a:srgbClr val="F14124">
                  <a:lumMod val="75000"/>
                </a:srgbClr>
              </a:buClr>
              <a:buSzPct val="130000"/>
              <a:defRPr/>
            </a:pPr>
            <a:r>
              <a:rPr lang="ru-RU" sz="2000" dirty="0">
                <a:solidFill>
                  <a:srgbClr val="15393B"/>
                </a:solidFill>
              </a:rPr>
              <a:t>3.4. Проректору по учебной и методической работе Каменевой Е.А. подготовить и утвердить локальные нормативные акты, раскрывающие порядок подготовки, защиты и оценки ВКР в виде стартапа, а также определяющие порядок представления и хранения ВКР в электронной форме. </a:t>
            </a:r>
            <a:r>
              <a:rPr lang="ru-RU" sz="2000" b="1" dirty="0">
                <a:solidFill>
                  <a:srgbClr val="FF0000"/>
                </a:solidFill>
              </a:rPr>
              <a:t>срок: 01.10.2021</a:t>
            </a: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2000" b="1" dirty="0">
              <a:solidFill>
                <a:srgbClr val="FF0000"/>
              </a:solidFill>
            </a:endParaRPr>
          </a:p>
          <a:p>
            <a:pPr algn="just">
              <a:buClr>
                <a:srgbClr val="F14124">
                  <a:lumMod val="75000"/>
                </a:srgbClr>
              </a:buClr>
              <a:buSzPct val="130000"/>
              <a:defRPr/>
            </a:pPr>
            <a:endParaRPr lang="ru-RU" sz="2800" b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Номер слайда 4"/>
          <p:cNvSpPr txBox="1">
            <a:spLocks/>
          </p:cNvSpPr>
          <p:nvPr/>
        </p:nvSpPr>
        <p:spPr>
          <a:xfrm>
            <a:off x="9408161" y="65104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4064578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496147" y="295653"/>
            <a:ext cx="4324403" cy="15026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63682" y="2739578"/>
            <a:ext cx="9464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Доклад окончен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21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96147" y="3784233"/>
            <a:ext cx="7374722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3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0157" y="280993"/>
            <a:ext cx="5247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Общее количество выпускников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379802" y="64703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11</a:t>
            </a:r>
          </a:p>
        </p:txBody>
      </p:sp>
      <p:graphicFrame>
        <p:nvGraphicFramePr>
          <p:cNvPr id="14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1082"/>
              </p:ext>
            </p:extLst>
          </p:nvPr>
        </p:nvGraphicFramePr>
        <p:xfrm>
          <a:off x="125781" y="1051103"/>
          <a:ext cx="11873180" cy="5662723"/>
        </p:xfrm>
        <a:graphic>
          <a:graphicData uri="http://schemas.openxmlformats.org/drawingml/2006/table">
            <a:tbl>
              <a:tblPr/>
              <a:tblGrid>
                <a:gridCol w="2901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2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77473">
                  <a:extLst>
                    <a:ext uri="{9D8B030D-6E8A-4147-A177-3AD203B41FA5}">
                      <a16:colId xmlns:a16="http://schemas.microsoft.com/office/drawing/2014/main" val="3205911283"/>
                    </a:ext>
                  </a:extLst>
                </a:gridCol>
              </a:tblGrid>
              <a:tr h="306698"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Всего (чел.)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41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2018/2019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2019/2020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2020/2021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8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По высшему образованию, </a:t>
                      </a:r>
                    </a:p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8484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59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по очной форме обучения 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3422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3333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3008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922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1018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1068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665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аспирантура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91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90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259478"/>
                  </a:ext>
                </a:extLst>
              </a:tr>
              <a:tr h="40937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по очно-заочной форме обучения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377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517406"/>
                  </a:ext>
                </a:extLst>
              </a:tr>
              <a:tr h="36338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по заочной форме обучения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3352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3161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2768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668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702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644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524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аспирантура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29932"/>
                  </a:ext>
                </a:extLst>
              </a:tr>
              <a:tr h="387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По программам СПО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3230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3568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3102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53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Итого по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Финуниверситету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11714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5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513066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328" y="288894"/>
            <a:ext cx="6465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Количество выпускников ВО в г. Москве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13</a:t>
            </a:r>
          </a:p>
        </p:txBody>
      </p:sp>
      <p:graphicFrame>
        <p:nvGraphicFramePr>
          <p:cNvPr id="12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445572"/>
              </p:ext>
            </p:extLst>
          </p:nvPr>
        </p:nvGraphicFramePr>
        <p:xfrm>
          <a:off x="125328" y="1068956"/>
          <a:ext cx="11560703" cy="5404668"/>
        </p:xfrm>
        <a:graphic>
          <a:graphicData uri="http://schemas.openxmlformats.org/drawingml/2006/table">
            <a:tbl>
              <a:tblPr/>
              <a:tblGrid>
                <a:gridCol w="2825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5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999">
                  <a:extLst>
                    <a:ext uri="{9D8B030D-6E8A-4147-A177-3AD203B41FA5}">
                      <a16:colId xmlns:a16="http://schemas.microsoft.com/office/drawing/2014/main" val="2842358880"/>
                    </a:ext>
                  </a:extLst>
                </a:gridCol>
                <a:gridCol w="1058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8311">
                  <a:extLst>
                    <a:ext uri="{9D8B030D-6E8A-4147-A177-3AD203B41FA5}">
                      <a16:colId xmlns:a16="http://schemas.microsoft.com/office/drawing/2014/main" val="4267017242"/>
                    </a:ext>
                  </a:extLst>
                </a:gridCol>
                <a:gridCol w="1213827">
                  <a:extLst>
                    <a:ext uri="{9D8B030D-6E8A-4147-A177-3AD203B41FA5}">
                      <a16:colId xmlns:a16="http://schemas.microsoft.com/office/drawing/2014/main" val="3205911283"/>
                    </a:ext>
                  </a:extLst>
                </a:gridCol>
                <a:gridCol w="1213827">
                  <a:extLst>
                    <a:ext uri="{9D8B030D-6E8A-4147-A177-3AD203B41FA5}">
                      <a16:colId xmlns:a16="http://schemas.microsoft.com/office/drawing/2014/main" val="1880325024"/>
                    </a:ext>
                  </a:extLst>
                </a:gridCol>
              </a:tblGrid>
              <a:tr h="423417"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Всего / % к выпуску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Финуниверситета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300"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2018/2019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2019/2020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2020/2021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90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По высшему образованию, </a:t>
                      </a:r>
                    </a:p>
                    <a:p>
                      <a:pPr marL="88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4959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58%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5074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62%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4723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62%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03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по очной форме обучения 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2334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68%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2352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2284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76%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853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916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90%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969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91%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254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аспиранты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178979"/>
                  </a:ext>
                </a:extLst>
              </a:tr>
              <a:tr h="6310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по очно-заочной </a:t>
                      </a:r>
                    </a:p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форме обучения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108507"/>
                  </a:ext>
                </a:extLst>
              </a:tr>
              <a:tr h="501672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по заочной форме обучения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бакалавры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1330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40%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1360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43%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1135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41%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9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магистры</a:t>
                      </a: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352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30%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9924">
                <a:tc vMerge="1">
                  <a:txBody>
                    <a:bodyPr/>
                    <a:lstStyle/>
                    <a:p>
                      <a:pPr marL="1440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аспиранты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90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1" y="109865"/>
            <a:ext cx="9323110" cy="701218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8029" y="130697"/>
            <a:ext cx="8858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solidFill>
                  <a:schemeClr val="bg1"/>
                </a:solidFill>
              </a:rPr>
              <a:t>Мнения членов ГЭК – представителей работодателей </a:t>
            </a:r>
          </a:p>
          <a:p>
            <a:pPr lvl="0"/>
            <a:r>
              <a:rPr lang="ru-RU" sz="2000" b="1" dirty="0">
                <a:solidFill>
                  <a:schemeClr val="bg1"/>
                </a:solidFill>
              </a:rPr>
              <a:t>148 респондентов - бакалавриат 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ru-RU" sz="2000" b="1" dirty="0">
                <a:solidFill>
                  <a:schemeClr val="bg1"/>
                </a:solidFill>
              </a:rPr>
              <a:t> 121 респондент - магистратура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E4482F-A9EB-4C1E-8536-341B44BBE6C0}"/>
              </a:ext>
            </a:extLst>
          </p:cNvPr>
          <p:cNvSpPr txBox="1"/>
          <p:nvPr/>
        </p:nvSpPr>
        <p:spPr>
          <a:xfrm>
            <a:off x="67558" y="969629"/>
            <a:ext cx="609600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Как Вы оцениваете уровень подготовки выпускников по результатам государственного экзамена?</a:t>
            </a:r>
            <a:endParaRPr lang="ru-RU" sz="1600" b="1" dirty="0">
              <a:solidFill>
                <a:srgbClr val="15393B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Высокий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71% </a:t>
            </a:r>
            <a:r>
              <a:rPr lang="en-US" sz="1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/ 88%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Средний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27%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12%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Удовлетворительный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0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Низкий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0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D711C0-C3AF-4374-BC6E-9A81E1CC289A}"/>
              </a:ext>
            </a:extLst>
          </p:cNvPr>
          <p:cNvSpPr txBox="1"/>
          <p:nvPr/>
        </p:nvSpPr>
        <p:spPr>
          <a:xfrm>
            <a:off x="0" y="2670335"/>
            <a:ext cx="62311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Как Вы оцениваете предложенные в рамках государственного экзамена задания с позиции актуальности и практико-ориентированности?</a:t>
            </a:r>
            <a:endParaRPr lang="ru-RU" sz="1600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Задания разработаны качественно, позволяют оценить все необходимые для работы знания и умения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60%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63%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Задания проверяют не только знания, но и способность к критическому мышлению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39%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37%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Задания </a:t>
            </a:r>
            <a:r>
              <a:rPr lang="ru-RU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позволяют проверить знания и способность к критическому мышлению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0,6%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0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2B726F-A550-485B-85D3-6CBFAE6030AF}"/>
              </a:ext>
            </a:extLst>
          </p:cNvPr>
          <p:cNvSpPr txBox="1"/>
          <p:nvPr/>
        </p:nvSpPr>
        <p:spPr>
          <a:xfrm>
            <a:off x="-1" y="5103541"/>
            <a:ext cx="630653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В целом насколько практико-ориентированы темы ВКР?</a:t>
            </a:r>
            <a:endParaRPr lang="ru-RU" sz="1600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Абсолютное большинство тем работ практико-ориентированы 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45%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50%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Большая часть тем работ практико-ориентированы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44%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41%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50/50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6%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Большая часть тем работ не практико-ориентированы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3%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CE66CD-DD9E-4561-ACAB-B1E1A7A26997}"/>
              </a:ext>
            </a:extLst>
          </p:cNvPr>
          <p:cNvSpPr txBox="1"/>
          <p:nvPr/>
        </p:nvSpPr>
        <p:spPr>
          <a:xfrm>
            <a:off x="6435318" y="954676"/>
            <a:ext cx="565603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Раскрывают ли представленные работы  компетенции, которыми должны обладать молодые специалисты, выходящие на рынок труда?</a:t>
            </a:r>
            <a:endParaRPr lang="ru-RU" sz="1600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49%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62%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Скорее да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49%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38%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Скорее нет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0</a:t>
            </a:r>
            <a:endParaRPr lang="ru-RU" sz="16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1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Чего недостаточно? </a:t>
            </a:r>
            <a:r>
              <a:rPr lang="ru-RU" sz="16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Практики. Знаний реальных условий и требований к специалистам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6C3265-7582-461E-9057-D8AF340B7EBE}"/>
              </a:ext>
            </a:extLst>
          </p:cNvPr>
          <p:cNvSpPr txBox="1"/>
          <p:nvPr/>
        </p:nvSpPr>
        <p:spPr>
          <a:xfrm>
            <a:off x="6435318" y="3187873"/>
            <a:ext cx="566865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5393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>
                <a:solidFill>
                  <a:srgbClr val="15393B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Какие профессиональные качества выпускников являются для Вас приоритетными:  </a:t>
            </a:r>
            <a:endParaRPr lang="ru-RU" sz="1600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базовых профессиональных знаний, теоретическая подготовленность </a:t>
            </a:r>
            <a:r>
              <a:rPr lang="ru-RU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71%</a:t>
            </a:r>
            <a:r>
              <a:rPr lang="en-US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/ 81%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Знание иностранного языка </a:t>
            </a:r>
            <a:r>
              <a:rPr lang="ru-RU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19% !!! </a:t>
            </a:r>
            <a:r>
              <a:rPr lang="en-US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22% !!!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Способность воспринимать и анализировать новую информацию </a:t>
            </a:r>
            <a:r>
              <a:rPr lang="ru-RU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82%</a:t>
            </a:r>
            <a:r>
              <a:rPr lang="en-US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/ 78%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Умение проявлять инициативу на работе, целеустремленность </a:t>
            </a:r>
            <a:r>
              <a:rPr lang="ru-RU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53%</a:t>
            </a:r>
            <a:r>
              <a:rPr lang="en-US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/ 56%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Умение применять инновации в работе, креативность 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47%</a:t>
            </a:r>
            <a:r>
              <a:rPr lang="en-US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/ 45%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Социальные навыки (деловое общение, умение работать в команде) </a:t>
            </a:r>
            <a:r>
              <a:rPr lang="ru-RU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55%</a:t>
            </a:r>
            <a:r>
              <a:rPr lang="en-US" sz="1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/ 65%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Другое: </a:t>
            </a:r>
            <a:r>
              <a:rPr lang="ru-RU" sz="16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работать на результат</a:t>
            </a:r>
            <a:r>
              <a:rPr lang="ru-RU" sz="1600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к</a:t>
            </a:r>
            <a:r>
              <a:rPr lang="ru-RU" sz="16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ритическое мышление </a:t>
            </a:r>
          </a:p>
        </p:txBody>
      </p:sp>
    </p:spTree>
    <p:extLst>
      <p:ext uri="{BB962C8B-B14F-4D97-AF65-F5344CB8AC3E}">
        <p14:creationId xmlns:p14="http://schemas.microsoft.com/office/powerpoint/2010/main" val="2779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6</a:t>
            </a: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F70CB717-43DA-41BE-B9A8-5AED9053E3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12322"/>
              </p:ext>
            </p:extLst>
          </p:nvPr>
        </p:nvGraphicFramePr>
        <p:xfrm>
          <a:off x="88030" y="1446432"/>
          <a:ext cx="6199648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3371607">
                  <a:extLst>
                    <a:ext uri="{9D8B030D-6E8A-4147-A177-3AD203B41FA5}">
                      <a16:colId xmlns:a16="http://schemas.microsoft.com/office/drawing/2014/main" val="3617563576"/>
                    </a:ext>
                  </a:extLst>
                </a:gridCol>
                <a:gridCol w="1009258">
                  <a:extLst>
                    <a:ext uri="{9D8B030D-6E8A-4147-A177-3AD203B41FA5}">
                      <a16:colId xmlns:a16="http://schemas.microsoft.com/office/drawing/2014/main" val="859930578"/>
                    </a:ext>
                  </a:extLst>
                </a:gridCol>
                <a:gridCol w="970371">
                  <a:extLst>
                    <a:ext uri="{9D8B030D-6E8A-4147-A177-3AD203B41FA5}">
                      <a16:colId xmlns:a16="http://schemas.microsoft.com/office/drawing/2014/main" val="51022487"/>
                    </a:ext>
                  </a:extLst>
                </a:gridCol>
                <a:gridCol w="848412">
                  <a:extLst>
                    <a:ext uri="{9D8B030D-6E8A-4147-A177-3AD203B41FA5}">
                      <a16:colId xmlns:a16="http://schemas.microsoft.com/office/drawing/2014/main" val="598326239"/>
                    </a:ext>
                  </a:extLst>
                </a:gridCol>
              </a:tblGrid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уровень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 уровень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38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Раскрытие темы, взаимосвязь теоретической и практической частей ВКР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77%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23%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348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Использование статистических и математических методов, пакетов специальных прикладных программ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59%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38%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3%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70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Самостоятельность и обоснованность выводов и предложений, соответствие выводов поставленным целям и задачам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71%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26%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3%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691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к анализу и обобщению данных исследования и их интерпретации 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73%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25%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2%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137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Навыки публичной дискуссии, способность аргументированно отвечать на вопросы, общий уровень культуры общения с аудиторией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71%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28%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1%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026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презентационных материалов  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67%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32%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1%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6119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682761B-8E70-4D38-8390-C27C293F8013}"/>
              </a:ext>
            </a:extLst>
          </p:cNvPr>
          <p:cNvSpPr txBox="1"/>
          <p:nvPr/>
        </p:nvSpPr>
        <p:spPr>
          <a:xfrm>
            <a:off x="-26708" y="876129"/>
            <a:ext cx="6122708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Поставьте среднюю оценку по ряду показателей, которые демонстрировали студенты при защите ВКР:</a:t>
            </a:r>
            <a:endParaRPr lang="ru-RU" sz="1600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335210-C3DB-45BF-BB16-F5543FA3CE6F}"/>
              </a:ext>
            </a:extLst>
          </p:cNvPr>
          <p:cNvSpPr txBox="1"/>
          <p:nvPr/>
        </p:nvSpPr>
        <p:spPr>
          <a:xfrm>
            <a:off x="0" y="5288340"/>
            <a:ext cx="518709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Возникло ли у Вас желание пригласить кого-то из студентов на работу?</a:t>
            </a:r>
            <a:endParaRPr lang="ru-RU" sz="1600" b="1" dirty="0">
              <a:solidFill>
                <a:srgbClr val="15393B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Да, многих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23%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Да, несколько человек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55%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54%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Да, в единичных случаях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32%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22%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Нет </a:t>
            </a:r>
            <a:r>
              <a:rPr lang="ru-RU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3%</a:t>
            </a:r>
            <a:r>
              <a:rPr lang="en-US" sz="16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1%</a:t>
            </a:r>
            <a:endParaRPr lang="ru-RU" sz="1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42883C-DC6F-42FF-871B-3D51738E24BA}"/>
              </a:ext>
            </a:extLst>
          </p:cNvPr>
          <p:cNvSpPr txBox="1"/>
          <p:nvPr/>
        </p:nvSpPr>
        <p:spPr>
          <a:xfrm>
            <a:off x="6375708" y="740511"/>
            <a:ext cx="5730665" cy="6158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540385" algn="l"/>
              </a:tabLst>
            </a:pPr>
            <a:r>
              <a:rPr lang="ru-RU" sz="15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 Как, по Вашему мнению, отразилось массовое использование дистанционных образовательных технологий в период обучения на качестве государственной итоговой аттестации ?</a:t>
            </a:r>
            <a:endParaRPr lang="ru-RU" sz="1500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Ухудшилось </a:t>
            </a:r>
            <a:r>
              <a:rPr lang="ru-RU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8%</a:t>
            </a:r>
            <a:r>
              <a:rPr lang="en-US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2%</a:t>
            </a:r>
            <a:endParaRPr lang="ru-RU" sz="15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Скорее ухудшилось </a:t>
            </a:r>
            <a:r>
              <a:rPr lang="ru-RU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36%</a:t>
            </a:r>
            <a:r>
              <a:rPr lang="en-US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26%</a:t>
            </a:r>
            <a:endParaRPr lang="ru-RU" sz="15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изменилось </a:t>
            </a:r>
            <a:r>
              <a:rPr lang="ru-RU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49%</a:t>
            </a:r>
            <a:r>
              <a:rPr lang="en-US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57%</a:t>
            </a:r>
            <a:endParaRPr lang="ru-RU" sz="15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Скорее улучшилось </a:t>
            </a:r>
            <a:r>
              <a:rPr lang="ru-RU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7%</a:t>
            </a:r>
            <a:r>
              <a:rPr lang="en-US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11%</a:t>
            </a:r>
            <a:endParaRPr lang="ru-RU" sz="15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tabLst>
                <a:tab pos="540385" algn="l"/>
              </a:tabLs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Улучшилось </a:t>
            </a:r>
            <a:r>
              <a:rPr lang="ru-RU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15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4%</a:t>
            </a:r>
            <a:endParaRPr lang="ru-RU" sz="15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500" b="1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500" b="1" dirty="0">
                <a:solidFill>
                  <a:srgbClr val="1539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9. Ваши пожелания Финансовому университету для улучшения качества подготовки выпускников</a:t>
            </a:r>
            <a:endParaRPr lang="en-US" sz="1500" b="1" dirty="0">
              <a:solidFill>
                <a:srgbClr val="15393B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бакалавриат</a:t>
            </a:r>
            <a:endParaRPr lang="ru-RU" sz="1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Предлагать больше практических задач, увеличивать объемы практики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Ввести устный прием экзаменов в процессе обучения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Создать справочник выпускников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Обратить внимание на коммуникативные навыки студентов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Много благодарных отзывов с пожеланиями дальнейшего процветания университету и сохранения традиций классического образования</a:t>
            </a:r>
          </a:p>
          <a:p>
            <a:pPr lvl="0" algn="ctr"/>
            <a:r>
              <a:rPr lang="ru-RU" sz="1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магистратура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Увеличить количество практики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Проработать оформление презентационных материалов (много несущественного в презентациях)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ru-RU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Нарабатывать опыт публичных выступлений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Много восторженных отзывов! Так держать! Не снижать планку! Рада была стать частью команды! </a:t>
            </a:r>
          </a:p>
        </p:txBody>
      </p:sp>
      <p:sp>
        <p:nvSpPr>
          <p:cNvPr id="18" name="Пятиугольник 3">
            <a:extLst>
              <a:ext uri="{FF2B5EF4-FFF2-40B4-BE49-F238E27FC236}">
                <a16:creationId xmlns:a16="http://schemas.microsoft.com/office/drawing/2014/main" id="{7E3BECAB-7D65-4958-BE0C-836C63020F25}"/>
              </a:ext>
            </a:extLst>
          </p:cNvPr>
          <p:cNvSpPr/>
          <p:nvPr/>
        </p:nvSpPr>
        <p:spPr>
          <a:xfrm>
            <a:off x="-1" y="109864"/>
            <a:ext cx="9323110" cy="707887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606BF9-75AE-4603-9EA9-C31576998C50}"/>
              </a:ext>
            </a:extLst>
          </p:cNvPr>
          <p:cNvSpPr txBox="1"/>
          <p:nvPr/>
        </p:nvSpPr>
        <p:spPr>
          <a:xfrm>
            <a:off x="88029" y="130697"/>
            <a:ext cx="8858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solidFill>
                  <a:schemeClr val="bg1"/>
                </a:solidFill>
              </a:rPr>
              <a:t>Мнения членов ГЭК – представителей работодателей </a:t>
            </a:r>
          </a:p>
          <a:p>
            <a:pPr lvl="0"/>
            <a:r>
              <a:rPr lang="ru-RU" sz="2000" b="1" dirty="0">
                <a:solidFill>
                  <a:schemeClr val="bg1"/>
                </a:solidFill>
              </a:rPr>
              <a:t>148 респондентов - бакалавриат </a:t>
            </a:r>
            <a:r>
              <a:rPr lang="en-US" sz="2000" b="1" dirty="0">
                <a:solidFill>
                  <a:schemeClr val="bg1"/>
                </a:solidFill>
              </a:rPr>
              <a:t>/</a:t>
            </a:r>
            <a:r>
              <a:rPr lang="ru-RU" sz="2000" b="1" dirty="0">
                <a:solidFill>
                  <a:schemeClr val="bg1"/>
                </a:solidFill>
              </a:rPr>
              <a:t> 121 респондент - магистратура</a:t>
            </a:r>
          </a:p>
        </p:txBody>
      </p:sp>
    </p:spTree>
    <p:extLst>
      <p:ext uri="{BB962C8B-B14F-4D97-AF65-F5344CB8AC3E}">
        <p14:creationId xmlns:p14="http://schemas.microsoft.com/office/powerpoint/2010/main" val="131266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49933"/>
              </p:ext>
            </p:extLst>
          </p:nvPr>
        </p:nvGraphicFramePr>
        <p:xfrm>
          <a:off x="129014" y="2504712"/>
          <a:ext cx="11869947" cy="3766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0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55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+mn-lt"/>
                        </a:rPr>
                        <a:t>Количество студентов,  получивших диплом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Всего (чел.) /</a:t>
                      </a:r>
                      <a:r>
                        <a:rPr lang="ru-RU" sz="2400" b="1" kern="1200" baseline="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из них диплом с отличием</a:t>
                      </a:r>
                      <a:endParaRPr lang="ru-RU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в Москве (чел.) / из них диплом с отличием</a:t>
                      </a:r>
                      <a:endParaRPr lang="ru-RU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Итого</a:t>
                      </a:r>
                      <a:r>
                        <a:rPr lang="ru-RU" sz="24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по </a:t>
                      </a:r>
                      <a:r>
                        <a:rPr lang="ru-RU" sz="24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Финуниверситету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10732  /  2350 </a:t>
                      </a: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(21</a:t>
                      </a:r>
                      <a:r>
                        <a:rPr lang="en-US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5006 / 1324  </a:t>
                      </a: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US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5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+mn-lt"/>
                        </a:rPr>
                        <a:t>по программам ВО всех форм обучения </a:t>
                      </a:r>
                      <a:endParaRPr lang="ru-RU" sz="2400" b="1" kern="1200" dirty="0">
                        <a:solidFill>
                          <a:srgbClr val="25656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7630 (71,1%) / 1916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723 (94,4%) / 1324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2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latin typeface="+mn-lt"/>
                        </a:rPr>
                        <a:t>по программам СПО</a:t>
                      </a:r>
                      <a:endParaRPr lang="ru-RU" sz="2400" b="1" kern="1200" dirty="0">
                        <a:solidFill>
                          <a:srgbClr val="25656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3102 (28,9%) / 476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kern="1200" dirty="0">
                          <a:solidFill>
                            <a:srgbClr val="256569"/>
                          </a:solidFill>
                          <a:latin typeface="+mn-lt"/>
                          <a:ea typeface="+mn-ea"/>
                          <a:cs typeface="+mn-cs"/>
                        </a:rPr>
                        <a:t>283 (5,6%)  /  42</a:t>
                      </a:r>
                      <a:endParaRPr lang="ru-RU" sz="2400" b="1" kern="1200" dirty="0">
                        <a:solidFill>
                          <a:srgbClr val="25656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3039" y="280993"/>
            <a:ext cx="3324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Общие цифры ГИА*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379802" y="647030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1377" y="841811"/>
            <a:ext cx="11917584" cy="583212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ctr" defTabSz="914400"/>
            <a:r>
              <a:rPr lang="ru-RU" sz="3200" b="1" dirty="0">
                <a:solidFill>
                  <a:srgbClr val="256569"/>
                </a:solidFill>
              </a:rPr>
              <a:t>В течение 2020/2021 учебного года: </a:t>
            </a:r>
          </a:p>
          <a:p>
            <a:pPr lvl="0" defTabSz="914400"/>
            <a:r>
              <a:rPr lang="ru-RU" sz="2800" dirty="0">
                <a:solidFill>
                  <a:srgbClr val="256569"/>
                </a:solidFill>
              </a:rPr>
              <a:t>В филиалах работало </a:t>
            </a:r>
            <a:r>
              <a:rPr lang="ru-RU" sz="2800" b="1" i="1" dirty="0">
                <a:solidFill>
                  <a:srgbClr val="256569"/>
                </a:solidFill>
              </a:rPr>
              <a:t>172</a:t>
            </a:r>
            <a:r>
              <a:rPr lang="ru-RU" sz="2800" dirty="0">
                <a:solidFill>
                  <a:srgbClr val="256569"/>
                </a:solidFill>
              </a:rPr>
              <a:t> государственных экзаменационных комиссий, в Москве по программам ВО - </a:t>
            </a:r>
            <a:r>
              <a:rPr lang="ru-RU" sz="2800" b="1" i="1" dirty="0">
                <a:solidFill>
                  <a:srgbClr val="256569"/>
                </a:solidFill>
              </a:rPr>
              <a:t>137</a:t>
            </a:r>
            <a:r>
              <a:rPr lang="ru-RU" sz="2800" dirty="0">
                <a:solidFill>
                  <a:srgbClr val="256569"/>
                </a:solidFill>
              </a:rPr>
              <a:t> комиссий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6420" y="6297479"/>
            <a:ext cx="11807498" cy="51206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defTabSz="914400">
              <a:spcBef>
                <a:spcPts val="600"/>
              </a:spcBef>
            </a:pPr>
            <a:r>
              <a:rPr lang="ru-RU" sz="2400" dirty="0">
                <a:solidFill>
                  <a:srgbClr val="256569"/>
                </a:solidFill>
              </a:rPr>
              <a:t>* - по данным на 25.06.2021 </a:t>
            </a:r>
          </a:p>
        </p:txBody>
      </p:sp>
    </p:spTree>
    <p:extLst>
      <p:ext uri="{BB962C8B-B14F-4D97-AF65-F5344CB8AC3E}">
        <p14:creationId xmlns:p14="http://schemas.microsoft.com/office/powerpoint/2010/main" val="136337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2" y="299833"/>
            <a:ext cx="5546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Результаты </a:t>
            </a:r>
            <a:r>
              <a:rPr lang="ru-RU" sz="2800" b="1" dirty="0" err="1">
                <a:solidFill>
                  <a:schemeClr val="bg1"/>
                </a:solidFill>
              </a:rPr>
              <a:t>бакалавриат</a:t>
            </a:r>
            <a:r>
              <a:rPr lang="ru-RU" sz="2800" b="1" dirty="0">
                <a:solidFill>
                  <a:schemeClr val="bg1"/>
                </a:solidFill>
              </a:rPr>
              <a:t> г. Москва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999" y="871999"/>
            <a:ext cx="11744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Сравнительные результаты ГИА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421298"/>
              </p:ext>
            </p:extLst>
          </p:nvPr>
        </p:nvGraphicFramePr>
        <p:xfrm>
          <a:off x="430427" y="1575486"/>
          <a:ext cx="5587314" cy="4664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906929"/>
              </p:ext>
            </p:extLst>
          </p:nvPr>
        </p:nvGraphicFramePr>
        <p:xfrm>
          <a:off x="5601730" y="1692876"/>
          <a:ext cx="3634946" cy="198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90455"/>
              </p:ext>
            </p:extLst>
          </p:nvPr>
        </p:nvGraphicFramePr>
        <p:xfrm>
          <a:off x="5722015" y="3676135"/>
          <a:ext cx="3469771" cy="2162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975052"/>
              </p:ext>
            </p:extLst>
          </p:nvPr>
        </p:nvGraphicFramePr>
        <p:xfrm>
          <a:off x="7687427" y="23042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75540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46022" y="4608692"/>
            <a:ext cx="2145978" cy="2249619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-2" y="280993"/>
            <a:ext cx="826522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007" y="292705"/>
            <a:ext cx="567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Результаты магистратура г. Москва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9191786" y="114708"/>
            <a:ext cx="2807175" cy="720468"/>
            <a:chOff x="9191786" y="114708"/>
            <a:chExt cx="2807175" cy="720468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91786" y="114708"/>
              <a:ext cx="674656" cy="701217"/>
            </a:xfrm>
            <a:prstGeom prst="rect">
              <a:avLst/>
            </a:prstGeom>
            <a:effectLst>
              <a:outerShdw dist="38100" dir="13500000" algn="br" rotWithShape="0">
                <a:schemeClr val="bg1">
                  <a:alpha val="40000"/>
                </a:schemeClr>
              </a:outerShdw>
            </a:effectLst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427" y="214180"/>
              <a:ext cx="2025534" cy="620996"/>
            </a:xfrm>
            <a:prstGeom prst="rect">
              <a:avLst/>
            </a:prstGeom>
            <a:effectLst>
              <a:outerShdw blurRad="50800" dist="38100" dir="5400000" algn="t" rotWithShape="0">
                <a:schemeClr val="bg1">
                  <a:alpha val="40000"/>
                </a:schemeClr>
              </a:outerShdw>
            </a:effectLst>
          </p:spPr>
        </p:pic>
      </p:grpSp>
      <p:sp>
        <p:nvSpPr>
          <p:cNvPr id="10" name="Номер слайда 4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14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999" y="871999"/>
            <a:ext cx="11744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565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 Light" panose="020F0302020204030204"/>
                <a:ea typeface="+mj-ea"/>
                <a:cs typeface="+mj-cs"/>
              </a:rPr>
              <a:t>Сравнительные результаты ГИА</a:t>
            </a:r>
            <a:endParaRPr lang="ru-RU" dirty="0">
              <a:solidFill>
                <a:srgbClr val="256569"/>
              </a:solidFill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975052"/>
              </p:ext>
            </p:extLst>
          </p:nvPr>
        </p:nvGraphicFramePr>
        <p:xfrm>
          <a:off x="7687427" y="23042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669868"/>
              </p:ext>
            </p:extLst>
          </p:nvPr>
        </p:nvGraphicFramePr>
        <p:xfrm>
          <a:off x="7620000" y="2057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211436"/>
              </p:ext>
            </p:extLst>
          </p:nvPr>
        </p:nvGraphicFramePr>
        <p:xfrm>
          <a:off x="5511472" y="1642387"/>
          <a:ext cx="3742573" cy="2082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488049"/>
              </p:ext>
            </p:extLst>
          </p:nvPr>
        </p:nvGraphicFramePr>
        <p:xfrm>
          <a:off x="5807027" y="3642416"/>
          <a:ext cx="3359383" cy="2218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74795"/>
              </p:ext>
            </p:extLst>
          </p:nvPr>
        </p:nvGraphicFramePr>
        <p:xfrm>
          <a:off x="253999" y="1451293"/>
          <a:ext cx="6159158" cy="457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261443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4B0897482B4184098F3BD4483B66AB8" ma:contentTypeVersion="14" ma:contentTypeDescription="Создание документа." ma:contentTypeScope="" ma:versionID="a563267a30cc8174e36c6c35b5dc9743">
  <xsd:schema xmlns:xsd="http://www.w3.org/2001/XMLSchema" xmlns:xs="http://www.w3.org/2001/XMLSchema" xmlns:p="http://schemas.microsoft.com/office/2006/metadata/properties" xmlns:ns3="54b0793c-1aea-49b2-b258-cff5baec621d" xmlns:ns4="740b2e73-9460-48a5-9502-e8ce2a42cc4c" targetNamespace="http://schemas.microsoft.com/office/2006/metadata/properties" ma:root="true" ma:fieldsID="9e7133d02798cd47c3ade2a4e132f287" ns3:_="" ns4:_="">
    <xsd:import namespace="54b0793c-1aea-49b2-b258-cff5baec621d"/>
    <xsd:import namespace="740b2e73-9460-48a5-9502-e8ce2a42cc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0793c-1aea-49b2-b258-cff5baec6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0b2e73-9460-48a5-9502-e8ce2a42cc4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F78A8B-7EE1-459B-81DE-8E382C3F86C9}">
  <ds:schemaRefs>
    <ds:schemaRef ds:uri="740b2e73-9460-48a5-9502-e8ce2a42cc4c"/>
    <ds:schemaRef ds:uri="http://purl.org/dc/terms/"/>
    <ds:schemaRef ds:uri="54b0793c-1aea-49b2-b258-cff5baec621d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3DF379-A730-4D8C-B7FA-25DEB24F9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0793c-1aea-49b2-b258-cff5baec621d"/>
    <ds:schemaRef ds:uri="740b2e73-9460-48a5-9502-e8ce2a42cc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8677</TotalTime>
  <Words>3540</Words>
  <Application>Microsoft Office PowerPoint</Application>
  <PresentationFormat>Широкоэкранный</PresentationFormat>
  <Paragraphs>502</Paragraphs>
  <Slides>29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-apple-system</vt:lpstr>
      <vt:lpstr>Arial</vt:lpstr>
      <vt:lpstr>Book Antiqua</vt:lpstr>
      <vt:lpstr>Calibri</vt:lpstr>
      <vt:lpstr>Calibri Light</vt:lpstr>
      <vt:lpstr>Century Gothic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Катаржнова Ольга Ивановна</cp:lastModifiedBy>
  <cp:revision>510</cp:revision>
  <cp:lastPrinted>2020-07-02T07:47:36Z</cp:lastPrinted>
  <dcterms:created xsi:type="dcterms:W3CDTF">2016-09-22T16:49:19Z</dcterms:created>
  <dcterms:modified xsi:type="dcterms:W3CDTF">2023-10-11T06:37:35Z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0x010100F4B0897482B4184098F3BD4483B66AB8</vt:lpwstr>
  </property>
</Properties>
</file>