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8" r:id="rId6"/>
    <p:sldId id="265" r:id="rId7"/>
    <p:sldId id="264" r:id="rId8"/>
    <p:sldId id="266" r:id="rId9"/>
    <p:sldId id="270" r:id="rId10"/>
    <p:sldId id="267" r:id="rId11"/>
    <p:sldId id="269" r:id="rId1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4" y="-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3B86A-4E8A-4E31-BE8A-F40A192A61B1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1F23F-8687-4081-9E3E-651AF5546EE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1F23F-8687-4081-9E3E-651AF5546EE6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8125" y="238125"/>
            <a:ext cx="11715750" cy="6381750"/>
          </a:xfrm>
          <a:custGeom>
            <a:avLst/>
            <a:gdLst/>
            <a:ahLst/>
            <a:cxnLst/>
            <a:rect l="l" t="t" r="r" b="b"/>
            <a:pathLst>
              <a:path w="11715750" h="6381750">
                <a:moveTo>
                  <a:pt x="0" y="6381750"/>
                </a:moveTo>
                <a:lnTo>
                  <a:pt x="11715750" y="6381750"/>
                </a:lnTo>
                <a:lnTo>
                  <a:pt x="11715750" y="0"/>
                </a:lnTo>
                <a:lnTo>
                  <a:pt x="0" y="0"/>
                </a:lnTo>
                <a:lnTo>
                  <a:pt x="0" y="6381750"/>
                </a:lnTo>
                <a:close/>
              </a:path>
            </a:pathLst>
          </a:custGeom>
          <a:solidFill>
            <a:srgbClr val="BEBEBE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76237" y="376237"/>
            <a:ext cx="11449050" cy="6115050"/>
          </a:xfrm>
          <a:custGeom>
            <a:avLst/>
            <a:gdLst/>
            <a:ahLst/>
            <a:cxnLst/>
            <a:rect l="l" t="t" r="r" b="b"/>
            <a:pathLst>
              <a:path w="11449050" h="6115050">
                <a:moveTo>
                  <a:pt x="0" y="6115050"/>
                </a:moveTo>
                <a:lnTo>
                  <a:pt x="11449050" y="6115050"/>
                </a:lnTo>
                <a:lnTo>
                  <a:pt x="11449050" y="0"/>
                </a:lnTo>
                <a:lnTo>
                  <a:pt x="0" y="0"/>
                </a:lnTo>
                <a:lnTo>
                  <a:pt x="0" y="6115050"/>
                </a:lnTo>
                <a:close/>
              </a:path>
            </a:pathLst>
          </a:custGeom>
          <a:ln w="9534">
            <a:solidFill>
              <a:srgbClr val="252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6237" y="376237"/>
            <a:ext cx="11449050" cy="6115050"/>
          </a:xfrm>
          <a:custGeom>
            <a:avLst/>
            <a:gdLst/>
            <a:ahLst/>
            <a:cxnLst/>
            <a:rect l="l" t="t" r="r" b="b"/>
            <a:pathLst>
              <a:path w="11449050" h="6115050">
                <a:moveTo>
                  <a:pt x="0" y="6115050"/>
                </a:moveTo>
                <a:lnTo>
                  <a:pt x="11449050" y="6115050"/>
                </a:lnTo>
                <a:lnTo>
                  <a:pt x="11449050" y="0"/>
                </a:lnTo>
                <a:lnTo>
                  <a:pt x="0" y="0"/>
                </a:lnTo>
                <a:lnTo>
                  <a:pt x="0" y="6115050"/>
                </a:lnTo>
                <a:close/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57290" y="1219116"/>
            <a:ext cx="9672719" cy="43958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452625" y="1414525"/>
            <a:ext cx="9296400" cy="4038600"/>
          </a:xfrm>
          <a:custGeom>
            <a:avLst/>
            <a:gdLst/>
            <a:ahLst/>
            <a:cxnLst/>
            <a:rect l="l" t="t" r="r" b="b"/>
            <a:pathLst>
              <a:path w="9296400" h="4038600">
                <a:moveTo>
                  <a:pt x="0" y="4038600"/>
                </a:moveTo>
                <a:lnTo>
                  <a:pt x="9296400" y="4038600"/>
                </a:lnTo>
                <a:lnTo>
                  <a:pt x="9296400" y="0"/>
                </a:lnTo>
                <a:lnTo>
                  <a:pt x="0" y="0"/>
                </a:lnTo>
                <a:lnTo>
                  <a:pt x="0" y="4038600"/>
                </a:lnTo>
                <a:close/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4533900"/>
            <a:ext cx="12192000" cy="2324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6237" y="376237"/>
            <a:ext cx="11449050" cy="6115050"/>
          </a:xfrm>
          <a:custGeom>
            <a:avLst/>
            <a:gdLst/>
            <a:ahLst/>
            <a:cxnLst/>
            <a:rect l="l" t="t" r="r" b="b"/>
            <a:pathLst>
              <a:path w="11449050" h="6115050">
                <a:moveTo>
                  <a:pt x="0" y="6115050"/>
                </a:moveTo>
                <a:lnTo>
                  <a:pt x="11449050" y="6115050"/>
                </a:lnTo>
                <a:lnTo>
                  <a:pt x="11449050" y="0"/>
                </a:lnTo>
                <a:lnTo>
                  <a:pt x="0" y="0"/>
                </a:lnTo>
                <a:lnTo>
                  <a:pt x="0" y="6115050"/>
                </a:lnTo>
                <a:close/>
              </a:path>
            </a:pathLst>
          </a:custGeom>
          <a:ln w="9534">
            <a:solidFill>
              <a:srgbClr val="252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46884" y="4976240"/>
            <a:ext cx="7698231" cy="701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43554" y="2178367"/>
            <a:ext cx="6104890" cy="1925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8250" y="1200086"/>
            <a:ext cx="9710801" cy="44339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52625" y="1414525"/>
            <a:ext cx="9296400" cy="4038600"/>
          </a:xfrm>
          <a:custGeom>
            <a:avLst/>
            <a:gdLst/>
            <a:ahLst/>
            <a:cxnLst/>
            <a:rect l="l" t="t" r="r" b="b"/>
            <a:pathLst>
              <a:path w="9296400" h="4038600">
                <a:moveTo>
                  <a:pt x="0" y="4038600"/>
                </a:moveTo>
                <a:lnTo>
                  <a:pt x="9296400" y="4038600"/>
                </a:lnTo>
                <a:lnTo>
                  <a:pt x="9296400" y="0"/>
                </a:lnTo>
                <a:lnTo>
                  <a:pt x="0" y="0"/>
                </a:lnTo>
                <a:lnTo>
                  <a:pt x="0" y="4038600"/>
                </a:lnTo>
                <a:close/>
              </a:path>
            </a:pathLst>
          </a:custGeom>
          <a:ln w="9534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0525" y="390461"/>
            <a:ext cx="11406251" cy="60722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457200"/>
            <a:ext cx="11277600" cy="5943600"/>
          </a:xfrm>
          <a:custGeom>
            <a:avLst/>
            <a:gdLst/>
            <a:ahLst/>
            <a:cxnLst/>
            <a:rect l="l" t="t" r="r" b="b"/>
            <a:pathLst>
              <a:path w="11277600" h="5943600">
                <a:moveTo>
                  <a:pt x="0" y="5943600"/>
                </a:moveTo>
                <a:lnTo>
                  <a:pt x="11277600" y="5943600"/>
                </a:lnTo>
                <a:lnTo>
                  <a:pt x="11277600" y="0"/>
                </a:lnTo>
                <a:lnTo>
                  <a:pt x="0" y="0"/>
                </a:lnTo>
                <a:lnTo>
                  <a:pt x="0" y="5943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9125" y="619125"/>
            <a:ext cx="10953750" cy="5619750"/>
          </a:xfrm>
          <a:custGeom>
            <a:avLst/>
            <a:gdLst/>
            <a:ahLst/>
            <a:cxnLst/>
            <a:rect l="l" t="t" r="r" b="b"/>
            <a:pathLst>
              <a:path w="10953750" h="5619750">
                <a:moveTo>
                  <a:pt x="0" y="5619750"/>
                </a:moveTo>
                <a:lnTo>
                  <a:pt x="10953750" y="5619750"/>
                </a:lnTo>
                <a:lnTo>
                  <a:pt x="10953750" y="0"/>
                </a:lnTo>
                <a:lnTo>
                  <a:pt x="0" y="0"/>
                </a:lnTo>
                <a:lnTo>
                  <a:pt x="0" y="561975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157220" y="2178367"/>
            <a:ext cx="5991225" cy="1925320"/>
          </a:xfrm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12700" marR="5080" indent="1038860">
              <a:lnSpc>
                <a:spcPts val="6759"/>
              </a:lnSpc>
              <a:spcBef>
                <a:spcPts val="1525"/>
              </a:spcBef>
            </a:pPr>
            <a:r>
              <a:rPr sz="6800" spc="-50" dirty="0">
                <a:latin typeface="Gill Sans MT"/>
                <a:cs typeface="Gill Sans MT"/>
              </a:rPr>
              <a:t>AMAZING  </a:t>
            </a:r>
            <a:r>
              <a:rPr sz="6800" spc="-95" dirty="0">
                <a:latin typeface="Gill Sans MT"/>
                <a:cs typeface="Gill Sans MT"/>
              </a:rPr>
              <a:t>P</a:t>
            </a:r>
            <a:r>
              <a:rPr sz="6800" spc="-434" dirty="0">
                <a:latin typeface="Gill Sans MT"/>
                <a:cs typeface="Gill Sans MT"/>
              </a:rPr>
              <a:t>R</a:t>
            </a:r>
            <a:r>
              <a:rPr sz="6800" spc="-45" dirty="0">
                <a:latin typeface="Gill Sans MT"/>
                <a:cs typeface="Gill Sans MT"/>
              </a:rPr>
              <a:t>O</a:t>
            </a:r>
            <a:r>
              <a:rPr sz="6800" spc="-80" dirty="0">
                <a:latin typeface="Gill Sans MT"/>
                <a:cs typeface="Gill Sans MT"/>
              </a:rPr>
              <a:t>G</a:t>
            </a:r>
            <a:r>
              <a:rPr sz="6800" spc="-60" dirty="0">
                <a:latin typeface="Gill Sans MT"/>
                <a:cs typeface="Gill Sans MT"/>
              </a:rPr>
              <a:t>R</a:t>
            </a:r>
            <a:r>
              <a:rPr sz="6800" spc="-35" dirty="0">
                <a:latin typeface="Gill Sans MT"/>
                <a:cs typeface="Gill Sans MT"/>
              </a:rPr>
              <a:t>A</a:t>
            </a:r>
            <a:r>
              <a:rPr sz="6800" spc="-135" dirty="0">
                <a:latin typeface="Gill Sans MT"/>
                <a:cs typeface="Gill Sans MT"/>
              </a:rPr>
              <a:t>M</a:t>
            </a:r>
            <a:r>
              <a:rPr sz="6800" spc="-60" dirty="0">
                <a:latin typeface="Gill Sans MT"/>
                <a:cs typeface="Gill Sans MT"/>
              </a:rPr>
              <a:t>M</a:t>
            </a:r>
            <a:r>
              <a:rPr sz="6800" spc="-105" dirty="0">
                <a:latin typeface="Gill Sans MT"/>
                <a:cs typeface="Gill Sans MT"/>
              </a:rPr>
              <a:t>E</a:t>
            </a:r>
            <a:r>
              <a:rPr sz="6800" spc="-135" dirty="0">
                <a:latin typeface="Gill Sans MT"/>
                <a:cs typeface="Gill Sans MT"/>
              </a:rPr>
              <a:t>R</a:t>
            </a:r>
            <a:r>
              <a:rPr sz="6800" spc="15" dirty="0">
                <a:latin typeface="Gill Sans MT"/>
                <a:cs typeface="Gill Sans MT"/>
              </a:rPr>
              <a:t>S</a:t>
            </a:r>
            <a:endParaRPr sz="6800" dirty="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67200" y="4978336"/>
            <a:ext cx="33528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5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sz="3000" spc="18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000" spc="6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4ПКС-117</a:t>
            </a:r>
            <a:endParaRPr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33975" y="447675"/>
            <a:ext cx="1924050" cy="733425"/>
          </a:xfrm>
          <a:custGeom>
            <a:avLst/>
            <a:gdLst/>
            <a:ahLst/>
            <a:cxnLst/>
            <a:rect l="l" t="t" r="r" b="b"/>
            <a:pathLst>
              <a:path w="1924050" h="733425">
                <a:moveTo>
                  <a:pt x="0" y="733425"/>
                </a:moveTo>
                <a:lnTo>
                  <a:pt x="1924050" y="733425"/>
                </a:lnTo>
                <a:lnTo>
                  <a:pt x="1924050" y="0"/>
                </a:lnTo>
                <a:lnTo>
                  <a:pt x="0" y="0"/>
                </a:lnTo>
                <a:lnTo>
                  <a:pt x="0" y="733425"/>
                </a:lnTo>
                <a:close/>
              </a:path>
            </a:pathLst>
          </a:custGeom>
          <a:solidFill>
            <a:srgbClr val="95A9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53101" y="462026"/>
            <a:ext cx="0" cy="640080"/>
          </a:xfrm>
          <a:custGeom>
            <a:avLst/>
            <a:gdLst/>
            <a:ahLst/>
            <a:cxnLst/>
            <a:rect l="l" t="t" r="r" b="b"/>
            <a:pathLst>
              <a:path h="640080">
                <a:moveTo>
                  <a:pt x="0" y="0"/>
                </a:moveTo>
                <a:lnTo>
                  <a:pt x="0" y="640079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48551" y="462026"/>
            <a:ext cx="0" cy="640080"/>
          </a:xfrm>
          <a:custGeom>
            <a:avLst/>
            <a:gdLst/>
            <a:ahLst/>
            <a:cxnLst/>
            <a:rect l="l" t="t" r="r" b="b"/>
            <a:pathLst>
              <a:path h="640080">
                <a:moveTo>
                  <a:pt x="0" y="0"/>
                </a:moveTo>
                <a:lnTo>
                  <a:pt x="0" y="640079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53101" y="1109725"/>
            <a:ext cx="1691639" cy="0"/>
          </a:xfrm>
          <a:custGeom>
            <a:avLst/>
            <a:gdLst/>
            <a:ahLst/>
            <a:cxnLst/>
            <a:rect l="l" t="t" r="r" b="b"/>
            <a:pathLst>
              <a:path w="1691640">
                <a:moveTo>
                  <a:pt x="0" y="0"/>
                </a:moveTo>
                <a:lnTo>
                  <a:pt x="169164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6492" y="633921"/>
            <a:ext cx="9826308" cy="643446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5080" algn="ctr">
              <a:lnSpc>
                <a:spcPts val="4280"/>
              </a:lnSpc>
              <a:spcBef>
                <a:spcPts val="655"/>
              </a:spcBef>
            </a:pPr>
            <a:r>
              <a:rPr lang="ru-RU" b="1" spc="5" dirty="0" smtClean="0">
                <a:solidFill>
                  <a:srgbClr val="252525"/>
                </a:solidFill>
              </a:rPr>
              <a:t>РЕЗУЛЬТАТЫ РАБОТЫ ПРОГРАММЫ</a:t>
            </a:r>
            <a:endParaRPr lang="ru-RU" b="1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6492" y="1524000"/>
            <a:ext cx="9216708" cy="2857192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ru-RU" sz="3600" spc="-35" dirty="0" smtClean="0">
                <a:latin typeface="Times New Roman"/>
                <a:cs typeface="Times New Roman"/>
              </a:rPr>
              <a:t> </a:t>
            </a:r>
            <a:r>
              <a:rPr lang="ru-RU" sz="3600" spc="-35" dirty="0" smtClean="0">
                <a:latin typeface="Times New Roman"/>
                <a:cs typeface="Times New Roman"/>
              </a:rPr>
              <a:t>сохранение результатов анализа в файле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endParaRPr lang="en-US" sz="3600" spc="-35" dirty="0" smtClean="0">
              <a:latin typeface="Times New Roman"/>
              <a:cs typeface="Times New Roman"/>
            </a:endParaRP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en-US" sz="3600" spc="-35" dirty="0">
                <a:latin typeface="Times New Roman"/>
                <a:cs typeface="Times New Roman"/>
              </a:rPr>
              <a:t> </a:t>
            </a:r>
            <a:r>
              <a:rPr lang="ru-RU" sz="3600" spc="-35" dirty="0" smtClean="0">
                <a:latin typeface="Times New Roman"/>
                <a:cs typeface="Times New Roman"/>
              </a:rPr>
              <a:t>формирование диаграммы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ru-RU" sz="3600" spc="-35" dirty="0">
                <a:latin typeface="Times New Roman"/>
                <a:cs typeface="Times New Roman"/>
              </a:rPr>
              <a:t>п</a:t>
            </a:r>
            <a:r>
              <a:rPr lang="ru-RU" sz="3600" spc="-35" dirty="0" smtClean="0">
                <a:latin typeface="Times New Roman"/>
                <a:cs typeface="Times New Roman"/>
              </a:rPr>
              <a:t>роцентного соотношения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ru-RU" sz="3600" spc="-35" dirty="0" smtClean="0">
                <a:latin typeface="Times New Roman"/>
                <a:cs typeface="Times New Roman"/>
              </a:rPr>
              <a:t>терминов</a:t>
            </a:r>
            <a:endParaRPr sz="360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C:\Users\Татьяна\Downloads\A2_4-NO-vVY.jpg"/>
          <p:cNvPicPr>
            <a:picLocks noChangeAspect="1" noChangeArrowheads="1"/>
          </p:cNvPicPr>
          <p:nvPr/>
        </p:nvPicPr>
        <p:blipFill>
          <a:blip r:embed="rId2" cstate="print"/>
          <a:srcRect l="35000" t="22222" r="24375" b="15556"/>
          <a:stretch>
            <a:fillRect/>
          </a:stretch>
        </p:blipFill>
        <p:spPr bwMode="auto">
          <a:xfrm>
            <a:off x="6781800" y="2133600"/>
            <a:ext cx="495300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8250" y="1200086"/>
            <a:ext cx="9710801" cy="44339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52625" y="1414525"/>
            <a:ext cx="9296400" cy="4038600"/>
          </a:xfrm>
          <a:custGeom>
            <a:avLst/>
            <a:gdLst/>
            <a:ahLst/>
            <a:cxnLst/>
            <a:rect l="l" t="t" r="r" b="b"/>
            <a:pathLst>
              <a:path w="9296400" h="4038600">
                <a:moveTo>
                  <a:pt x="0" y="4038600"/>
                </a:moveTo>
                <a:lnTo>
                  <a:pt x="9296400" y="4038600"/>
                </a:lnTo>
                <a:lnTo>
                  <a:pt x="9296400" y="0"/>
                </a:lnTo>
                <a:lnTo>
                  <a:pt x="0" y="0"/>
                </a:lnTo>
                <a:lnTo>
                  <a:pt x="0" y="4038600"/>
                </a:lnTo>
                <a:close/>
              </a:path>
            </a:pathLst>
          </a:custGeom>
          <a:ln w="9534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0525" y="390461"/>
            <a:ext cx="11406251" cy="60722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457200"/>
            <a:ext cx="11277600" cy="5943600"/>
          </a:xfrm>
          <a:custGeom>
            <a:avLst/>
            <a:gdLst/>
            <a:ahLst/>
            <a:cxnLst/>
            <a:rect l="l" t="t" r="r" b="b"/>
            <a:pathLst>
              <a:path w="11277600" h="5943600">
                <a:moveTo>
                  <a:pt x="0" y="5943600"/>
                </a:moveTo>
                <a:lnTo>
                  <a:pt x="11277600" y="5943600"/>
                </a:lnTo>
                <a:lnTo>
                  <a:pt x="11277600" y="0"/>
                </a:lnTo>
                <a:lnTo>
                  <a:pt x="0" y="0"/>
                </a:lnTo>
                <a:lnTo>
                  <a:pt x="0" y="5943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9600" y="609600"/>
            <a:ext cx="10953750" cy="5619750"/>
          </a:xfrm>
          <a:custGeom>
            <a:avLst/>
            <a:gdLst/>
            <a:ahLst/>
            <a:cxnLst/>
            <a:rect l="l" t="t" r="r" b="b"/>
            <a:pathLst>
              <a:path w="10953750" h="5619750">
                <a:moveTo>
                  <a:pt x="0" y="5619750"/>
                </a:moveTo>
                <a:lnTo>
                  <a:pt x="10953750" y="5619750"/>
                </a:lnTo>
                <a:lnTo>
                  <a:pt x="10953750" y="0"/>
                </a:lnTo>
                <a:lnTo>
                  <a:pt x="0" y="0"/>
                </a:lnTo>
                <a:lnTo>
                  <a:pt x="0" y="561975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157220" y="2178367"/>
            <a:ext cx="5991225" cy="1939634"/>
          </a:xfrm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12700" marR="5080" indent="1038860" algn="l">
              <a:lnSpc>
                <a:spcPts val="6759"/>
              </a:lnSpc>
              <a:spcBef>
                <a:spcPts val="1525"/>
              </a:spcBef>
            </a:pPr>
            <a:r>
              <a:rPr lang="ru-RU" sz="6800" spc="-50" dirty="0" smtClean="0">
                <a:latin typeface="Gill Sans MT"/>
                <a:cs typeface="Gill Sans MT"/>
              </a:rPr>
              <a:t>Спасибо</a:t>
            </a:r>
            <a:br>
              <a:rPr lang="ru-RU" sz="6800" spc="-50" dirty="0" smtClean="0">
                <a:latin typeface="Gill Sans MT"/>
                <a:cs typeface="Gill Sans MT"/>
              </a:rPr>
            </a:br>
            <a:r>
              <a:rPr lang="ru-RU" sz="6800" spc="-50" dirty="0" smtClean="0">
                <a:latin typeface="Gill Sans MT"/>
                <a:cs typeface="Gill Sans MT"/>
              </a:rPr>
              <a:t>за внимание!</a:t>
            </a:r>
            <a:endParaRPr sz="6800" dirty="0">
              <a:latin typeface="Gill Sans MT"/>
              <a:cs typeface="Gill Sans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33975" y="447675"/>
            <a:ext cx="1924050" cy="733425"/>
          </a:xfrm>
          <a:custGeom>
            <a:avLst/>
            <a:gdLst/>
            <a:ahLst/>
            <a:cxnLst/>
            <a:rect l="l" t="t" r="r" b="b"/>
            <a:pathLst>
              <a:path w="1924050" h="733425">
                <a:moveTo>
                  <a:pt x="0" y="733425"/>
                </a:moveTo>
                <a:lnTo>
                  <a:pt x="1924050" y="733425"/>
                </a:lnTo>
                <a:lnTo>
                  <a:pt x="1924050" y="0"/>
                </a:lnTo>
                <a:lnTo>
                  <a:pt x="0" y="0"/>
                </a:lnTo>
                <a:lnTo>
                  <a:pt x="0" y="733425"/>
                </a:lnTo>
                <a:close/>
              </a:path>
            </a:pathLst>
          </a:custGeom>
          <a:solidFill>
            <a:srgbClr val="95A9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53101" y="462026"/>
            <a:ext cx="0" cy="640080"/>
          </a:xfrm>
          <a:custGeom>
            <a:avLst/>
            <a:gdLst/>
            <a:ahLst/>
            <a:cxnLst/>
            <a:rect l="l" t="t" r="r" b="b"/>
            <a:pathLst>
              <a:path h="640080">
                <a:moveTo>
                  <a:pt x="0" y="0"/>
                </a:moveTo>
                <a:lnTo>
                  <a:pt x="0" y="640079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48551" y="462026"/>
            <a:ext cx="0" cy="640080"/>
          </a:xfrm>
          <a:custGeom>
            <a:avLst/>
            <a:gdLst/>
            <a:ahLst/>
            <a:cxnLst/>
            <a:rect l="l" t="t" r="r" b="b"/>
            <a:pathLst>
              <a:path h="640080">
                <a:moveTo>
                  <a:pt x="0" y="0"/>
                </a:moveTo>
                <a:lnTo>
                  <a:pt x="0" y="640079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53101" y="1109725"/>
            <a:ext cx="1691639" cy="0"/>
          </a:xfrm>
          <a:custGeom>
            <a:avLst/>
            <a:gdLst/>
            <a:ahLst/>
            <a:cxnLst/>
            <a:rect l="l" t="t" r="r" b="b"/>
            <a:pathLst>
              <a:path w="1691640">
                <a:moveTo>
                  <a:pt x="0" y="0"/>
                </a:moveTo>
                <a:lnTo>
                  <a:pt x="169164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4219575"/>
          </a:xfrm>
          <a:custGeom>
            <a:avLst/>
            <a:gdLst/>
            <a:ahLst/>
            <a:cxnLst/>
            <a:rect l="l" t="t" r="r" b="b"/>
            <a:pathLst>
              <a:path w="12192000" h="4219575">
                <a:moveTo>
                  <a:pt x="0" y="4219575"/>
                </a:moveTo>
                <a:lnTo>
                  <a:pt x="12192000" y="4219575"/>
                </a:lnTo>
                <a:lnTo>
                  <a:pt x="12192000" y="0"/>
                </a:lnTo>
                <a:lnTo>
                  <a:pt x="0" y="0"/>
                </a:lnTo>
                <a:lnTo>
                  <a:pt x="0" y="42195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219575"/>
            <a:ext cx="12192000" cy="2638425"/>
          </a:xfrm>
          <a:custGeom>
            <a:avLst/>
            <a:gdLst/>
            <a:ahLst/>
            <a:cxnLst/>
            <a:rect l="l" t="t" r="r" b="b"/>
            <a:pathLst>
              <a:path w="12192000" h="2638425">
                <a:moveTo>
                  <a:pt x="0" y="2638425"/>
                </a:moveTo>
                <a:lnTo>
                  <a:pt x="12192000" y="2638425"/>
                </a:lnTo>
                <a:lnTo>
                  <a:pt x="12192000" y="0"/>
                </a:lnTo>
                <a:lnTo>
                  <a:pt x="0" y="0"/>
                </a:lnTo>
                <a:lnTo>
                  <a:pt x="0" y="2638425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6687" y="4386262"/>
            <a:ext cx="11858625" cy="2314575"/>
          </a:xfrm>
          <a:custGeom>
            <a:avLst/>
            <a:gdLst/>
            <a:ahLst/>
            <a:cxnLst/>
            <a:rect l="l" t="t" r="r" b="b"/>
            <a:pathLst>
              <a:path w="11858625" h="2314575">
                <a:moveTo>
                  <a:pt x="0" y="2314575"/>
                </a:moveTo>
                <a:lnTo>
                  <a:pt x="11858625" y="2314575"/>
                </a:lnTo>
                <a:lnTo>
                  <a:pt x="11858625" y="0"/>
                </a:lnTo>
                <a:lnTo>
                  <a:pt x="0" y="0"/>
                </a:lnTo>
                <a:lnTo>
                  <a:pt x="0" y="2314575"/>
                </a:lnTo>
                <a:close/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66482" y="5045709"/>
            <a:ext cx="475361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b="1" spc="-50" dirty="0">
                <a:solidFill>
                  <a:srgbClr val="FFFFFF"/>
                </a:solidFill>
                <a:latin typeface="Calibri"/>
                <a:cs typeface="Calibri"/>
              </a:rPr>
              <a:t>СОСТАВ</a:t>
            </a:r>
            <a:r>
              <a:rPr sz="4400" b="1" spc="20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 smtClean="0">
                <a:solidFill>
                  <a:srgbClr val="FFFFFF"/>
                </a:solidFill>
                <a:latin typeface="Calibri"/>
                <a:cs typeface="Calibri"/>
              </a:rPr>
              <a:t>КОМАНДЫ</a:t>
            </a:r>
            <a:endParaRPr sz="4400" b="1" dirty="0">
              <a:latin typeface="Gill Sans MT"/>
              <a:cs typeface="Gill Sans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33950" y="647700"/>
            <a:ext cx="2305050" cy="31146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67000" y="647700"/>
            <a:ext cx="2095500" cy="3124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91400" y="647700"/>
            <a:ext cx="2076450" cy="31146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67875" y="647700"/>
            <a:ext cx="2352675" cy="31146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00826" y="4881626"/>
            <a:ext cx="0" cy="1153160"/>
          </a:xfrm>
          <a:custGeom>
            <a:avLst/>
            <a:gdLst/>
            <a:ahLst/>
            <a:cxnLst/>
            <a:rect l="l" t="t" r="r" b="b"/>
            <a:pathLst>
              <a:path h="1153160">
                <a:moveTo>
                  <a:pt x="0" y="0"/>
                </a:moveTo>
                <a:lnTo>
                  <a:pt x="0" y="1152626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45250" y="4535106"/>
            <a:ext cx="3613150" cy="191590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93675" indent="-181610">
              <a:lnSpc>
                <a:spcPct val="100000"/>
              </a:lnSpc>
              <a:spcBef>
                <a:spcPts val="640"/>
              </a:spcBef>
              <a:buFont typeface="Garamond"/>
              <a:buChar char="◦"/>
              <a:tabLst>
                <a:tab pos="194310" algn="l"/>
              </a:tabLst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Иртышская</a:t>
            </a:r>
            <a:r>
              <a:rPr sz="20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Виталия</a:t>
            </a:r>
            <a:endParaRPr sz="2000" dirty="0">
              <a:latin typeface="Calibri"/>
              <a:cs typeface="Calibri"/>
            </a:endParaRPr>
          </a:p>
          <a:p>
            <a:pPr marL="193675" indent="-181610">
              <a:lnSpc>
                <a:spcPct val="100000"/>
              </a:lnSpc>
              <a:spcBef>
                <a:spcPts val="545"/>
              </a:spcBef>
              <a:buFont typeface="Garamond"/>
              <a:buChar char="◦"/>
              <a:tabLst>
                <a:tab pos="194310" algn="l"/>
              </a:tabLst>
            </a:pPr>
            <a:r>
              <a:rPr sz="2000" dirty="0" smtClean="0">
                <a:solidFill>
                  <a:srgbClr val="FFFFFF"/>
                </a:solidFill>
                <a:latin typeface="Calibri"/>
                <a:cs typeface="Calibri"/>
              </a:rPr>
              <a:t>Феоктистова</a:t>
            </a: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2000" dirty="0" smtClean="0">
                <a:solidFill>
                  <a:srgbClr val="FFFFFF"/>
                </a:solidFill>
                <a:latin typeface="Calibri"/>
                <a:cs typeface="Calibri"/>
              </a:rPr>
              <a:t>Полина</a:t>
            </a:r>
            <a:endParaRPr sz="2000" dirty="0">
              <a:latin typeface="Calibri"/>
              <a:cs typeface="Calibri"/>
            </a:endParaRPr>
          </a:p>
          <a:p>
            <a:pPr marL="193675" indent="-181610">
              <a:lnSpc>
                <a:spcPct val="100000"/>
              </a:lnSpc>
              <a:spcBef>
                <a:spcPts val="620"/>
              </a:spcBef>
              <a:buFont typeface="Garamond"/>
              <a:buChar char="◦"/>
              <a:tabLst>
                <a:tab pos="194310" algn="l"/>
              </a:tabLst>
            </a:pP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Максимов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Егор</a:t>
            </a:r>
            <a:endParaRPr sz="2000" dirty="0">
              <a:latin typeface="Calibri"/>
              <a:cs typeface="Calibri"/>
            </a:endParaRPr>
          </a:p>
          <a:p>
            <a:pPr marL="193675" indent="-181610">
              <a:lnSpc>
                <a:spcPct val="100000"/>
              </a:lnSpc>
              <a:spcBef>
                <a:spcPts val="615"/>
              </a:spcBef>
              <a:buFont typeface="Garamond"/>
              <a:buChar char="◦"/>
              <a:tabLst>
                <a:tab pos="194310" algn="l"/>
              </a:tabLst>
            </a:pP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Трунтов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Александр</a:t>
            </a:r>
            <a:endParaRPr sz="2000" dirty="0">
              <a:latin typeface="Calibri"/>
              <a:cs typeface="Calibri"/>
            </a:endParaRPr>
          </a:p>
          <a:p>
            <a:pPr marL="193675" indent="-181610">
              <a:lnSpc>
                <a:spcPct val="100000"/>
              </a:lnSpc>
              <a:spcBef>
                <a:spcPts val="620"/>
              </a:spcBef>
              <a:buFont typeface="Garamond"/>
              <a:buChar char="◦"/>
              <a:tabLst>
                <a:tab pos="194310" algn="l"/>
              </a:tabLst>
            </a:pP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Будянский</a:t>
            </a:r>
            <a:r>
              <a:rPr sz="2000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Александр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1450" y="647700"/>
            <a:ext cx="2333625" cy="31146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6492" y="608012"/>
            <a:ext cx="9557385" cy="703398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 marR="5080" algn="ctr">
              <a:lnSpc>
                <a:spcPts val="4810"/>
              </a:lnSpc>
              <a:spcBef>
                <a:spcPts val="685"/>
              </a:spcBef>
            </a:pPr>
            <a:r>
              <a:rPr lang="ru-RU" b="1" spc="10" dirty="0" smtClean="0">
                <a:solidFill>
                  <a:srgbClr val="252525"/>
                </a:solidFill>
              </a:rPr>
              <a:t>СПИСОК </a:t>
            </a:r>
            <a:r>
              <a:rPr lang="ru-RU" b="1" spc="-5" dirty="0" smtClean="0">
                <a:solidFill>
                  <a:srgbClr val="252525"/>
                </a:solidFill>
              </a:rPr>
              <a:t>ТАКСОНОВ </a:t>
            </a:r>
            <a:r>
              <a:rPr lang="ru-RU" b="1" spc="-5" dirty="0" smtClean="0">
                <a:solidFill>
                  <a:srgbClr val="252525"/>
                </a:solidFill>
                <a:latin typeface="Gill Sans MT"/>
                <a:cs typeface="Gill Sans MT"/>
              </a:rPr>
              <a:t>(</a:t>
            </a:r>
            <a:r>
              <a:rPr lang="ru-RU" b="1" spc="-5" dirty="0" smtClean="0">
                <a:solidFill>
                  <a:srgbClr val="252525"/>
                </a:solidFill>
              </a:rPr>
              <a:t>КЛАСТЕРОВ</a:t>
            </a:r>
            <a:r>
              <a:rPr lang="ru-RU" b="1" spc="-5" dirty="0" smtClean="0">
                <a:solidFill>
                  <a:srgbClr val="252525"/>
                </a:solidFill>
              </a:rPr>
              <a:t>)</a:t>
            </a:r>
            <a:endParaRPr lang="ru-RU" b="1" spc="5" dirty="0">
              <a:solidFill>
                <a:srgbClr val="252525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6492" y="1821706"/>
            <a:ext cx="9978708" cy="3359894"/>
          </a:xfrm>
          <a:prstGeom prst="rect">
            <a:avLst/>
          </a:prstGeom>
        </p:spPr>
        <p:txBody>
          <a:bodyPr vert="horz" wrap="square" lIns="0" tIns="127000" rIns="0" bIns="0" numCol="2" rtlCol="0">
            <a:spAutoFit/>
          </a:bodyPr>
          <a:lstStyle/>
          <a:p>
            <a:pPr marL="269240" indent="-257175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269875" algn="l"/>
              </a:tabLst>
            </a:pPr>
            <a:r>
              <a:rPr sz="3000" spc="-5" dirty="0" err="1" smtClean="0">
                <a:latin typeface="Times New Roman"/>
                <a:cs typeface="Times New Roman"/>
              </a:rPr>
              <a:t>социально-компьютерный</a:t>
            </a:r>
            <a:endParaRPr sz="3000" dirty="0">
              <a:latin typeface="Times New Roman"/>
              <a:cs typeface="Times New Roman"/>
            </a:endParaRPr>
          </a:p>
          <a:p>
            <a:pPr marL="269240" indent="-25717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269875" algn="l"/>
              </a:tabLst>
            </a:pPr>
            <a:r>
              <a:rPr sz="3000" dirty="0" err="1" smtClean="0">
                <a:latin typeface="Times New Roman"/>
                <a:cs typeface="Times New Roman"/>
              </a:rPr>
              <a:t>организационный</a:t>
            </a:r>
            <a:endParaRPr sz="30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337185" algn="l"/>
              </a:tabLst>
            </a:pPr>
            <a:r>
              <a:rPr sz="3000" dirty="0" err="1" smtClean="0">
                <a:latin typeface="Times New Roman"/>
                <a:cs typeface="Times New Roman"/>
              </a:rPr>
              <a:t>экономический</a:t>
            </a:r>
            <a:endParaRPr sz="30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337185" algn="l"/>
              </a:tabLst>
            </a:pPr>
            <a:r>
              <a:rPr sz="3000" spc="-10" dirty="0" err="1" smtClean="0">
                <a:latin typeface="Times New Roman"/>
                <a:cs typeface="Times New Roman"/>
              </a:rPr>
              <a:t>маркетинговый</a:t>
            </a:r>
            <a:endParaRPr sz="30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337185" algn="l"/>
              </a:tabLst>
            </a:pPr>
            <a:r>
              <a:rPr sz="3000" spc="15" dirty="0">
                <a:latin typeface="Times New Roman"/>
                <a:cs typeface="Times New Roman"/>
              </a:rPr>
              <a:t>физический</a:t>
            </a:r>
            <a:r>
              <a:rPr sz="3000" spc="-18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(</a:t>
            </a:r>
            <a:r>
              <a:rPr sz="3000" spc="5" dirty="0" err="1">
                <a:latin typeface="Times New Roman"/>
                <a:cs typeface="Times New Roman"/>
              </a:rPr>
              <a:t>естественно-научный</a:t>
            </a:r>
            <a:r>
              <a:rPr sz="3000" spc="5" dirty="0" smtClean="0">
                <a:latin typeface="Times New Roman"/>
                <a:cs typeface="Times New Roman"/>
              </a:rPr>
              <a:t>)</a:t>
            </a:r>
            <a:endParaRPr sz="30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337185" algn="l"/>
              </a:tabLst>
            </a:pPr>
            <a:r>
              <a:rPr sz="3000" spc="5" dirty="0" err="1" smtClean="0">
                <a:latin typeface="Times New Roman"/>
                <a:cs typeface="Times New Roman"/>
              </a:rPr>
              <a:t>технический</a:t>
            </a:r>
            <a:endParaRPr sz="30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337185" algn="l"/>
              </a:tabLst>
            </a:pPr>
            <a:r>
              <a:rPr sz="3000" dirty="0" err="1" smtClean="0">
                <a:latin typeface="Times New Roman"/>
                <a:cs typeface="Times New Roman"/>
              </a:rPr>
              <a:t>математический</a:t>
            </a:r>
            <a:endParaRPr sz="30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337185" algn="l"/>
              </a:tabLst>
            </a:pPr>
            <a:r>
              <a:rPr sz="3000" spc="-10" dirty="0" err="1" smtClean="0">
                <a:latin typeface="Times New Roman"/>
                <a:cs typeface="Times New Roman"/>
              </a:rPr>
              <a:t>нормативный</a:t>
            </a:r>
            <a:endParaRPr sz="30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337185" algn="l"/>
              </a:tabLst>
            </a:pPr>
            <a:r>
              <a:rPr sz="3000" dirty="0" err="1" smtClean="0">
                <a:latin typeface="Times New Roman"/>
                <a:cs typeface="Times New Roman"/>
              </a:rPr>
              <a:t>правовой</a:t>
            </a:r>
            <a:endParaRPr sz="3000" dirty="0">
              <a:latin typeface="Times New Roman"/>
              <a:cs typeface="Times New Roman"/>
            </a:endParaRPr>
          </a:p>
          <a:p>
            <a:pPr marL="212090" indent="-20002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212725" algn="l"/>
              </a:tabLst>
            </a:pPr>
            <a:r>
              <a:rPr sz="3000" spc="5" dirty="0">
                <a:latin typeface="Times New Roman"/>
                <a:cs typeface="Times New Roman"/>
              </a:rPr>
              <a:t>доктринальный</a:t>
            </a:r>
            <a:r>
              <a:rPr sz="3000" spc="-18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(</a:t>
            </a:r>
            <a:r>
              <a:rPr sz="3000" spc="-5" dirty="0" err="1">
                <a:latin typeface="Times New Roman"/>
                <a:cs typeface="Times New Roman"/>
              </a:rPr>
              <a:t>конституционный</a:t>
            </a:r>
            <a:r>
              <a:rPr sz="3000" spc="-5" dirty="0" smtClean="0">
                <a:latin typeface="Times New Roman"/>
                <a:cs typeface="Times New Roman"/>
              </a:rPr>
              <a:t>)</a:t>
            </a:r>
            <a:endParaRPr sz="3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6492" y="608012"/>
            <a:ext cx="9902508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b="1" spc="-5" dirty="0" smtClean="0">
                <a:solidFill>
                  <a:srgbClr val="252525"/>
                </a:solidFill>
              </a:rPr>
              <a:t>КОНЦЕПЦИЯ</a:t>
            </a:r>
            <a:r>
              <a:rPr lang="ru-RU" b="1" spc="95" dirty="0" smtClean="0">
                <a:solidFill>
                  <a:srgbClr val="252525"/>
                </a:solidFill>
              </a:rPr>
              <a:t> </a:t>
            </a:r>
            <a:r>
              <a:rPr lang="ru-RU" b="1" spc="10" dirty="0" smtClean="0">
                <a:solidFill>
                  <a:srgbClr val="252525"/>
                </a:solidFill>
              </a:rPr>
              <a:t>РЕШЕНИЯ</a:t>
            </a:r>
            <a:endParaRPr lang="ru-RU" b="1" spc="10" dirty="0">
              <a:solidFill>
                <a:srgbClr val="252525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6492" y="1524000"/>
            <a:ext cx="9773285" cy="440248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213360">
              <a:lnSpc>
                <a:spcPct val="100000"/>
              </a:lnSpc>
              <a:spcBef>
                <a:spcPts val="905"/>
              </a:spcBef>
            </a:pPr>
            <a:r>
              <a:rPr lang="ru-RU" sz="3000" b="1" dirty="0" err="1">
                <a:latin typeface="Times New Roman" pitchFamily="18" charset="0"/>
                <a:cs typeface="Times New Roman" pitchFamily="18" charset="0"/>
              </a:rPr>
              <a:t>Парсинг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b="1" dirty="0" err="1">
                <a:latin typeface="Times New Roman" pitchFamily="18" charset="0"/>
                <a:cs typeface="Times New Roman" pitchFamily="18" charset="0"/>
              </a:rPr>
              <a:t>Parsing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) –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это принятое в информатике определение синтаксического анализа. Для этого создается математическая модель сравнения лексем с формальной грамматикой, описанная одним из языков программирования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2700" marR="213360">
              <a:lnSpc>
                <a:spcPct val="100000"/>
              </a:lnSpc>
              <a:spcBef>
                <a:spcPts val="905"/>
              </a:spcBef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(скрипт), дающая возможность компьютеру «читать» – сравнивать предложенные слова с имеющимися во Всемирной сети, называется </a:t>
            </a:r>
            <a:r>
              <a:rPr lang="ru-RU" sz="3000" b="1" dirty="0" err="1">
                <a:latin typeface="Times New Roman" pitchFamily="18" charset="0"/>
                <a:cs typeface="Times New Roman" pitchFamily="18" charset="0"/>
              </a:rPr>
              <a:t>парсером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213360" algn="r">
              <a:lnSpc>
                <a:spcPct val="100000"/>
              </a:lnSpc>
              <a:spcBef>
                <a:spcPts val="905"/>
              </a:spcBef>
            </a:pP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Источник: 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https://ipipe.ru/info/parsing</a:t>
            </a:r>
            <a:endParaRPr sz="3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6492" y="608012"/>
            <a:ext cx="9902508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b="1" spc="-5" dirty="0" smtClean="0">
                <a:solidFill>
                  <a:srgbClr val="252525"/>
                </a:solidFill>
              </a:rPr>
              <a:t>КОНЦЕПЦИЯ</a:t>
            </a:r>
            <a:r>
              <a:rPr lang="ru-RU" b="1" spc="95" dirty="0" smtClean="0">
                <a:solidFill>
                  <a:srgbClr val="252525"/>
                </a:solidFill>
              </a:rPr>
              <a:t> </a:t>
            </a:r>
            <a:r>
              <a:rPr lang="ru-RU" b="1" spc="10" dirty="0" smtClean="0">
                <a:solidFill>
                  <a:srgbClr val="252525"/>
                </a:solidFill>
              </a:rPr>
              <a:t>РЕШЕНИЯ</a:t>
            </a:r>
            <a:endParaRPr lang="ru-RU" b="1" spc="10" dirty="0">
              <a:solidFill>
                <a:srgbClr val="252525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6492" y="1817859"/>
            <a:ext cx="9773285" cy="2786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213360">
              <a:lnSpc>
                <a:spcPct val="100000"/>
              </a:lnSpc>
              <a:spcBef>
                <a:spcPts val="905"/>
              </a:spcBef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Алгоритм работы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парсера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Courier New" pitchFamily="49" charset="0"/>
              <a:buChar char="o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выход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 интернет, получение доступа к коду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веб-ресурса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и его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скачивание;</a:t>
            </a:r>
          </a:p>
          <a:p>
            <a:pPr>
              <a:buFont typeface="Courier New" pitchFamily="49" charset="0"/>
              <a:buChar char="o"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чтение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извлечение и обработка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данных;</a:t>
            </a:r>
          </a:p>
          <a:p>
            <a:pPr>
              <a:buFont typeface="Courier New" pitchFamily="49" charset="0"/>
              <a:buChar char="o"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представление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извлеченных данных в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удобном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виде – файлы .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txt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.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sql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.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xml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.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и других форматах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95A9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09550" y="228600"/>
            <a:ext cx="11725275" cy="6381750"/>
          </a:xfrm>
          <a:custGeom>
            <a:avLst/>
            <a:gdLst/>
            <a:ahLst/>
            <a:cxnLst/>
            <a:rect l="l" t="t" r="r" b="b"/>
            <a:pathLst>
              <a:path w="11725275" h="6381750">
                <a:moveTo>
                  <a:pt x="0" y="6381750"/>
                </a:moveTo>
                <a:lnTo>
                  <a:pt x="11725275" y="6381750"/>
                </a:lnTo>
                <a:lnTo>
                  <a:pt x="11725275" y="0"/>
                </a:lnTo>
                <a:lnTo>
                  <a:pt x="0" y="0"/>
                </a:lnTo>
                <a:lnTo>
                  <a:pt x="0" y="63817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5800" y="5866129"/>
            <a:ext cx="10591800" cy="693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4400" b="1" spc="10" dirty="0">
                <a:solidFill>
                  <a:srgbClr val="252525"/>
                </a:solidFill>
                <a:latin typeface="Calibri"/>
                <a:cs typeface="Calibri"/>
              </a:rPr>
              <a:t>ФУНКЦИОНАЛЬНАЯ </a:t>
            </a:r>
            <a:r>
              <a:rPr sz="4400" b="1" spc="5" dirty="0">
                <a:solidFill>
                  <a:srgbClr val="252525"/>
                </a:solidFill>
                <a:latin typeface="Calibri"/>
                <a:cs typeface="Calibri"/>
              </a:rPr>
              <a:t>СХЕМА</a:t>
            </a:r>
            <a:r>
              <a:rPr sz="4400" b="1" spc="114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4400" b="1" spc="40" dirty="0" smtClean="0">
                <a:solidFill>
                  <a:srgbClr val="252525"/>
                </a:solidFill>
                <a:latin typeface="Calibri"/>
                <a:cs typeface="Calibri"/>
              </a:rPr>
              <a:t>П</a:t>
            </a:r>
            <a:r>
              <a:rPr lang="ru-RU" sz="4400" b="1" spc="40" dirty="0" smtClean="0">
                <a:solidFill>
                  <a:srgbClr val="252525"/>
                </a:solidFill>
                <a:latin typeface="Calibri"/>
                <a:cs typeface="Calibri"/>
              </a:rPr>
              <a:t>РОГРАММЫ</a:t>
            </a:r>
            <a:endParaRPr sz="4400" b="1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9550" y="219075"/>
            <a:ext cx="11706225" cy="5200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6492" y="633921"/>
            <a:ext cx="9826308" cy="119487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5080" algn="ctr">
              <a:lnSpc>
                <a:spcPts val="4280"/>
              </a:lnSpc>
              <a:spcBef>
                <a:spcPts val="655"/>
              </a:spcBef>
            </a:pPr>
            <a:r>
              <a:rPr lang="ru-RU" b="1" spc="5" dirty="0" smtClean="0">
                <a:solidFill>
                  <a:srgbClr val="252525"/>
                </a:solidFill>
              </a:rPr>
              <a:t>ИНСТРУМЕНТАЛЬНЫЕ СРЕДСТВА РАЗРАБОТКИ</a:t>
            </a:r>
            <a:endParaRPr lang="ru-RU" b="1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6492" y="2120011"/>
            <a:ext cx="9216708" cy="3416063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ru-RU" sz="3600" spc="-35" dirty="0" smtClean="0">
                <a:latin typeface="Times New Roman"/>
                <a:cs typeface="Times New Roman"/>
              </a:rPr>
              <a:t> </a:t>
            </a:r>
            <a:r>
              <a:rPr lang="ru-RU" sz="3000" spc="-35" dirty="0" smtClean="0">
                <a:latin typeface="Times New Roman"/>
                <a:cs typeface="Times New Roman"/>
              </a:rPr>
              <a:t>язык программирования </a:t>
            </a:r>
            <a:r>
              <a:rPr lang="en-US" sz="3000" spc="-35" dirty="0" smtClean="0">
                <a:latin typeface="Times New Roman"/>
                <a:cs typeface="Times New Roman"/>
              </a:rPr>
              <a:t>Python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en-US" sz="3000" spc="-35" dirty="0">
                <a:latin typeface="Times New Roman"/>
                <a:cs typeface="Times New Roman"/>
              </a:rPr>
              <a:t> </a:t>
            </a:r>
            <a:r>
              <a:rPr lang="ru-RU" sz="3000" spc="-35" dirty="0" smtClean="0">
                <a:latin typeface="Times New Roman"/>
                <a:cs typeface="Times New Roman"/>
              </a:rPr>
              <a:t>интегрированная среда разработки </a:t>
            </a:r>
            <a:r>
              <a:rPr lang="en-US" sz="3000" spc="-35" dirty="0" err="1" smtClean="0">
                <a:latin typeface="Times New Roman"/>
                <a:cs typeface="Times New Roman"/>
              </a:rPr>
              <a:t>PyCharm</a:t>
            </a:r>
            <a:r>
              <a:rPr lang="ru-RU" sz="3000" spc="-35" dirty="0" smtClean="0">
                <a:latin typeface="Times New Roman"/>
                <a:cs typeface="Times New Roman"/>
              </a:rPr>
              <a:t> </a:t>
            </a:r>
            <a:endParaRPr lang="ru-RU" sz="3000" spc="-35" dirty="0" smtClean="0">
              <a:latin typeface="Times New Roman"/>
              <a:cs typeface="Times New Roman"/>
            </a:endParaRP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ru-RU" sz="3000" spc="-35" dirty="0" smtClean="0">
                <a:latin typeface="Times New Roman"/>
                <a:cs typeface="Times New Roman"/>
              </a:rPr>
              <a:t> библиотеки:</a:t>
            </a:r>
          </a:p>
          <a:p>
            <a:pPr marL="1107440" marR="5080" lvl="2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ru-RU" sz="3000" spc="-35" dirty="0" smtClean="0">
                <a:latin typeface="Times New Roman"/>
                <a:cs typeface="Times New Roman"/>
              </a:rPr>
              <a:t> </a:t>
            </a:r>
            <a:r>
              <a:rPr sz="3000" spc="-35" dirty="0" smtClean="0">
                <a:latin typeface="Times New Roman"/>
                <a:cs typeface="Times New Roman"/>
              </a:rPr>
              <a:t>pip </a:t>
            </a:r>
            <a:r>
              <a:rPr sz="3000" spc="-35" dirty="0">
                <a:latin typeface="Times New Roman"/>
                <a:cs typeface="Times New Roman"/>
              </a:rPr>
              <a:t>install </a:t>
            </a:r>
            <a:r>
              <a:rPr sz="3000" spc="-30" dirty="0" smtClean="0">
                <a:latin typeface="Times New Roman"/>
                <a:cs typeface="Times New Roman"/>
              </a:rPr>
              <a:t>beautifulsoup4</a:t>
            </a:r>
            <a:endParaRPr lang="ru-RU" sz="3000" spc="-30" dirty="0" smtClean="0">
              <a:latin typeface="Times New Roman"/>
              <a:cs typeface="Times New Roman"/>
            </a:endParaRPr>
          </a:p>
          <a:p>
            <a:pPr marL="1107440" marR="5080" lvl="2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sz="3000" spc="-30" dirty="0" smtClean="0">
                <a:latin typeface="Times New Roman"/>
                <a:cs typeface="Times New Roman"/>
              </a:rPr>
              <a:t> </a:t>
            </a:r>
            <a:r>
              <a:rPr sz="3000" spc="-35" dirty="0">
                <a:latin typeface="Times New Roman"/>
                <a:cs typeface="Times New Roman"/>
              </a:rPr>
              <a:t>pip install</a:t>
            </a:r>
            <a:r>
              <a:rPr sz="3000" spc="380" dirty="0">
                <a:latin typeface="Times New Roman"/>
                <a:cs typeface="Times New Roman"/>
              </a:rPr>
              <a:t> </a:t>
            </a:r>
            <a:r>
              <a:rPr sz="3000" spc="-35" dirty="0" err="1" smtClean="0">
                <a:latin typeface="Times New Roman"/>
                <a:cs typeface="Times New Roman"/>
              </a:rPr>
              <a:t>lxml</a:t>
            </a:r>
            <a:endParaRPr lang="ru-RU" sz="3000" spc="-35" dirty="0" smtClean="0">
              <a:latin typeface="Times New Roman"/>
              <a:cs typeface="Times New Roman"/>
            </a:endParaRPr>
          </a:p>
          <a:p>
            <a:pPr marL="1107440" marR="5080" lvl="2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ru-RU" sz="3000" spc="-35" dirty="0">
                <a:latin typeface="Times New Roman"/>
                <a:cs typeface="Times New Roman"/>
              </a:rPr>
              <a:t> </a:t>
            </a:r>
            <a:r>
              <a:rPr sz="3000" spc="-35" dirty="0" smtClean="0">
                <a:latin typeface="Times New Roman"/>
                <a:cs typeface="Times New Roman"/>
              </a:rPr>
              <a:t>pip </a:t>
            </a:r>
            <a:r>
              <a:rPr sz="3000" spc="-35" dirty="0">
                <a:latin typeface="Times New Roman"/>
                <a:cs typeface="Times New Roman"/>
              </a:rPr>
              <a:t>install</a:t>
            </a:r>
            <a:r>
              <a:rPr sz="3000" spc="375" dirty="0">
                <a:latin typeface="Times New Roman"/>
                <a:cs typeface="Times New Roman"/>
              </a:rPr>
              <a:t> </a:t>
            </a:r>
            <a:r>
              <a:rPr sz="3000" spc="-10" dirty="0" smtClean="0">
                <a:latin typeface="Times New Roman"/>
                <a:cs typeface="Times New Roman"/>
              </a:rPr>
              <a:t>requests</a:t>
            </a:r>
            <a:endParaRPr lang="ru-RU" sz="3000" spc="-10" dirty="0" smtClean="0">
              <a:latin typeface="Times New Roman"/>
              <a:cs typeface="Times New Roman"/>
            </a:endParaRPr>
          </a:p>
          <a:p>
            <a:pPr marL="1107440" marR="5080" lvl="2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buFont typeface="Garamond"/>
              <a:buChar char="◦"/>
              <a:tabLst>
                <a:tab pos="193675" algn="l"/>
              </a:tabLst>
            </a:pPr>
            <a:r>
              <a:rPr lang="ru-RU" sz="3000" spc="-10" dirty="0">
                <a:latin typeface="Times New Roman"/>
                <a:cs typeface="Times New Roman"/>
              </a:rPr>
              <a:t> </a:t>
            </a:r>
            <a:r>
              <a:rPr lang="en-US" sz="3000" spc="-10" dirty="0" err="1" smtClean="0">
                <a:latin typeface="Times New Roman"/>
                <a:cs typeface="Times New Roman"/>
              </a:rPr>
              <a:t>matplotlib</a:t>
            </a:r>
            <a:endParaRPr sz="3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6492" y="633921"/>
            <a:ext cx="9826308" cy="643446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5080" algn="ctr">
              <a:lnSpc>
                <a:spcPts val="4280"/>
              </a:lnSpc>
              <a:spcBef>
                <a:spcPts val="655"/>
              </a:spcBef>
            </a:pPr>
            <a:r>
              <a:rPr lang="ru-RU" b="1" spc="5" dirty="0" smtClean="0">
                <a:solidFill>
                  <a:srgbClr val="252525"/>
                </a:solidFill>
              </a:rPr>
              <a:t>РЕАЛИЗАЦИЯ ОДНОГО ИЗ КЛАСТЕРОВ</a:t>
            </a:r>
            <a:endParaRPr lang="ru-RU" b="1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6492" y="1636812"/>
            <a:ext cx="9216708" cy="42190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def </a:t>
            </a:r>
            <a:r>
              <a:rPr lang="en-US" sz="2400" spc="-35" dirty="0" err="1" smtClean="0">
                <a:latin typeface="Times New Roman"/>
                <a:cs typeface="Times New Roman"/>
              </a:rPr>
              <a:t>get_marketing</a:t>
            </a:r>
            <a:r>
              <a:rPr lang="en-US" sz="2400" spc="-35" dirty="0" smtClean="0">
                <a:latin typeface="Times New Roman"/>
                <a:cs typeface="Times New Roman"/>
              </a:rPr>
              <a:t>(text):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mar=0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print("\n</a:t>
            </a:r>
            <a:r>
              <a:rPr lang="ru-RU" sz="2400" spc="-35" dirty="0" smtClean="0">
                <a:latin typeface="Times New Roman"/>
                <a:cs typeface="Times New Roman"/>
              </a:rPr>
              <a:t>МАРКЕТИНГОВЫЕ ТЕРМИНЫ")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ru-RU" sz="2400" spc="-35" dirty="0" smtClean="0">
                <a:latin typeface="Times New Roman"/>
                <a:cs typeface="Times New Roman"/>
              </a:rPr>
              <a:t>    </a:t>
            </a:r>
            <a:r>
              <a:rPr lang="en-US" sz="2400" spc="-35" dirty="0" err="1" smtClean="0">
                <a:latin typeface="Times New Roman"/>
                <a:cs typeface="Times New Roman"/>
              </a:rPr>
              <a:t>f.write</a:t>
            </a:r>
            <a:r>
              <a:rPr lang="en-US" sz="2400" spc="-35" dirty="0" smtClean="0">
                <a:latin typeface="Times New Roman"/>
                <a:cs typeface="Times New Roman"/>
              </a:rPr>
              <a:t>("\n\n</a:t>
            </a:r>
            <a:r>
              <a:rPr lang="ru-RU" sz="2400" spc="-35" dirty="0" smtClean="0">
                <a:latin typeface="Times New Roman"/>
                <a:cs typeface="Times New Roman"/>
              </a:rPr>
              <a:t>МАРКЕТИНГОВЫЕ ТЕРМИНЫ")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ru-RU" sz="2400" spc="-35" dirty="0" smtClean="0">
                <a:latin typeface="Times New Roman"/>
                <a:cs typeface="Times New Roman"/>
              </a:rPr>
              <a:t>    </a:t>
            </a:r>
            <a:r>
              <a:rPr lang="en-US" sz="2400" spc="-35" dirty="0" err="1" smtClean="0">
                <a:latin typeface="Times New Roman"/>
                <a:cs typeface="Times New Roman"/>
              </a:rPr>
              <a:t>url</a:t>
            </a:r>
            <a:r>
              <a:rPr lang="en-US" sz="2400" spc="-35" dirty="0" smtClean="0">
                <a:latin typeface="Times New Roman"/>
                <a:cs typeface="Times New Roman"/>
              </a:rPr>
              <a:t> = 'https://callibri.ru/glossary'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html = </a:t>
            </a:r>
            <a:r>
              <a:rPr lang="en-US" sz="2400" spc="-35" dirty="0" err="1" smtClean="0">
                <a:latin typeface="Times New Roman"/>
                <a:cs typeface="Times New Roman"/>
              </a:rPr>
              <a:t>get_html</a:t>
            </a:r>
            <a:r>
              <a:rPr lang="en-US" sz="2400" spc="-35" dirty="0" smtClean="0">
                <a:latin typeface="Times New Roman"/>
                <a:cs typeface="Times New Roman"/>
              </a:rPr>
              <a:t>(</a:t>
            </a:r>
            <a:r>
              <a:rPr lang="en-US" sz="2400" spc="-35" dirty="0" err="1" smtClean="0">
                <a:latin typeface="Times New Roman"/>
                <a:cs typeface="Times New Roman"/>
              </a:rPr>
              <a:t>url</a:t>
            </a:r>
            <a:r>
              <a:rPr lang="en-US" sz="2400" spc="-35" dirty="0" smtClean="0">
                <a:latin typeface="Times New Roman"/>
                <a:cs typeface="Times New Roman"/>
              </a:rPr>
              <a:t>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</a:t>
            </a:r>
            <a:r>
              <a:rPr lang="en-US" sz="2400" spc="-35" dirty="0" err="1" smtClean="0">
                <a:latin typeface="Times New Roman"/>
                <a:cs typeface="Times New Roman"/>
              </a:rPr>
              <a:t>status_code</a:t>
            </a:r>
            <a:r>
              <a:rPr lang="en-US" sz="2400" spc="-35" dirty="0" smtClean="0">
                <a:latin typeface="Times New Roman"/>
                <a:cs typeface="Times New Roman"/>
              </a:rPr>
              <a:t>(</a:t>
            </a:r>
            <a:r>
              <a:rPr lang="en-US" sz="2400" spc="-35" dirty="0" err="1" smtClean="0">
                <a:latin typeface="Times New Roman"/>
                <a:cs typeface="Times New Roman"/>
              </a:rPr>
              <a:t>url</a:t>
            </a:r>
            <a:r>
              <a:rPr lang="en-US" sz="2400" spc="-35" dirty="0" smtClean="0">
                <a:latin typeface="Times New Roman"/>
                <a:cs typeface="Times New Roman"/>
              </a:rPr>
              <a:t>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soup = </a:t>
            </a:r>
            <a:r>
              <a:rPr lang="en-US" sz="2400" spc="-35" dirty="0" err="1" smtClean="0">
                <a:latin typeface="Times New Roman"/>
                <a:cs typeface="Times New Roman"/>
              </a:rPr>
              <a:t>BeautifulSoup</a:t>
            </a:r>
            <a:r>
              <a:rPr lang="en-US" sz="2400" spc="-35" dirty="0" smtClean="0">
                <a:latin typeface="Times New Roman"/>
                <a:cs typeface="Times New Roman"/>
              </a:rPr>
              <a:t>(html, features="</a:t>
            </a:r>
            <a:r>
              <a:rPr lang="en-US" sz="2400" spc="-35" dirty="0" err="1" smtClean="0">
                <a:latin typeface="Times New Roman"/>
                <a:cs typeface="Times New Roman"/>
              </a:rPr>
              <a:t>lxml</a:t>
            </a:r>
            <a:r>
              <a:rPr lang="en-US" sz="2400" spc="-35" dirty="0" smtClean="0">
                <a:latin typeface="Times New Roman"/>
                <a:cs typeface="Times New Roman"/>
              </a:rPr>
              <a:t>")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for </a:t>
            </a:r>
            <a:r>
              <a:rPr lang="en-US" sz="2400" spc="-35" dirty="0" err="1" smtClean="0">
                <a:latin typeface="Times New Roman"/>
                <a:cs typeface="Times New Roman"/>
              </a:rPr>
              <a:t>i</a:t>
            </a:r>
            <a:r>
              <a:rPr lang="en-US" sz="2400" spc="-35" dirty="0" smtClean="0">
                <a:latin typeface="Times New Roman"/>
                <a:cs typeface="Times New Roman"/>
              </a:rPr>
              <a:t> in text: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    for word in </a:t>
            </a:r>
            <a:r>
              <a:rPr lang="en-US" sz="2400" spc="-35" dirty="0" err="1" smtClean="0">
                <a:latin typeface="Times New Roman"/>
                <a:cs typeface="Times New Roman"/>
              </a:rPr>
              <a:t>soup.find_all</a:t>
            </a:r>
            <a:r>
              <a:rPr lang="en-US" sz="2400" spc="-35" dirty="0" smtClean="0">
                <a:latin typeface="Times New Roman"/>
                <a:cs typeface="Times New Roman"/>
              </a:rPr>
              <a:t>('a', class_='</a:t>
            </a:r>
            <a:r>
              <a:rPr lang="en-US" sz="2400" spc="-35" dirty="0" err="1" smtClean="0">
                <a:latin typeface="Times New Roman"/>
                <a:cs typeface="Times New Roman"/>
              </a:rPr>
              <a:t>a_glossary_main</a:t>
            </a:r>
            <a:r>
              <a:rPr lang="en-US" sz="2400" spc="-35" dirty="0" smtClean="0">
                <a:latin typeface="Times New Roman"/>
                <a:cs typeface="Times New Roman"/>
              </a:rPr>
              <a:t> word-link'):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400" spc="-35" dirty="0" smtClean="0">
                <a:latin typeface="Times New Roman"/>
                <a:cs typeface="Times New Roman"/>
              </a:rPr>
              <a:t>            word = </a:t>
            </a:r>
            <a:r>
              <a:rPr lang="en-US" sz="2400" spc="-35" dirty="0" err="1" smtClean="0">
                <a:latin typeface="Times New Roman"/>
                <a:cs typeface="Times New Roman"/>
              </a:rPr>
              <a:t>word.text</a:t>
            </a:r>
            <a:endParaRPr lang="en-US" sz="2400" spc="-35" dirty="0" smtClean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6492" y="633921"/>
            <a:ext cx="9826308" cy="643446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5080" algn="ctr">
              <a:lnSpc>
                <a:spcPts val="4280"/>
              </a:lnSpc>
              <a:spcBef>
                <a:spcPts val="655"/>
              </a:spcBef>
            </a:pPr>
            <a:r>
              <a:rPr lang="ru-RU" b="1" spc="5" dirty="0" smtClean="0">
                <a:solidFill>
                  <a:srgbClr val="252525"/>
                </a:solidFill>
              </a:rPr>
              <a:t>РЕАЛИЗАЦИЯ ОДНОГО ИЗ КЛАСТЕРОВ</a:t>
            </a:r>
            <a:endParaRPr lang="ru-RU" b="1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6492" y="1371600"/>
            <a:ext cx="9216708" cy="4895251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ru-RU" sz="2400" spc="-35" dirty="0" smtClean="0">
                <a:latin typeface="Times New Roman"/>
                <a:cs typeface="Times New Roman"/>
              </a:rPr>
              <a:t>			</a:t>
            </a:r>
            <a:r>
              <a:rPr lang="en-US" sz="2000" spc="-35" dirty="0" smtClean="0">
                <a:latin typeface="Times New Roman"/>
                <a:cs typeface="Times New Roman"/>
              </a:rPr>
              <a:t>try: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result = </a:t>
            </a:r>
            <a:r>
              <a:rPr lang="en-US" sz="2000" spc="-35" dirty="0" err="1" smtClean="0">
                <a:latin typeface="Times New Roman"/>
                <a:cs typeface="Times New Roman"/>
              </a:rPr>
              <a:t>re.search</a:t>
            </a:r>
            <a:r>
              <a:rPr lang="en-US" sz="2000" spc="-35" dirty="0" smtClean="0">
                <a:latin typeface="Times New Roman"/>
                <a:cs typeface="Times New Roman"/>
              </a:rPr>
              <a:t>(word, </a:t>
            </a:r>
            <a:r>
              <a:rPr lang="en-US" sz="2000" spc="-35" dirty="0" err="1" smtClean="0">
                <a:latin typeface="Times New Roman"/>
                <a:cs typeface="Times New Roman"/>
              </a:rPr>
              <a:t>i</a:t>
            </a:r>
            <a:r>
              <a:rPr lang="en-US" sz="2000" spc="-35" dirty="0" smtClean="0">
                <a:latin typeface="Times New Roman"/>
                <a:cs typeface="Times New Roman"/>
              </a:rPr>
              <a:t>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print(</a:t>
            </a:r>
            <a:r>
              <a:rPr lang="en-US" sz="2000" spc="-35" dirty="0" err="1" smtClean="0">
                <a:latin typeface="Times New Roman"/>
                <a:cs typeface="Times New Roman"/>
              </a:rPr>
              <a:t>result.group</a:t>
            </a:r>
            <a:r>
              <a:rPr lang="en-US" sz="2000" spc="-35" dirty="0" smtClean="0">
                <a:latin typeface="Times New Roman"/>
                <a:cs typeface="Times New Roman"/>
              </a:rPr>
              <a:t>(0))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</a:t>
            </a:r>
            <a:r>
              <a:rPr lang="en-US" sz="2000" spc="-35" dirty="0" err="1" smtClean="0">
                <a:latin typeface="Times New Roman"/>
                <a:cs typeface="Times New Roman"/>
              </a:rPr>
              <a:t>f.write</a:t>
            </a:r>
            <a:r>
              <a:rPr lang="en-US" sz="2000" spc="-35" dirty="0" smtClean="0">
                <a:latin typeface="Times New Roman"/>
                <a:cs typeface="Times New Roman"/>
              </a:rPr>
              <a:t>('\</a:t>
            </a:r>
            <a:r>
              <a:rPr lang="en-US" sz="2000" spc="-35" dirty="0" err="1" smtClean="0">
                <a:latin typeface="Times New Roman"/>
                <a:cs typeface="Times New Roman"/>
              </a:rPr>
              <a:t>n'+result.group</a:t>
            </a:r>
            <a:r>
              <a:rPr lang="en-US" sz="2000" spc="-35" dirty="0" smtClean="0">
                <a:latin typeface="Times New Roman"/>
                <a:cs typeface="Times New Roman"/>
              </a:rPr>
              <a:t>(0))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except: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pass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word = </a:t>
            </a:r>
            <a:r>
              <a:rPr lang="en-US" sz="2000" spc="-35" dirty="0" err="1" smtClean="0">
                <a:latin typeface="Times New Roman"/>
                <a:cs typeface="Times New Roman"/>
              </a:rPr>
              <a:t>word.lower</a:t>
            </a:r>
            <a:r>
              <a:rPr lang="en-US" sz="2000" spc="-35" dirty="0" smtClean="0">
                <a:latin typeface="Times New Roman"/>
                <a:cs typeface="Times New Roman"/>
              </a:rPr>
              <a:t>()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try: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result = </a:t>
            </a:r>
            <a:r>
              <a:rPr lang="en-US" sz="2000" spc="-35" dirty="0" err="1" smtClean="0">
                <a:latin typeface="Times New Roman"/>
                <a:cs typeface="Times New Roman"/>
              </a:rPr>
              <a:t>re.search</a:t>
            </a:r>
            <a:r>
              <a:rPr lang="en-US" sz="2000" spc="-35" dirty="0" smtClean="0">
                <a:latin typeface="Times New Roman"/>
                <a:cs typeface="Times New Roman"/>
              </a:rPr>
              <a:t>(word, </a:t>
            </a:r>
            <a:r>
              <a:rPr lang="en-US" sz="2000" spc="-35" dirty="0" err="1" smtClean="0">
                <a:latin typeface="Times New Roman"/>
                <a:cs typeface="Times New Roman"/>
              </a:rPr>
              <a:t>i</a:t>
            </a:r>
            <a:r>
              <a:rPr lang="en-US" sz="2000" spc="-35" dirty="0" smtClean="0">
                <a:latin typeface="Times New Roman"/>
                <a:cs typeface="Times New Roman"/>
              </a:rPr>
              <a:t>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print(</a:t>
            </a:r>
            <a:r>
              <a:rPr lang="en-US" sz="2000" spc="-35" dirty="0" err="1" smtClean="0">
                <a:latin typeface="Times New Roman"/>
                <a:cs typeface="Times New Roman"/>
              </a:rPr>
              <a:t>result.group</a:t>
            </a:r>
            <a:r>
              <a:rPr lang="en-US" sz="2000" spc="-35" dirty="0" smtClean="0">
                <a:latin typeface="Times New Roman"/>
                <a:cs typeface="Times New Roman"/>
              </a:rPr>
              <a:t>(0))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</a:t>
            </a:r>
            <a:r>
              <a:rPr lang="en-US" sz="2000" spc="-35" dirty="0" err="1" smtClean="0">
                <a:latin typeface="Times New Roman"/>
                <a:cs typeface="Times New Roman"/>
              </a:rPr>
              <a:t>f.write</a:t>
            </a:r>
            <a:r>
              <a:rPr lang="en-US" sz="2000" spc="-35" dirty="0" smtClean="0">
                <a:latin typeface="Times New Roman"/>
                <a:cs typeface="Times New Roman"/>
              </a:rPr>
              <a:t>('\</a:t>
            </a:r>
            <a:r>
              <a:rPr lang="en-US" sz="2000" spc="-35" dirty="0" err="1" smtClean="0">
                <a:latin typeface="Times New Roman"/>
                <a:cs typeface="Times New Roman"/>
              </a:rPr>
              <a:t>n'+result.group</a:t>
            </a:r>
            <a:r>
              <a:rPr lang="en-US" sz="2000" spc="-35" dirty="0" smtClean="0">
                <a:latin typeface="Times New Roman"/>
                <a:cs typeface="Times New Roman"/>
              </a:rPr>
              <a:t>(0))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mar += 1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except: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            pass</a:t>
            </a:r>
          </a:p>
          <a:p>
            <a:pPr marL="193040" marR="5080" indent="-180975">
              <a:lnSpc>
                <a:spcPct val="100899"/>
              </a:lnSpc>
              <a:spcBef>
                <a:spcPts val="65"/>
              </a:spcBef>
              <a:buClr>
                <a:srgbClr val="252525"/>
              </a:buClr>
              <a:tabLst>
                <a:tab pos="193675" algn="l"/>
              </a:tabLst>
            </a:pPr>
            <a:r>
              <a:rPr lang="en-US" sz="2000" spc="-35" dirty="0" smtClean="0">
                <a:latin typeface="Times New Roman"/>
                <a:cs typeface="Times New Roman"/>
              </a:rPr>
              <a:t>    return mar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219</Words>
  <Application>Microsoft Office PowerPoint</Application>
  <PresentationFormat>Произвольный</PresentationFormat>
  <Paragraphs>73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AMAZING  PROGRAMMERS</vt:lpstr>
      <vt:lpstr>Слайд 2</vt:lpstr>
      <vt:lpstr>СПИСОК ТАКСОНОВ (КЛАСТЕРОВ)</vt:lpstr>
      <vt:lpstr>КОНЦЕПЦИЯ РЕШЕНИЯ</vt:lpstr>
      <vt:lpstr>КОНЦЕПЦИЯ РЕШЕНИЯ</vt:lpstr>
      <vt:lpstr>Слайд 6</vt:lpstr>
      <vt:lpstr>ИНСТРУМЕНТАЛЬНЫЕ СРЕДСТВА РАЗРАБОТКИ</vt:lpstr>
      <vt:lpstr>РЕАЛИЗАЦИЯ ОДНОГО ИЗ КЛАСТЕРОВ</vt:lpstr>
      <vt:lpstr>РЕАЛИЗАЦИЯ ОДНОГО ИЗ КЛАСТЕРОВ</vt:lpstr>
      <vt:lpstr>РЕЗУЛЬТАТЫ РАБОТЫ ПРОГРАММЫ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AMAZING  PROGRAMMERS</dc:title>
  <cp:lastModifiedBy>Татьяна</cp:lastModifiedBy>
  <cp:revision>14</cp:revision>
  <dcterms:created xsi:type="dcterms:W3CDTF">2020-10-10T10:04:44Z</dcterms:created>
  <dcterms:modified xsi:type="dcterms:W3CDTF">2020-10-10T10:38:08Z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2020-10-10T00:00:00Z</vt:filetime>
  </property>
  <property fmtid="{D5CDD505-2E9C-101B-9397-08002B2CF9AE}" pid="3" name="LastSaved">
    <vt:filetime>2020-10-10T00:00:00Z</vt:filetime>
  </property>
</Properties>
</file>