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716" r:id="rId2"/>
    <p:sldId id="720" r:id="rId3"/>
    <p:sldId id="718" r:id="rId4"/>
    <p:sldId id="723" r:id="rId5"/>
    <p:sldId id="721" r:id="rId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8641-7B93-4165-B4B7-94E2A2C00329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332EA-7EF7-4F68-A7CF-122E90BDC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1" y="0"/>
            <a:ext cx="3131820" cy="9814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6868"/>
            <a:ext cx="6143625" cy="611505"/>
          </a:xfrm>
          <a:custGeom>
            <a:avLst/>
            <a:gdLst/>
            <a:ahLst/>
            <a:cxnLst/>
            <a:rect l="l" t="t" r="r" b="b"/>
            <a:pathLst>
              <a:path w="6143625" h="611505">
                <a:moveTo>
                  <a:pt x="5837682" y="0"/>
                </a:moveTo>
                <a:lnTo>
                  <a:pt x="0" y="0"/>
                </a:lnTo>
                <a:lnTo>
                  <a:pt x="0" y="611123"/>
                </a:lnTo>
                <a:lnTo>
                  <a:pt x="5837682" y="611123"/>
                </a:lnTo>
                <a:lnTo>
                  <a:pt x="6143244" y="305561"/>
                </a:lnTo>
                <a:lnTo>
                  <a:pt x="5837682" y="0"/>
                </a:lnTo>
                <a:close/>
              </a:path>
            </a:pathLst>
          </a:custGeom>
          <a:solidFill>
            <a:srgbClr val="24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9257" y="71078"/>
            <a:ext cx="1708539" cy="5487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561" y="225933"/>
            <a:ext cx="8640876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376" y="1696669"/>
            <a:ext cx="7417434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1726" y="6464985"/>
            <a:ext cx="252983" cy="201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3825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662E-7BCC-BDBA-9145-B1EE9A3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5539639" cy="553998"/>
          </a:xfrm>
        </p:spPr>
        <p:txBody>
          <a:bodyPr/>
          <a:lstStyle/>
          <a:p>
            <a:r>
              <a:rPr lang="ru-RU" dirty="0"/>
              <a:t>Сферы научных компетенций кафедры «Финансовый контроль и казначейское дело»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A33FA-3510-E469-D7FD-A781401D1DE9}"/>
              </a:ext>
            </a:extLst>
          </p:cNvPr>
          <p:cNvSpPr txBox="1"/>
          <p:nvPr/>
        </p:nvSpPr>
        <p:spPr>
          <a:xfrm>
            <a:off x="142986" y="660901"/>
            <a:ext cx="553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и имплементация в образовательную среду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EB92A-A5E3-385F-8B47-B6ED0EBECBB8}"/>
              </a:ext>
            </a:extLst>
          </p:cNvPr>
          <p:cNvSpPr txBox="1"/>
          <p:nvPr/>
        </p:nvSpPr>
        <p:spPr>
          <a:xfrm>
            <a:off x="80172" y="1030233"/>
            <a:ext cx="3131114" cy="2677656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Оказание услуг по консультационно-аналитическому сопровождению разработки перечня рисков, а также разработки критериев отнесения объектов аудита (контроля) к той или иной категории риска, используемых при применении риск-ориентированного подхода. Заказчик: Счетная палата Российской Федерации, 2019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DEE25-3552-68B6-0A95-FC9569D5F262}"/>
              </a:ext>
            </a:extLst>
          </p:cNvPr>
          <p:cNvSpPr txBox="1"/>
          <p:nvPr/>
        </p:nvSpPr>
        <p:spPr>
          <a:xfrm>
            <a:off x="69286" y="3832589"/>
            <a:ext cx="3131114" cy="1600438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«Контрольно-аналитическое обеспечение эффективности использования государственного (муниципального)имущества», 2020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3299D-41E8-D62D-B9F0-91D4C165D1E3}"/>
              </a:ext>
            </a:extLst>
          </p:cNvPr>
          <p:cNvSpPr txBox="1"/>
          <p:nvPr/>
        </p:nvSpPr>
        <p:spPr>
          <a:xfrm>
            <a:off x="69286" y="5557728"/>
            <a:ext cx="3131114" cy="1169551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«Разработка новой методологии аудита национальных проектов», 2022 г.</a:t>
            </a:r>
          </a:p>
        </p:txBody>
      </p:sp>
      <p:pic>
        <p:nvPicPr>
          <p:cNvPr id="10" name="Picture 2" descr="http://www.fa.ru/org/chair/gfk/SiteAssets/Pages/uchebniki/Screenshot_20230907_171519.png">
            <a:extLst>
              <a:ext uri="{FF2B5EF4-FFF2-40B4-BE49-F238E27FC236}">
                <a16:creationId xmlns:a16="http://schemas.microsoft.com/office/drawing/2014/main" id="{87C85948-9B28-49D2-9C86-4C761AEB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17" y="780388"/>
            <a:ext cx="1109577" cy="15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1CFCCC-6D96-CC5E-DFCD-6CE414562467}"/>
              </a:ext>
            </a:extLst>
          </p:cNvPr>
          <p:cNvSpPr/>
          <p:nvPr/>
        </p:nvSpPr>
        <p:spPr>
          <a:xfrm>
            <a:off x="7020794" y="826220"/>
            <a:ext cx="2043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Концепция риск-ориентированного внешнего государственного аудита (контроля)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Монография / М.Л. Васюнина, Е.А. Федченко, Н.С.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Шмиголь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– М.: Прометей, 2019. – 386 с.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12" name="Picture 4" descr="http://www.fa.ru/org/chair/gfk/SiteAssets/Pages/uchebniki/Screenshot_20230918_165844.png">
            <a:extLst>
              <a:ext uri="{FF2B5EF4-FFF2-40B4-BE49-F238E27FC236}">
                <a16:creationId xmlns:a16="http://schemas.microsoft.com/office/drawing/2014/main" id="{735474C5-3B65-B4FC-ACCD-C9432A97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94" y="2297629"/>
            <a:ext cx="999500" cy="14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5E02D9-9F6E-CD47-3FA4-D81365B5C05C}"/>
              </a:ext>
            </a:extLst>
          </p:cNvPr>
          <p:cNvSpPr/>
          <p:nvPr/>
        </p:nvSpPr>
        <p:spPr>
          <a:xfrm>
            <a:off x="7020794" y="2433461"/>
            <a:ext cx="21764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​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Контрольно-аналитическое обеспечение эффективности использования государственного (муниципального) имущества: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Монография / Е.А. Федченко, М.Л. Васюнина, О.А. Полякова, И.М.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Ванькович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[и др.]. — М.: Прометей, 2021. — 388 с.​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A07139-600C-9D27-1B09-F5A463258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5"/>
          <a:stretch/>
        </p:blipFill>
        <p:spPr>
          <a:xfrm>
            <a:off x="6087100" y="3918013"/>
            <a:ext cx="999500" cy="146363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137439-045D-D361-949C-6B15FD9D399E}"/>
              </a:ext>
            </a:extLst>
          </p:cNvPr>
          <p:cNvSpPr/>
          <p:nvPr/>
        </p:nvSpPr>
        <p:spPr>
          <a:xfrm>
            <a:off x="7086600" y="4262762"/>
            <a:ext cx="21106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​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Разработка методологии аудита национальных проектов : </a:t>
            </a:r>
            <a:r>
              <a:rPr lang="ru-RU" sz="110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монография / кол. авторов ; под общ. ред. Э.А. Исаева. — Москва : КНОРУС, 2024. — 280 с. 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07EA04-8B0B-EE41-C6DC-D4CAE5DA7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79" y="5245812"/>
            <a:ext cx="1005343" cy="146363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10CE1E-99A2-0E6E-8472-86B12CAA171C}"/>
              </a:ext>
            </a:extLst>
          </p:cNvPr>
          <p:cNvSpPr/>
          <p:nvPr/>
        </p:nvSpPr>
        <p:spPr>
          <a:xfrm>
            <a:off x="7053697" y="5433027"/>
            <a:ext cx="21106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​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ESG-аудит: Учебник для вузов </a:t>
            </a:r>
            <a:r>
              <a:rPr lang="ru-RU" sz="110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/ Е.А.  Федченко,  Е.А.  Чегринец,  А.А.  Лысенко и  [др.]; под</a:t>
            </a:r>
          </a:p>
          <a:p>
            <a:pPr algn="just"/>
            <a:r>
              <a:rPr lang="ru-RU" sz="110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ред. Е.А. Федченко. — М.: Прометей, 2024. — 312 с.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32822F3B-FCE2-E146-7CDB-DD729DFD0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23500"/>
              </p:ext>
            </p:extLst>
          </p:nvPr>
        </p:nvGraphicFramePr>
        <p:xfrm>
          <a:off x="3278100" y="1008462"/>
          <a:ext cx="2589300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89300">
                  <a:extLst>
                    <a:ext uri="{9D8B030D-6E8A-4147-A177-3AD203B41FA5}">
                      <a16:colId xmlns:a16="http://schemas.microsoft.com/office/drawing/2014/main" val="3085434640"/>
                    </a:ext>
                  </a:extLst>
                </a:gridCol>
              </a:tblGrid>
              <a:tr h="15286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Примеры дисциплин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76246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Управление государственными (муниципальными) расходами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26843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Основы финансового риск-менеджмента в государственном секторе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3539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Стратегический аудит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42727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pPr marL="0"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Финансовый аудит и аудит эффективности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99862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 использования государственного имущества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81644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Информационные технологии в государственном аудите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91173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Современные проблемы государственного аудита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48077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ESG-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04036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 долговой политики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02343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 эффективности: методология и инструментарий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9121"/>
                  </a:ext>
                </a:extLst>
              </a:tr>
              <a:tr h="25477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 программно-проектной деятельности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53320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Международный аудит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63543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Корпоративный аудит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975739"/>
                  </a:ext>
                </a:extLst>
              </a:tr>
              <a:tr h="15286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Инвестиционный аудит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2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2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662E-7BCC-BDBA-9145-B1EE9A3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5539639" cy="553998"/>
          </a:xfrm>
        </p:spPr>
        <p:txBody>
          <a:bodyPr/>
          <a:lstStyle/>
          <a:p>
            <a:r>
              <a:rPr lang="ru-RU" dirty="0"/>
              <a:t>Сферы научных компетенций кафедры «Финансовый контроль и казначейское дело»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A33FA-3510-E469-D7FD-A781401D1DE9}"/>
              </a:ext>
            </a:extLst>
          </p:cNvPr>
          <p:cNvSpPr txBox="1"/>
          <p:nvPr/>
        </p:nvSpPr>
        <p:spPr>
          <a:xfrm>
            <a:off x="152400" y="717284"/>
            <a:ext cx="553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и имплементация в образовательную среду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EB92A-A5E3-385F-8B47-B6ED0EBECBB8}"/>
              </a:ext>
            </a:extLst>
          </p:cNvPr>
          <p:cNvSpPr txBox="1"/>
          <p:nvPr/>
        </p:nvSpPr>
        <p:spPr>
          <a:xfrm>
            <a:off x="65813" y="1097502"/>
            <a:ext cx="3276600" cy="1600438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Оказание экспертно-аналитических услуг по совершенствованию системы внутреннего финансового контроля и внутреннего финансового аудита Минпромторга России. Заказчик: Минпромторг России, 2020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DEE25-3552-68B6-0A95-FC9569D5F262}"/>
              </a:ext>
            </a:extLst>
          </p:cNvPr>
          <p:cNvSpPr txBox="1"/>
          <p:nvPr/>
        </p:nvSpPr>
        <p:spPr>
          <a:xfrm>
            <a:off x="65813" y="2856324"/>
            <a:ext cx="3276600" cy="1815882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Оказание аналитических услуг по разработке Методики риск-ориентированного внутреннего финансового аудита. Заказчик: государственное бюджетное учреждение города Москвы «Аналитический центр контрольной деятельности», 2021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96D25-976B-4CA6-D179-8E2DC5736E00}"/>
              </a:ext>
            </a:extLst>
          </p:cNvPr>
          <p:cNvSpPr txBox="1"/>
          <p:nvPr/>
        </p:nvSpPr>
        <p:spPr>
          <a:xfrm>
            <a:off x="65813" y="4849467"/>
            <a:ext cx="3276600" cy="156966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«Трансформация внутреннего аудита в секторе государственного управления», 2023 г.</a:t>
            </a:r>
          </a:p>
        </p:txBody>
      </p:sp>
      <p:pic>
        <p:nvPicPr>
          <p:cNvPr id="4" name="Picture 2" descr="http://www.fa.ru/org/chair/gfk/SiteAssets/Pages/uchebniki/6689036222.jpg">
            <a:extLst>
              <a:ext uri="{FF2B5EF4-FFF2-40B4-BE49-F238E27FC236}">
                <a16:creationId xmlns:a16="http://schemas.microsoft.com/office/drawing/2014/main" id="{A534735F-E874-8838-E31F-A59A647C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74" y="1489774"/>
            <a:ext cx="1208813" cy="17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33264F-5252-0BBE-6AFF-CAE205CC0F91}"/>
              </a:ext>
            </a:extLst>
          </p:cNvPr>
          <p:cNvSpPr/>
          <p:nvPr/>
        </p:nvSpPr>
        <p:spPr>
          <a:xfrm>
            <a:off x="7096987" y="1305342"/>
            <a:ext cx="198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Внутренний финансовый аудит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Учебное пособие / И.М.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Ванькович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В.О. Волкова,  Д.В. Горохова [и др.]; под ред. Э.А. Исаева. — М.: Прометей, 2023. — 284 с.​ 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100" b="0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* </a:t>
            </a:r>
            <a:r>
              <a:rPr lang="ru-RU" sz="1100" dirty="0">
                <a:solidFill>
                  <a:srgbClr val="FF0000"/>
                </a:solidFill>
                <a:latin typeface="Book Antiqua" panose="02040602050305030304" pitchFamily="18" charset="0"/>
              </a:rPr>
              <a:t>Победа в номинации «Признание профессиональным сообществом»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2B86C4-B155-5815-6702-43B9CFF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1" y="3948341"/>
            <a:ext cx="1217185" cy="17547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102E48-FB82-0A39-EF69-4A094835838E}"/>
              </a:ext>
            </a:extLst>
          </p:cNvPr>
          <p:cNvSpPr/>
          <p:nvPr/>
        </p:nvSpPr>
        <p:spPr>
          <a:xfrm>
            <a:off x="7096986" y="3613432"/>
            <a:ext cx="18727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Анализ финансово-хозяйственной деятельности государственных учреждений: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 Учебное пособие / А.О. </a:t>
            </a:r>
            <a:r>
              <a:rPr lang="ru-RU" sz="11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Бурякова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, А.А. Виноградова, </a:t>
            </a:r>
            <a:r>
              <a:rPr lang="ru-RU" sz="11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О.Г.Вандина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[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и др.</a:t>
            </a:r>
            <a:r>
              <a:rPr lang="en-US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]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; под ред. Е.А. Федченко.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​ — М.: Прометей, 2024. — 444 с.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100" b="0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* </a:t>
            </a:r>
            <a:r>
              <a:rPr lang="ru-RU" sz="1100" dirty="0">
                <a:solidFill>
                  <a:srgbClr val="FF0000"/>
                </a:solidFill>
                <a:latin typeface="Book Antiqua" panose="02040602050305030304" pitchFamily="18" charset="0"/>
              </a:rPr>
              <a:t>Победа в номинации «Признание профессиональным сообществом»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3DA465E-9BBE-1874-3D39-86D7D05EB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01307"/>
              </p:ext>
            </p:extLst>
          </p:nvPr>
        </p:nvGraphicFramePr>
        <p:xfrm>
          <a:off x="3505200" y="1489774"/>
          <a:ext cx="2186839" cy="4668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6839">
                  <a:extLst>
                    <a:ext uri="{9D8B030D-6E8A-4147-A177-3AD203B41FA5}">
                      <a16:colId xmlns:a16="http://schemas.microsoft.com/office/drawing/2014/main" val="3085434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Примеры дисциплин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7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Учетно-аналитические технологии в государственном секторе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2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Внутренний финансовый аудит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Основы финансового риск-менеджмента в государственном секторе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4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Внутренний аудит и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9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Учетно-аналитические технологии в секторе государственного управления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8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Контрольно-аналитические технологии корпоративных данных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9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Учетно-аналитические системы в государственном секторе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662E-7BCC-BDBA-9145-B1EE9A3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5539639" cy="553998"/>
          </a:xfrm>
        </p:spPr>
        <p:txBody>
          <a:bodyPr/>
          <a:lstStyle/>
          <a:p>
            <a:r>
              <a:rPr lang="ru-RU" dirty="0"/>
              <a:t>Сферы научных компетенций кафедры «Финансовый контроль и казначейское дело»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A33FA-3510-E469-D7FD-A781401D1DE9}"/>
              </a:ext>
            </a:extLst>
          </p:cNvPr>
          <p:cNvSpPr txBox="1"/>
          <p:nvPr/>
        </p:nvSpPr>
        <p:spPr>
          <a:xfrm>
            <a:off x="152400" y="717284"/>
            <a:ext cx="553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и имплементация в образовательную среду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EB92A-A5E3-385F-8B47-B6ED0EBECBB8}"/>
              </a:ext>
            </a:extLst>
          </p:cNvPr>
          <p:cNvSpPr txBox="1"/>
          <p:nvPr/>
        </p:nvSpPr>
        <p:spPr>
          <a:xfrm>
            <a:off x="81848" y="2591668"/>
            <a:ext cx="3276600" cy="1169551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Фундаментальная научно-исследовательская работа «Теория и методология контроллинга в государственном секторе», 1 – 4 этапы, 2021 – 2024 гг.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DEE25-3552-68B6-0A95-FC9569D5F262}"/>
              </a:ext>
            </a:extLst>
          </p:cNvPr>
          <p:cNvSpPr txBox="1"/>
          <p:nvPr/>
        </p:nvSpPr>
        <p:spPr>
          <a:xfrm>
            <a:off x="81848" y="1108388"/>
            <a:ext cx="3276600" cy="1384995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«Развитие механизмов контроллинга в системе государственного финансового контроля», 2021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BE479-92EC-DD46-49F5-DC6B6DCFF70B}"/>
              </a:ext>
            </a:extLst>
          </p:cNvPr>
          <p:cNvSpPr txBox="1"/>
          <p:nvPr/>
        </p:nvSpPr>
        <p:spPr>
          <a:xfrm>
            <a:off x="81848" y="3891802"/>
            <a:ext cx="3276600" cy="1384995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«Методология трансформации системы внутреннего государственного финансового контроля», 2024 г.</a:t>
            </a:r>
          </a:p>
        </p:txBody>
      </p:sp>
      <p:pic>
        <p:nvPicPr>
          <p:cNvPr id="6" name="Picture 4" descr="Screenshot_20230908_123958.png">
            <a:extLst>
              <a:ext uri="{FF2B5EF4-FFF2-40B4-BE49-F238E27FC236}">
                <a16:creationId xmlns:a16="http://schemas.microsoft.com/office/drawing/2014/main" id="{323E3BF7-2DF7-EEC2-AEDB-388DEBD7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99" y="886074"/>
            <a:ext cx="1262414" cy="18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02288A-3485-A9ED-5D43-C457B430AF08}"/>
              </a:ext>
            </a:extLst>
          </p:cNvPr>
          <p:cNvSpPr/>
          <p:nvPr/>
        </p:nvSpPr>
        <p:spPr>
          <a:xfrm>
            <a:off x="7575799" y="735384"/>
            <a:ext cx="1556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Контроллинг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в государственном секторе: теория и практика: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Учебное пособие / И.М.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Ванькович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М.Л. Васюнина, И.А.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Головчанский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[и др.]; под ред. Э.А. Исаева. – М.: Прометей, 2022. – 790 с.​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6E207-DA36-AD28-1484-8FDC65028F5E}"/>
              </a:ext>
            </a:extLst>
          </p:cNvPr>
          <p:cNvSpPr txBox="1"/>
          <p:nvPr/>
        </p:nvSpPr>
        <p:spPr>
          <a:xfrm>
            <a:off x="81848" y="5407380"/>
            <a:ext cx="3276600" cy="1169551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Фундаментальная научно-исследовательская работа «Теория и методология кэш-менеджмента в государственном секторе» 1 – 3 этапы, 2025 – 2027 гг.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88AA9F-F836-199F-0544-77D12BD7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6255868" y="3536867"/>
            <a:ext cx="1234496" cy="1655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FAC2E1-8E60-6137-B23D-CE62028E2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6327809" y="5157820"/>
            <a:ext cx="1233340" cy="168954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5E9EA3-F33F-3ACC-81D0-E0B42BD8907D}"/>
              </a:ext>
            </a:extLst>
          </p:cNvPr>
          <p:cNvSpPr/>
          <p:nvPr/>
        </p:nvSpPr>
        <p:spPr>
          <a:xfrm>
            <a:off x="7575799" y="3913573"/>
            <a:ext cx="14788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  <a:latin typeface="Book Antiqua" panose="02040602050305030304" pitchFamily="18" charset="0"/>
              </a:rPr>
              <a:t>Казначейское дело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: в 2-х томах: Учебник / Р.Е. </a:t>
            </a:r>
            <a:r>
              <a:rPr lang="ru-RU" sz="11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Артюхин</a:t>
            </a:r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, С.Е. Прокофьев, Э.А. Исаев, Е.А. Федченко.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— М.: Прометей, 2023. — 692 с.​ 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100" b="0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* </a:t>
            </a:r>
            <a:r>
              <a:rPr lang="ru-RU" sz="1100" dirty="0">
                <a:solidFill>
                  <a:srgbClr val="FF0000"/>
                </a:solidFill>
                <a:latin typeface="Book Antiqua" panose="02040602050305030304" pitchFamily="18" charset="0"/>
              </a:rPr>
              <a:t>Победа в номинации «Признание профессиональным сообществом»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50BE9-5678-3A72-B0F7-224BE124B63B}"/>
              </a:ext>
            </a:extLst>
          </p:cNvPr>
          <p:cNvSpPr txBox="1"/>
          <p:nvPr/>
        </p:nvSpPr>
        <p:spPr>
          <a:xfrm>
            <a:off x="6149441" y="2790064"/>
            <a:ext cx="2912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Планируемое к изданию: Оперативный контроллинг: Учебное пособие / А.А. Алексеева, Л.В. Гусарова, Н.В. Савина., Е.А. Федченко, И.В. Липатова.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490D336-C1DC-DD99-3698-CC62EF38F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15904"/>
              </p:ext>
            </p:extLst>
          </p:nvPr>
        </p:nvGraphicFramePr>
        <p:xfrm>
          <a:off x="3457260" y="1086616"/>
          <a:ext cx="2698916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8916">
                  <a:extLst>
                    <a:ext uri="{9D8B030D-6E8A-4147-A177-3AD203B41FA5}">
                      <a16:colId xmlns:a16="http://schemas.microsoft.com/office/drawing/2014/main" val="3085434640"/>
                    </a:ext>
                  </a:extLst>
                </a:gridCol>
              </a:tblGrid>
              <a:tr h="19015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Примеры дисциплин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76246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Контроллинг в сфере управления государственным имуществом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99862"/>
                  </a:ext>
                </a:extLst>
              </a:tr>
              <a:tr h="44368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Контроллинг в сфере обращения драгоценных металлов и драгоценных камней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81644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Контроллинг в государственном секторе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91173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Корпоративный контроллинг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5645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Цифровое бюджетирование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6022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Аудит-контроллинг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352959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Цифровое казначейство (практикум)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48077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Бюджетный мониторинг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04036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Казначейское дело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02343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Казначейское сопровождение контрактов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2817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в сфере закупок для государственных нужд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339476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Cash management в государственном секторе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162625"/>
                  </a:ext>
                </a:extLst>
              </a:tr>
              <a:tr h="316917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Корпоративное казначейство (продвинутый уровень)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45691"/>
                  </a:ext>
                </a:extLst>
              </a:tr>
              <a:tr h="253533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Цифровые казначейские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4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11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662E-7BCC-BDBA-9145-B1EE9A3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5539639" cy="553998"/>
          </a:xfrm>
        </p:spPr>
        <p:txBody>
          <a:bodyPr/>
          <a:lstStyle/>
          <a:p>
            <a:r>
              <a:rPr lang="ru-RU" dirty="0"/>
              <a:t>Сферы научных компетенций кафедры «Финансовый контроль и казначейское дело»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A33FA-3510-E469-D7FD-A781401D1DE9}"/>
              </a:ext>
            </a:extLst>
          </p:cNvPr>
          <p:cNvSpPr txBox="1"/>
          <p:nvPr/>
        </p:nvSpPr>
        <p:spPr>
          <a:xfrm>
            <a:off x="152400" y="717284"/>
            <a:ext cx="5539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и имплементация в образовательную среду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BE479-92EC-DD46-49F5-DC6B6DCFF70B}"/>
              </a:ext>
            </a:extLst>
          </p:cNvPr>
          <p:cNvSpPr txBox="1"/>
          <p:nvPr/>
        </p:nvSpPr>
        <p:spPr>
          <a:xfrm>
            <a:off x="304800" y="1295400"/>
            <a:ext cx="3276600" cy="1384995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6666"/>
                </a:solidFill>
                <a:latin typeface="Book Antiqua" panose="02040602050305030304" pitchFamily="18" charset="0"/>
              </a:rPr>
              <a:t>Прикладная научно-исследовательская работа «Методология трансформации системы внутреннего государственного финансового контроля», 2024 г.</a:t>
            </a:r>
          </a:p>
        </p:txBody>
      </p:sp>
      <p:pic>
        <p:nvPicPr>
          <p:cNvPr id="4" name="Picture 2" descr="http://www.fa.ru/org/chair/gfk/SiteAssets/Pages/uchebniki/6621679007.jpg">
            <a:extLst>
              <a:ext uri="{FF2B5EF4-FFF2-40B4-BE49-F238E27FC236}">
                <a16:creationId xmlns:a16="http://schemas.microsoft.com/office/drawing/2014/main" id="{258881E8-5A14-64D4-C5C3-48F1A9F6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98" y="717284"/>
            <a:ext cx="1063285" cy="16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B1E2F8-02CF-E721-AE5B-563A400FA5EB}"/>
              </a:ext>
            </a:extLst>
          </p:cNvPr>
          <p:cNvSpPr/>
          <p:nvPr/>
        </p:nvSpPr>
        <p:spPr>
          <a:xfrm>
            <a:off x="7112383" y="751376"/>
            <a:ext cx="19633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Государственный и муниципальный финансовый контроль: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Учебное пособие / С. А. Андреев, М. Л. Васюнина, Д. В. Горохова [и др.]; под ред. Е. А. Федченко. – М.: Прометей, 2020. – 360 с.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15" name="Picture 6" descr="http://www.fa.ru/org/chair/gfk/SiteAssets/Pages/uchebniki/c215d8fe4ef61488ecaa8492168c6a06.jpg">
            <a:extLst>
              <a:ext uri="{FF2B5EF4-FFF2-40B4-BE49-F238E27FC236}">
                <a16:creationId xmlns:a16="http://schemas.microsoft.com/office/drawing/2014/main" id="{174E9751-4D38-4925-5563-1E1B096D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48318"/>
            <a:ext cx="967695" cy="14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E296D6-BBBA-10C2-E0C6-38A944239267}"/>
              </a:ext>
            </a:extLst>
          </p:cNvPr>
          <p:cNvSpPr/>
          <p:nvPr/>
        </p:nvSpPr>
        <p:spPr>
          <a:xfrm>
            <a:off x="7161666" y="2401295"/>
            <a:ext cx="19031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Теория и история государственного финансового контроля: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Учебное пособие / С.А. Андреев, И.М.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Ванькович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Д.В. Горохова [и др.] под ред. Е.А. Федченко. – М.: Прометей, 2021. – 236 С.​</a:t>
            </a:r>
            <a:endParaRPr lang="ru-RU" sz="1100" dirty="0">
              <a:latin typeface="Book Antiqua" panose="02040602050305030304" pitchFamily="18" charset="0"/>
            </a:endParaRPr>
          </a:p>
        </p:txBody>
      </p:sp>
      <p:pic>
        <p:nvPicPr>
          <p:cNvPr id="17" name="Picture 2" descr="http://www.fa.ru/org/chair/gfk/SiteAssets/Pages/uchebniki/cover.jpg">
            <a:extLst>
              <a:ext uri="{FF2B5EF4-FFF2-40B4-BE49-F238E27FC236}">
                <a16:creationId xmlns:a16="http://schemas.microsoft.com/office/drawing/2014/main" id="{9A0B309C-2716-AE04-46A9-9E9EF407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12689"/>
            <a:ext cx="1056544" cy="15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465EB9-758B-C3D8-F4CE-93B917183762}"/>
              </a:ext>
            </a:extLst>
          </p:cNvPr>
          <p:cNvSpPr/>
          <p:nvPr/>
        </p:nvSpPr>
        <p:spPr>
          <a:xfrm>
            <a:off x="7131581" y="4023741"/>
            <a:ext cx="1963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Государственный контроль в финансово-бюджетной сфере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Учебное пособие / С.А. Андреев, И.М. </a:t>
            </a:r>
            <a:r>
              <a:rPr lang="ru-RU" sz="1100" b="0" i="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Ванькович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М.Л. Васюнина [и др.]; под ред. Э.А. Исаева. – М.: Прометей, 2022. – 649 с.​</a:t>
            </a:r>
            <a:br>
              <a:rPr lang="ru-RU" sz="11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1100" b="0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* </a:t>
            </a:r>
            <a:r>
              <a:rPr lang="ru-RU" sz="1100" dirty="0">
                <a:solidFill>
                  <a:srgbClr val="FF0000"/>
                </a:solidFill>
                <a:latin typeface="Book Antiqua" panose="02040602050305030304" pitchFamily="18" charset="0"/>
              </a:rPr>
              <a:t>Победа в номинации «Признание профессиональным сообществом»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625CB1-8CD6-BE1A-A6AE-89F208A79661}"/>
              </a:ext>
            </a:extLst>
          </p:cNvPr>
          <p:cNvSpPr txBox="1"/>
          <p:nvPr/>
        </p:nvSpPr>
        <p:spPr>
          <a:xfrm>
            <a:off x="6262245" y="6088559"/>
            <a:ext cx="28926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latin typeface="Book Antiqua" panose="02040602050305030304" pitchFamily="18" charset="0"/>
              </a:rPr>
              <a:t>Планируемое к изданию: Контроль государственных коммерческих организаций: Монография / Е.А. Федченко, Т.Р. Тимкин, Л.В. Гусарова, И.В. Алексеева.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5708D1D4-5611-6A4D-B5F9-42914D3EA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43023"/>
              </p:ext>
            </p:extLst>
          </p:nvPr>
        </p:nvGraphicFramePr>
        <p:xfrm>
          <a:off x="232099" y="3119736"/>
          <a:ext cx="3276600" cy="3474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085434640"/>
                    </a:ext>
                  </a:extLst>
                </a:gridCol>
              </a:tblGrid>
              <a:tr h="218855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Примеры дисциплин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76246"/>
                  </a:ext>
                </a:extLst>
              </a:tr>
              <a:tr h="37917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Управление государственными (муниципальными) расходами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26843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Государственный контроль в финансово-бюджетной сфере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3539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в сфере закупок для государственных нужд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42727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Рейтинговый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99862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в сфере развития экономики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929909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в социальной сфере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4818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публичных закупок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73727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за деятельностью аудиторских организаций, аудиторов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0667"/>
                  </a:ext>
                </a:extLst>
              </a:tr>
              <a:tr h="218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Антикоррупционный контроль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65288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7C7F2619-0577-C493-0BEF-12E26CE13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05864"/>
              </p:ext>
            </p:extLst>
          </p:nvPr>
        </p:nvGraphicFramePr>
        <p:xfrm>
          <a:off x="3673394" y="1848670"/>
          <a:ext cx="2424156" cy="4114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4156">
                  <a:extLst>
                    <a:ext uri="{9D8B030D-6E8A-4147-A177-3AD203B41FA5}">
                      <a16:colId xmlns:a16="http://schemas.microsoft.com/office/drawing/2014/main" val="3085434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Примеры дисциплин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76246"/>
                  </a:ext>
                </a:extLst>
              </a:tr>
              <a:tr h="18726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Цифровизация контроля в финансово-бюджетной сфере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26843"/>
                  </a:ext>
                </a:extLst>
              </a:tr>
              <a:tr h="13375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Парламентский и общественный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Основы финансового риск-менеджмента в государственном секторе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4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Информационные технологии в государственном аудите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99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Методология финансового контроля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91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в сфере институтов развития и государственных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1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Контрольно-надзорная деятельность</a:t>
                      </a:r>
                    </a:p>
                  </a:txBody>
                  <a:tcPr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98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Цифровой аудитор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9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32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662E-7BCC-BDBA-9145-B1EE9A31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5539639" cy="276999"/>
          </a:xfrm>
        </p:spPr>
        <p:txBody>
          <a:bodyPr/>
          <a:lstStyle/>
          <a:p>
            <a:r>
              <a:rPr lang="ru-RU" dirty="0"/>
              <a:t>Цифровая среда образовательного процесса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4E83572-6C22-EDFF-E335-B1C09DB31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7361"/>
              </p:ext>
            </p:extLst>
          </p:nvPr>
        </p:nvGraphicFramePr>
        <p:xfrm>
          <a:off x="12033" y="838200"/>
          <a:ext cx="4550230" cy="59177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5115">
                  <a:extLst>
                    <a:ext uri="{9D8B030D-6E8A-4147-A177-3AD203B41FA5}">
                      <a16:colId xmlns:a16="http://schemas.microsoft.com/office/drawing/2014/main" val="3214700873"/>
                    </a:ext>
                  </a:extLst>
                </a:gridCol>
                <a:gridCol w="2275115">
                  <a:extLst>
                    <a:ext uri="{9D8B030D-6E8A-4147-A177-3AD203B41FA5}">
                      <a16:colId xmlns:a16="http://schemas.microsoft.com/office/drawing/2014/main" val="2386396692"/>
                    </a:ext>
                  </a:extLst>
                </a:gridCol>
              </a:tblGrid>
              <a:tr h="1926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ook Antiqua" panose="02040602050305030304" pitchFamily="18" charset="0"/>
                        </a:rPr>
                        <a:t>Дисциплина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ook Antiqua" panose="02040602050305030304" pitchFamily="18" charset="0"/>
                        </a:rPr>
                        <a:t>Цифровая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2926203"/>
                  </a:ext>
                </a:extLst>
              </a:tr>
              <a:tr h="7750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Анализ финансово-хозяйственной деятельности государственных (муниципальных) учреждений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bus.gov.ru,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ГИИС "Электронный бюджет",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Spending.gov.ru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Rosstatgov.ru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40716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Внутренний аудит и контроль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ГИС ЕСГФК, АВАКОР,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Спарк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8359298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Внутренний финансовый контроль и аудит в государственном секторе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ГИС ЕСГФК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89629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Государственный финансовый контроль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bus.gov.ru., budget.gov.ru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0818553"/>
                  </a:ext>
                </a:extLst>
              </a:tr>
              <a:tr h="5182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Контроллинг в сфере обращения драгоценных металлов и драгоценных камней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ГИИС ДМДК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61279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 публичных закупок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ЕИС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zakupki.gov.ru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0202174"/>
                  </a:ext>
                </a:extLst>
              </a:tr>
              <a:tr h="5182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Контрольная и экспертно-аналитическая работа органов государственного финансового контроля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ФГИС ЕИАС ФСТ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eias.ru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28800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Налоговый аудит: методы и модели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ФИАС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5723304"/>
                  </a:ext>
                </a:extLst>
              </a:tr>
              <a:tr h="17521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Налоговый контроллинг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ФИАС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74265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Оперативный контроллинг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bus.gov.ru, ГИСС "Электронный бюджет"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1380849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Основы государственного и муниципального финансового контроля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bus.gov.ru., budget.gov.ru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92697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Проблемы стандартизации финансового контроля и государственного аудита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ГИС ЕСГФК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215210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4B81B69-AF27-6398-003A-94CC3504E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38390"/>
              </p:ext>
            </p:extLst>
          </p:nvPr>
        </p:nvGraphicFramePr>
        <p:xfrm>
          <a:off x="4627002" y="838200"/>
          <a:ext cx="4484341" cy="59177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27584">
                  <a:extLst>
                    <a:ext uri="{9D8B030D-6E8A-4147-A177-3AD203B41FA5}">
                      <a16:colId xmlns:a16="http://schemas.microsoft.com/office/drawing/2014/main" val="3214700873"/>
                    </a:ext>
                  </a:extLst>
                </a:gridCol>
                <a:gridCol w="2356757">
                  <a:extLst>
                    <a:ext uri="{9D8B030D-6E8A-4147-A177-3AD203B41FA5}">
                      <a16:colId xmlns:a16="http://schemas.microsoft.com/office/drawing/2014/main" val="2386396692"/>
                    </a:ext>
                  </a:extLst>
                </a:gridCol>
              </a:tblGrid>
              <a:tr h="2840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ook Antiqua" panose="02040602050305030304" pitchFamily="18" charset="0"/>
                        </a:rPr>
                        <a:t>Дисциплина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ook Antiqua" panose="02040602050305030304" pitchFamily="18" charset="0"/>
                        </a:rPr>
                        <a:t>Цифровая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2926203"/>
                  </a:ext>
                </a:extLst>
              </a:tr>
              <a:tr h="441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СМАРТ-контроллинг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ГИИС "Электронный бюджет", ЕИС  zakupki.gov.ru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40716"/>
                  </a:ext>
                </a:extLst>
              </a:tr>
              <a:tr h="441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Стратегический контроллинг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bus.gov.ru, ГИСС "Электронный бюджет"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8359298"/>
                  </a:ext>
                </a:extLst>
              </a:tr>
              <a:tr h="615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Теория финансового анализа (продвинутый уровень)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 Budget.gov.ru Официальные интернет страницы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89629"/>
                  </a:ext>
                </a:extLst>
              </a:tr>
              <a:tr h="615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Управленческий анализ в государственном секторе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 Официальные интернет страницы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0818553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Учетно-аналитические технологии в секторе государственного управления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Budget.gov.ru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Официальные интернет страницы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61279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Учетные системы в государственном секторе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Budget.gov.ru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Официальные интернет страницы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0202174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Учетные технологии в секторе государственного управления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Budget.gov.ru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Официальные интернет страницы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28800"/>
                  </a:ext>
                </a:extLst>
              </a:tr>
              <a:tr h="441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Цифровая аналитика данных в государственном секторе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ФГИС ЕИАС ФСТ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eias.ru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5723304"/>
                  </a:ext>
                </a:extLst>
              </a:tr>
              <a:tr h="441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Цифровой аудитор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bus.gov.ru, ЕПБС, ГИИС "Электронный бюджет"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74265"/>
                  </a:ext>
                </a:extLst>
              </a:tr>
              <a:tr h="268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Экологический аудит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ФГИС ОПВК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gisopvk.ru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138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58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1475</Words>
  <Application>Microsoft Office PowerPoint</Application>
  <PresentationFormat>Экран (4:3)</PresentationFormat>
  <Paragraphs>145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Aptos</vt:lpstr>
      <vt:lpstr>Book Antiqua</vt:lpstr>
      <vt:lpstr>Calibri</vt:lpstr>
      <vt:lpstr>Palatino Linotype</vt:lpstr>
      <vt:lpstr>Office Theme</vt:lpstr>
      <vt:lpstr>Сферы научных компетенций кафедры «Финансовый контроль и казначейское дело»</vt:lpstr>
      <vt:lpstr>Сферы научных компетенций кафедры «Финансовый контроль и казначейское дело»</vt:lpstr>
      <vt:lpstr>Сферы научных компетенций кафедры «Финансовый контроль и казначейское дело»</vt:lpstr>
      <vt:lpstr>Сферы научных компетенций кафедры «Финансовый контроль и казначейское дело»</vt:lpstr>
      <vt:lpstr>Цифровая среда образовательного процесса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Лысенко Анастасия Андреевна</cp:lastModifiedBy>
  <cp:revision>84</cp:revision>
  <dcterms:created xsi:type="dcterms:W3CDTF">2024-02-01T10:07:34Z</dcterms:created>
  <dcterms:modified xsi:type="dcterms:W3CDTF">2024-05-16T07:36:37Z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2024-02-01T00:00:00Z</vt:filetime>
  </property>
  <property fmtid="{D5CDD505-2E9C-101B-9397-08002B2CF9AE}" pid="5" name="Producer">
    <vt:lpwstr>Microsoft® PowerPoint® 2016</vt:lpwstr>
  </property>
</Properties>
</file>