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4"/>
  </p:sldMasterIdLst>
  <p:notesMasterIdLst>
    <p:notesMasterId r:id="rId26"/>
  </p:notesMasterIdLst>
  <p:sldIdLst>
    <p:sldId id="256" r:id="rId5"/>
    <p:sldId id="286" r:id="rId6"/>
    <p:sldId id="284" r:id="rId7"/>
    <p:sldId id="279" r:id="rId8"/>
    <p:sldId id="283" r:id="rId9"/>
    <p:sldId id="293" r:id="rId10"/>
    <p:sldId id="294" r:id="rId11"/>
    <p:sldId id="295" r:id="rId12"/>
    <p:sldId id="296" r:id="rId13"/>
    <p:sldId id="297" r:id="rId14"/>
    <p:sldId id="298" r:id="rId15"/>
    <p:sldId id="301" r:id="rId16"/>
    <p:sldId id="302" r:id="rId17"/>
    <p:sldId id="288" r:id="rId18"/>
    <p:sldId id="289" r:id="rId19"/>
    <p:sldId id="280" r:id="rId20"/>
    <p:sldId id="304" r:id="rId21"/>
    <p:sldId id="303" r:id="rId22"/>
    <p:sldId id="282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B3DC-5A63-44B6-B01C-E0A803EB6CBB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1EF60-90D7-480F-850C-A08726F16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2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8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6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6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2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1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7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7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1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2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52382" y="182485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5280" y="2598663"/>
            <a:ext cx="8216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Особенности написания курсовых проектов 1 курса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19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2105892" y="4148481"/>
            <a:ext cx="7938654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47999" y="358794"/>
            <a:ext cx="9185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 dirty="0">
                <a:solidFill>
                  <a:srgbClr val="FFFFFF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Федеральное государственное образовательное бюджетное учреждение высшего образования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 dirty="0">
                <a:solidFill>
                  <a:srgbClr val="FFFFFF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«ФИНАНСОВЫЙ УНИВЕРСИТЕТ ПРИ ПРАВИТЕЛЬСТВЕ РОССИЙСКОЙ ФЕДЕРАЦИИ»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400" b="1" dirty="0">
              <a:solidFill>
                <a:srgbClr val="FFFFFF"/>
              </a:solidFill>
              <a:latin typeface="Book Antiqua" panose="02040602050305030304" pitchFamily="18" charset="0"/>
              <a:cs typeface="Tahoma" panose="020B0604030504040204" pitchFamily="34" charset="0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Book Antiqua" panose="02040602050305030304" pitchFamily="18" charset="0"/>
                <a:cs typeface="Tahoma" panose="020B0604030504040204" pitchFamily="34" charset="0"/>
              </a:rPr>
              <a:t>Факультет «Высшая школа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текста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D40FFA-F1C7-475E-9BE3-9B38813C7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299" y="1597360"/>
            <a:ext cx="8742803" cy="42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9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списка литературы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FF101D-DDF9-4A74-AFBD-74DAAB79E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593" y="1429162"/>
            <a:ext cx="71056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14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нумерации страниц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3D630-3ED1-45B6-A33E-3C3957F0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807" y="1197065"/>
            <a:ext cx="6317372" cy="32443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D48DE4-6DA8-4857-AAFC-75106319B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763" y="4779749"/>
            <a:ext cx="35337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2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оглавления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62EAA9-8EC9-4D87-9F48-93FBEE5EF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66" y="1198264"/>
            <a:ext cx="6664506" cy="24607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2B4630-3B82-4F0D-B7C1-8B5C5945B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752" y="2146898"/>
            <a:ext cx="3726316" cy="47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5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Изменение темы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309" y="2246298"/>
            <a:ext cx="10770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Изменение и уточнение темы курсового проекта производится по согласованию с руководителем только в пределах утвержденной основной тематики (направления) работы и регистрируется на кафедре.  </a:t>
            </a:r>
          </a:p>
          <a:p>
            <a:pPr algn="just"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Изменение или уточнение темы курсового проекта возможно не позднее, чем за месяц до установленного срока защиты курсового проекта на основании личного заявления обучающегося, согласованного с руководителем, на имя заведующего кафедрой и утверждается заведующим кафедрой.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4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Оценивание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66" y="1397213"/>
            <a:ext cx="107708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Оценивание результатов курсового проекта относится к промежуточной аттестации обучающихся и проходит в соответствии с локальным нормативным актом 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Финуниверситета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- Положением о проведении текущего контроля успеваемости и промежуточной аттестации обучающихся по программам бакалавриата и магистратуры в Финансовом университете.</a:t>
            </a:r>
          </a:p>
          <a:p>
            <a:pPr algn="just"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Защита курсового проекта проводится до экзамена по соответствующей дисциплине в специально отведенное время.</a:t>
            </a:r>
          </a:p>
          <a:p>
            <a:pPr algn="just"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Обучающийся обязан явиться на защиту курсового проекта в назначенное руководителем время. </a:t>
            </a:r>
          </a:p>
        </p:txBody>
      </p:sp>
    </p:spTree>
    <p:extLst>
      <p:ext uri="{BB962C8B-B14F-4D97-AF65-F5344CB8AC3E}">
        <p14:creationId xmlns:p14="http://schemas.microsoft.com/office/powerpoint/2010/main" val="22469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Сроки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54770" y="1753077"/>
          <a:ext cx="7882460" cy="4351338"/>
        </p:xfrm>
        <a:graphic>
          <a:graphicData uri="http://schemas.openxmlformats.org/drawingml/2006/table">
            <a:tbl>
              <a:tblPr firstRow="1" firstCol="1" bandRow="1"/>
              <a:tblGrid>
                <a:gridCol w="437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работы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в соответствии с Положением о курсовом проектировании 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графиком учебного процесса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на  информационно-образовательном портале  перечня тем курсовых проектов  (работ)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12 февраля 2022г.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студентом темы курсового проекта  (курсовой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26 февраля 2022г.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Утверждение приказа о закреплении темы курсового проекта (курсовой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05 марта 2022г.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Согласование плана курсового проекта (курсовой работы) с руководителем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15 марта 2022г.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5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Представление полной электронной версии текста курсового проекта ( курсовой работы)  на информационно-образовательном портале, проверка на заимствования в системе «Антиплагиат»</a:t>
                      </a: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2-х недель до даты защиты курсового проекта (курсовой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Принятие решения о допуске курсового проекта (курсовой работы) к защите.  Размещение отзыва на  информационно-образовательном портале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3 дней до назначенной даты защиты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курсового проекта (курсовой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курсового проекта (курсовой  работы)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1-ой недели до окончания семестра.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Дата назначается руководителем.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82" marR="6068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56709" y="924283"/>
            <a:ext cx="490925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ГРАФИК ПОДГОТОВКИ КУРСОВОГО ПРОЕКТА (КУРСОВОЙ РАБОТЫ) 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сроки в файле «График  подготовки курсовой работы (проекта)»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0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Сроки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686" y="4002251"/>
            <a:ext cx="10551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Подготовленный к защите курсовой проект в электронном виде размещается на информационно-образовательном портале </a:t>
            </a:r>
            <a:r>
              <a:rPr lang="en-US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org.fa.ru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не позднее чем за 2 недели до даты защиты, установленной кафедрой с приложением отчета системы «Антиплагиат».</a:t>
            </a:r>
          </a:p>
          <a:p>
            <a:pPr lvl="0" algn="just"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620901-5518-4CE8-B8B3-F802A8324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86" y="1480031"/>
            <a:ext cx="1819879" cy="1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514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Проверка на заимствования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66" y="1039092"/>
            <a:ext cx="10551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Проверка курсового проекта на заимствования проводится в соответствии с требованиями Положения о курсовом проектировании по программам высшего образования – программам бакалавриата в Финансовом университете (утверждено приказом № 1583/о от 02.07.2021: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61" y="3209618"/>
            <a:ext cx="732631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0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273" y="51587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Защита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274" y="1997839"/>
            <a:ext cx="86279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Для публичной защиты курсового проекта обучающиеся должны подготовить:</a:t>
            </a:r>
          </a:p>
          <a:p>
            <a:pPr marL="342900" lvl="0" indent="-342900" algn="just">
              <a:buClr>
                <a:srgbClr val="256569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печатный экземпляр курсового проекта, оформленный в соответствии с требованиями, с отметкой руководителя о соответствии курсового проекта требованиям, предъявляемым к курсовым проектам;</a:t>
            </a:r>
          </a:p>
          <a:p>
            <a:pPr marL="342900" lvl="0" indent="-342900" algn="just">
              <a:buClr>
                <a:srgbClr val="256569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отчет, подготовленный в системе «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Антиплагиат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» с оригинальной частью курсового проекта не менее 8</a:t>
            </a:r>
            <a:r>
              <a:rPr lang="en-US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0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%;</a:t>
            </a:r>
          </a:p>
          <a:p>
            <a:pPr marL="342900" lvl="0" indent="-342900" algn="just">
              <a:buClr>
                <a:srgbClr val="256569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мультимедийную презентацию до 10 слайдов;</a:t>
            </a:r>
          </a:p>
          <a:p>
            <a:pPr marL="342900" lvl="0" indent="-342900" algn="just">
              <a:buClr>
                <a:srgbClr val="256569"/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FFEE10-77E5-4DBA-AC0B-0151D555B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70" y="1827864"/>
            <a:ext cx="3202272" cy="32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8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273" y="515871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Цель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248" y="2196660"/>
            <a:ext cx="49746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Целью выполнения курсового проекта является формирование навыков исследования рынков и компаний, действующих на рассматриваемом  рынке, анализа структуры и системы управления компаниями, а также изучение принципов, процесса обоснования бизнес-идеи и разработка проекта ее реализации.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BD80F-D868-41DE-90E8-6DD7C7EE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80" y="2196660"/>
            <a:ext cx="2862322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7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273" y="515871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Защита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273" y="1378895"/>
            <a:ext cx="86923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Публичная защита курсового проекта включает: устное изложение автором содержания и результатов проведенного исследования с использованием мультимедийной презентации (не более 7 минут) и ответы на вопросы преподавателя и лиц, присутствующих на защите.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Доклад должен включать следующие основные элементы: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тему курсового проекта;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формулировку проблемы;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 цель и задачи курсового проекта;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методологию исследования и использованные источники информации;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-	основные результаты работы.</a:t>
            </a:r>
          </a:p>
          <a:p>
            <a:pPr lvl="0">
              <a:buClr>
                <a:srgbClr val="256569"/>
              </a:buClr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2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273" y="515871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Неявки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273" y="1641527"/>
            <a:ext cx="86923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Нарушение сроков сдачи курсового проекта на кафедру, но присутствие на защите, влечет за собой снижение баллов в итоговой оценке.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В случае своевременного подтверждения обучающимся уважительной причины неявки на защиту курсового проекта назначается дата и время дополнительной защиты </a:t>
            </a:r>
            <a:r>
              <a:rPr lang="ru-RU" sz="2000">
                <a:solidFill>
                  <a:srgbClr val="7F7F7F"/>
                </a:solidFill>
                <a:latin typeface="Book Antiqua" panose="02040602050305030304" pitchFamily="18" charset="0"/>
              </a:rPr>
              <a:t>и кафедрой 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доводится информация до сведения студента.</a:t>
            </a:r>
          </a:p>
          <a:p>
            <a:pPr lvl="0" algn="just">
              <a:buClr>
                <a:srgbClr val="256569"/>
              </a:buClr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Обучающийся, не защитивший курсовой проект в установленный срок, должен подготовить и защитить курсовой проект в период ликвидации академической задолженности.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3B626-67E0-43B4-B252-20884370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76" y="220995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6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Цель и задачи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235" y="1397213"/>
            <a:ext cx="111113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Цель курсового проекта - анализ рынка и его участников, анализ структуры и системы управления одного из участников исследуемого рынка, выдвижение и обоснование реализуемой бизнес-идеи.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Для достижения поставленной цели в работе необходимо: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1.	Провести анализ рынка с целью выявления предпринимательских возможностей для создания нового продукта (услуги), модернизации существующих продуктов (услуг), выделения нового бизнеса (спин-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офф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проекта);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2.	Выявить бизнес-возможности для Компании на исследуемом рынке и сформулировать предпринимательскую идею. Описать предпринимательскую идею, для чего сформулировать предоставляемую потребителю ценность, определить необходимые ресурсы, и ключевые виды деятельности, представить наиболее эффективную организационную структуру на основе анализа организационных структур конкурентов;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3.	Разработать план для реализации бизнес-идеи: сформировать маркетинговый, организационный, производственный и финансовый планы, показать обоснованность предложенной бизнес-идеи;</a:t>
            </a:r>
          </a:p>
          <a:p>
            <a:pPr algn="just"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4.	Представить полученные результаты в виде мультимедийной презентации.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7F7F7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Тематика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8046" y="1515291"/>
            <a:ext cx="74205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dirty="0">
                <a:latin typeface="Book Antiqua" panose="02040602050305030304" pitchFamily="18" charset="0"/>
              </a:rPr>
              <a:t>Примерная формулировка темы курсового проекта может быть сформулирована, например, так: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Book Antiqua" panose="02040602050305030304" pitchFamily="18" charset="0"/>
              </a:rPr>
              <a:t>Вывод нового продукта «…» на рынок «…» (на примере компании «…»).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Book Antiqua" panose="02040602050305030304" pitchFamily="18" charset="0"/>
              </a:rPr>
              <a:t>Анализ потребительских предпочтений на рынке «…» и разработка продукта «…	» с новыми свойствами.</a:t>
            </a:r>
          </a:p>
          <a:p>
            <a:pPr indent="-28575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Book Antiqua" panose="02040602050305030304" pitchFamily="18" charset="0"/>
              </a:rPr>
              <a:t>Создание малой предпринимательской фирмы	 на базе компании «… »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8DC3D2-8FDA-4EB2-B2E9-4D9AC9E90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9" y="1795207"/>
            <a:ext cx="2985799" cy="29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3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228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Объем курсового проекта должен быть не менее 50 000 знаков и не превышать 60 000 знаков печатного текста без приложений.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Размеры полей: верхнее и нижнее - 2 см; левое - 3 см; правое - 1,5 см. Шрифт - 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Times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New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 </a:t>
            </a:r>
            <a:r>
              <a:rPr lang="ru-RU" sz="2000" dirty="0" err="1">
                <a:solidFill>
                  <a:srgbClr val="7F7F7F"/>
                </a:solidFill>
                <a:latin typeface="Book Antiqua" panose="02040602050305030304" pitchFamily="18" charset="0"/>
              </a:rPr>
              <a:t>Roman</a:t>
            </a: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Кегль (размер шрифта): основного текста - 14; сносок - 10; в таблицах и рисунках - 12; в формулах - 12.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Межстрочный интервал - полуторный.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Выравнивание текста - по ширине.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Нумерация страниц - в правом нижнем углу. Первая страница (титульный лист) не нумеруется, но учитывается в общем количестве страниц работы.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7F7F7F"/>
                </a:solidFill>
                <a:latin typeface="Book Antiqua" panose="02040602050305030304" pitchFamily="18" charset="0"/>
              </a:rPr>
              <a:t>Заголовки глав должны быть набраны без переносов, прописными буквами полужирного начертания. Остальные заголовки набирают строчными буквами полужирного начертания.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6" y="500390"/>
            <a:ext cx="2289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9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ссылок на литературу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всестороннего исследования поведения потребителей в настоящее время используются теории мотивации А. </a:t>
            </a:r>
            <a:r>
              <a:rPr lang="ru-RU" sz="2000" dirty="0" err="1"/>
              <a:t>Маслоу</a:t>
            </a:r>
            <a:r>
              <a:rPr lang="ru-RU" sz="2000" dirty="0"/>
              <a:t>, Д. </a:t>
            </a:r>
            <a:r>
              <a:rPr lang="ru-RU" sz="2000" dirty="0" err="1"/>
              <a:t>МакКлеланда</a:t>
            </a:r>
            <a:r>
              <a:rPr lang="ru-RU" sz="2000" dirty="0"/>
              <a:t>, В. Мак Гира, И. </a:t>
            </a:r>
            <a:r>
              <a:rPr lang="ru-RU" sz="2000" dirty="0" err="1"/>
              <a:t>Аткинсона</a:t>
            </a:r>
            <a:r>
              <a:rPr lang="ru-RU" sz="2000" dirty="0"/>
              <a:t>, </a:t>
            </a:r>
            <a:r>
              <a:rPr lang="ru-RU" sz="2000" dirty="0" err="1"/>
              <a:t>Фестингера</a:t>
            </a:r>
            <a:r>
              <a:rPr lang="ru-RU" sz="2000" dirty="0"/>
              <a:t> Л., психоаналитические теории Ф. </a:t>
            </a:r>
            <a:r>
              <a:rPr lang="ru-RU" sz="2000" dirty="0" err="1"/>
              <a:t>Котлера</a:t>
            </a:r>
            <a:r>
              <a:rPr lang="ru-RU" sz="2000" dirty="0"/>
              <a:t>, Г.Д. Костиной, А.А. Козырева, В.Н. Наумова, И.В. Алёшиной, М. Соломона, Д. </a:t>
            </a:r>
            <a:r>
              <a:rPr lang="ru-RU" sz="2000" dirty="0" err="1"/>
              <a:t>Статта</a:t>
            </a:r>
            <a:r>
              <a:rPr lang="ru-RU" sz="2000" dirty="0"/>
              <a:t> и др. ⦋9, 10⦌.</a:t>
            </a:r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5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таблиц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09" y="1719902"/>
            <a:ext cx="6069013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0117615" y="427845"/>
            <a:ext cx="1724227" cy="611247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0" y="484909"/>
            <a:ext cx="6913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6365" y="500390"/>
            <a:ext cx="9607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Требования к оформлению рисунков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5775" y="1397213"/>
            <a:ext cx="874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  <a:p>
            <a:endParaRPr lang="ru-RU" sz="2000" dirty="0"/>
          </a:p>
          <a:p>
            <a:endParaRPr lang="ru-RU" sz="20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02216-D260-4029-ABB5-FA9F1C2E7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0" y="2209952"/>
            <a:ext cx="2438095" cy="24380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49" y="1397213"/>
            <a:ext cx="6230937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6F338F3BAFC3143A302B9BB320887FF" ma:contentTypeVersion="1" ma:contentTypeDescription="Создание документа." ma:contentTypeScope="" ma:versionID="a08e7e891924500278fd10748765f6a1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42D5C3-ED0F-42EE-A6AF-489EC2A54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a042-29c2-4f0a-932d-d96c064ae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2178</TotalTime>
  <Words>841</Words>
  <Application>Microsoft Office PowerPoint</Application>
  <PresentationFormat>Широкоэкранный</PresentationFormat>
  <Paragraphs>156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Узденова Карина Анзоровна</cp:lastModifiedBy>
  <cp:revision>115</cp:revision>
  <dcterms:created xsi:type="dcterms:W3CDTF">2016-09-22T16:49:19Z</dcterms:created>
  <dcterms:modified xsi:type="dcterms:W3CDTF">2025-02-10T09:04:22Z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0x01010086F338F3BAFC3143A302B9BB320887FF</vt:lpwstr>
  </property>
</Properties>
</file>