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9" r:id="rId3"/>
    <p:sldId id="260" r:id="rId4"/>
    <p:sldId id="261" r:id="rId5"/>
    <p:sldId id="262" r:id="rId6"/>
    <p:sldId id="263" r:id="rId7"/>
  </p:sldIdLst>
  <p:sldSz cx="540067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4E9F3"/>
    <a:srgbClr val="85CA3A"/>
    <a:srgbClr val="FFFFFF"/>
    <a:srgbClr val="70ACCE"/>
    <a:srgbClr val="255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9" autoAdjust="0"/>
    <p:restoredTop sz="94660"/>
  </p:normalViewPr>
  <p:slideViewPr>
    <p:cSldViewPr snapToGrid="0">
      <p:cViewPr>
        <p:scale>
          <a:sx n="66" d="100"/>
          <a:sy n="66" d="100"/>
        </p:scale>
        <p:origin x="2016" y="-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1122363"/>
            <a:ext cx="4590574" cy="2387600"/>
          </a:xfrm>
        </p:spPr>
        <p:txBody>
          <a:bodyPr anchor="b"/>
          <a:lstStyle>
            <a:lvl1pPr algn="ctr">
              <a:defRPr sz="354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3602038"/>
            <a:ext cx="4050506" cy="1655762"/>
          </a:xfrm>
        </p:spPr>
        <p:txBody>
          <a:bodyPr/>
          <a:lstStyle>
            <a:lvl1pPr marL="0" indent="0" algn="ctr">
              <a:buNone/>
              <a:defRPr sz="1417"/>
            </a:lvl1pPr>
            <a:lvl2pPr marL="270022" indent="0" algn="ctr">
              <a:buNone/>
              <a:defRPr sz="1181"/>
            </a:lvl2pPr>
            <a:lvl3pPr marL="540045" indent="0" algn="ctr">
              <a:buNone/>
              <a:defRPr sz="1063"/>
            </a:lvl3pPr>
            <a:lvl4pPr marL="810067" indent="0" algn="ctr">
              <a:buNone/>
              <a:defRPr sz="945"/>
            </a:lvl4pPr>
            <a:lvl5pPr marL="1080089" indent="0" algn="ctr">
              <a:buNone/>
              <a:defRPr sz="945"/>
            </a:lvl5pPr>
            <a:lvl6pPr marL="1350112" indent="0" algn="ctr">
              <a:buNone/>
              <a:defRPr sz="945"/>
            </a:lvl6pPr>
            <a:lvl7pPr marL="1620134" indent="0" algn="ctr">
              <a:buNone/>
              <a:defRPr sz="945"/>
            </a:lvl7pPr>
            <a:lvl8pPr marL="1890156" indent="0" algn="ctr">
              <a:buNone/>
              <a:defRPr sz="945"/>
            </a:lvl8pPr>
            <a:lvl9pPr marL="2160179" indent="0" algn="ctr">
              <a:buNone/>
              <a:defRPr sz="94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86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27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365125"/>
            <a:ext cx="116452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365125"/>
            <a:ext cx="3426053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650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02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1709740"/>
            <a:ext cx="4658082" cy="2852737"/>
          </a:xfrm>
        </p:spPr>
        <p:txBody>
          <a:bodyPr anchor="b"/>
          <a:lstStyle>
            <a:lvl1pPr>
              <a:defRPr sz="354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4589465"/>
            <a:ext cx="4658082" cy="1500187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/>
                </a:solidFill>
              </a:defRPr>
            </a:lvl1pPr>
            <a:lvl2pPr marL="27002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04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1825625"/>
            <a:ext cx="229528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1825625"/>
            <a:ext cx="229528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365127"/>
            <a:ext cx="465808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1681163"/>
            <a:ext cx="2284738" cy="823912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2505075"/>
            <a:ext cx="228473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1681163"/>
            <a:ext cx="2295990" cy="823912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2505075"/>
            <a:ext cx="229599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62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9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26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457200"/>
            <a:ext cx="1741858" cy="1600200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987427"/>
            <a:ext cx="2734092" cy="4873625"/>
          </a:xfrm>
        </p:spPr>
        <p:txBody>
          <a:bodyPr/>
          <a:lstStyle>
            <a:lvl1pPr>
              <a:defRPr sz="1890"/>
            </a:lvl1pPr>
            <a:lvl2pPr>
              <a:defRPr sz="1654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2057400"/>
            <a:ext cx="1741858" cy="3811588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09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457200"/>
            <a:ext cx="1741858" cy="1600200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987427"/>
            <a:ext cx="2734092" cy="4873625"/>
          </a:xfrm>
        </p:spPr>
        <p:txBody>
          <a:bodyPr anchor="t"/>
          <a:lstStyle>
            <a:lvl1pPr marL="0" indent="0">
              <a:buNone/>
              <a:defRPr sz="1890"/>
            </a:lvl1pPr>
            <a:lvl2pPr marL="270022" indent="0">
              <a:buNone/>
              <a:defRPr sz="1654"/>
            </a:lvl2pPr>
            <a:lvl3pPr marL="540045" indent="0">
              <a:buNone/>
              <a:defRPr sz="1417"/>
            </a:lvl3pPr>
            <a:lvl4pPr marL="810067" indent="0">
              <a:buNone/>
              <a:defRPr sz="1181"/>
            </a:lvl4pPr>
            <a:lvl5pPr marL="1080089" indent="0">
              <a:buNone/>
              <a:defRPr sz="1181"/>
            </a:lvl5pPr>
            <a:lvl6pPr marL="1350112" indent="0">
              <a:buNone/>
              <a:defRPr sz="1181"/>
            </a:lvl6pPr>
            <a:lvl7pPr marL="1620134" indent="0">
              <a:buNone/>
              <a:defRPr sz="1181"/>
            </a:lvl7pPr>
            <a:lvl8pPr marL="1890156" indent="0">
              <a:buNone/>
              <a:defRPr sz="1181"/>
            </a:lvl8pPr>
            <a:lvl9pPr marL="2160179" indent="0">
              <a:buNone/>
              <a:defRPr sz="1181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2057400"/>
            <a:ext cx="1741858" cy="3811588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4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365127"/>
            <a:ext cx="46580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1825625"/>
            <a:ext cx="46580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6356352"/>
            <a:ext cx="1215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B2B88-4871-4877-AB15-73C09A19E64E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6356352"/>
            <a:ext cx="1822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6356352"/>
            <a:ext cx="1215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16EA6-440F-427B-BDED-7AEA280EE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0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540045" rtl="0" eaLnBrk="1" latinLnBrk="0" hangingPunct="1">
        <a:lnSpc>
          <a:spcPct val="90000"/>
        </a:lnSpc>
        <a:spcBef>
          <a:spcPct val="0"/>
        </a:spcBef>
        <a:buNone/>
        <a:defRPr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l" defTabSz="540045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209DAB-A695-F5F7-BF07-0AEF0ED38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63" y="1"/>
            <a:ext cx="5418138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05BDD1-3435-7799-C45D-98C7CA07DA76}"/>
              </a:ext>
            </a:extLst>
          </p:cNvPr>
          <p:cNvSpPr txBox="1"/>
          <p:nvPr/>
        </p:nvSpPr>
        <p:spPr>
          <a:xfrm>
            <a:off x="595422" y="1465386"/>
            <a:ext cx="4013791" cy="1963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4400" b="1" dirty="0">
                <a:latin typeface="Bookman Old Style" panose="02050604050505020204" pitchFamily="18" charset="0"/>
                <a:cs typeface="Arial" panose="020B0604020202020204" pitchFamily="34" charset="0"/>
              </a:rPr>
              <a:t>ЛЕТНИЙ ЧЕК-ЛИСТ: </a:t>
            </a:r>
            <a:br>
              <a:rPr lang="ru-RU" sz="4000" b="1" dirty="0">
                <a:solidFill>
                  <a:srgbClr val="85CA3A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</a:br>
            <a:r>
              <a:rPr lang="ru-RU" sz="2000" b="1" i="1" dirty="0">
                <a:highlight>
                  <a:srgbClr val="C4E9F3"/>
                </a:highlight>
                <a:latin typeface="Bookman Old Style" panose="02050604050505020204" pitchFamily="18" charset="0"/>
                <a:cs typeface="Arial" panose="020B0604020202020204" pitchFamily="34" charset="0"/>
              </a:rPr>
              <a:t>МАЛЕНЬКИЕ ШАГИ К БОЛЬШОМУ ЗДОРОВЬЮ</a:t>
            </a:r>
            <a:endParaRPr lang="ru-RU" sz="4000" b="1" i="1" dirty="0">
              <a:highlight>
                <a:srgbClr val="C4E9F3"/>
              </a:highlight>
              <a:latin typeface="Bookman Old Style" panose="020506040505050202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3807C0-F3F8-0920-46DA-E41BBBC18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26170">
            <a:off x="3708365" y="777324"/>
            <a:ext cx="731902" cy="7319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DE74A8-9EF9-1D55-87BE-888DF0F81A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62907">
            <a:off x="1036943" y="4168871"/>
            <a:ext cx="811827" cy="81182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46CB81-07A2-D492-4327-DEB0581FC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895" y="5434405"/>
            <a:ext cx="852303" cy="8523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97DDEF-E6A6-D4DD-790F-25D53B2635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3036" y="3907246"/>
            <a:ext cx="1048912" cy="104891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1B6760D-4D3B-CF7D-E7D1-61A8D487E9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04400">
            <a:off x="2325838" y="3704403"/>
            <a:ext cx="628346" cy="62834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AE66FAE-0AC5-82EE-FE90-F7FEE7C613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592941">
            <a:off x="2194571" y="5124647"/>
            <a:ext cx="696548" cy="69654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9C3C328-2B42-8534-74AE-B9CBF7DD0A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632" y="507962"/>
            <a:ext cx="957424" cy="95742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0DF19E0-F106-E214-5484-FFD9262D61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411074">
            <a:off x="792062" y="5478083"/>
            <a:ext cx="764946" cy="76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97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00001-6BC3-2B49-1A39-B05FA33C6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4A99DA-6CB0-F70D-EA16-5284E26AA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63" y="1"/>
            <a:ext cx="5418138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E2517E-FF52-FE3C-A3D5-DB571A2BC6F4}"/>
              </a:ext>
            </a:extLst>
          </p:cNvPr>
          <p:cNvSpPr txBox="1"/>
          <p:nvPr/>
        </p:nvSpPr>
        <p:spPr>
          <a:xfrm>
            <a:off x="579473" y="625414"/>
            <a:ext cx="4013791" cy="911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800" b="1" dirty="0">
                <a:solidFill>
                  <a:srgbClr val="85CA3A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ПРАВИЛЬНОЕ ПИТАНИЕ</a:t>
            </a:r>
            <a:endParaRPr lang="ru-RU" sz="3600" dirty="0">
              <a:solidFill>
                <a:srgbClr val="85CA3A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A32EB5-28CE-75A9-2DA7-E302B7DB7A84}"/>
              </a:ext>
            </a:extLst>
          </p:cNvPr>
          <p:cNvSpPr txBox="1"/>
          <p:nvPr/>
        </p:nvSpPr>
        <p:spPr>
          <a:xfrm>
            <a:off x="558040" y="1819049"/>
            <a:ext cx="409984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В теплое время года пищевые предпочтения часто меняются, и это нормально.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Режим приемов пищи может быть скорректирован с учетом личного самочувствия и расписания.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Важно обращать внимание на сигналы организма и выбирать продукты, которые дают ощущение легкости.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highlight>
                  <a:srgbClr val="FFCCFF"/>
                </a:highlight>
                <a:latin typeface="Bookman Old Style" panose="02050604050505020204" pitchFamily="18" charset="0"/>
                <a:cs typeface="Arial" panose="020B0604020202020204" pitchFamily="34" charset="0"/>
              </a:rPr>
              <a:t>Достаточное поступление жидкости </a:t>
            </a:r>
            <a:r>
              <a:rPr lang="ru-RU" dirty="0"/>
              <a:t>– </a:t>
            </a: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в том объеме, который комфортен в конкретных условиях.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highlight>
                  <a:srgbClr val="C4E9F3"/>
                </a:highlight>
                <a:latin typeface="Bookman Old Style" panose="02050604050505020204" pitchFamily="18" charset="0"/>
                <a:cs typeface="Arial" panose="020B0604020202020204" pitchFamily="34" charset="0"/>
              </a:rPr>
              <a:t>Питание регулярное, разнообразное и сбалансированное</a:t>
            </a:r>
            <a:endParaRPr lang="ru-RU" sz="1400" i="1" dirty="0">
              <a:highlight>
                <a:srgbClr val="C4E9F3"/>
              </a:highlight>
              <a:latin typeface="Bookman Old Style" panose="020506040505050202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2BF3A51-43C8-4191-E836-7D77E128B3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120" y="625414"/>
            <a:ext cx="792127" cy="79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84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52176-66F4-2346-6E1B-A1064CD4C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30BF2D-5602-97AD-CBF1-05B50D3CB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63" y="1"/>
            <a:ext cx="5418138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3CFADC-8C9A-144C-1DEB-5C1BFEA7866F}"/>
              </a:ext>
            </a:extLst>
          </p:cNvPr>
          <p:cNvSpPr txBox="1"/>
          <p:nvPr/>
        </p:nvSpPr>
        <p:spPr>
          <a:xfrm>
            <a:off x="1589566" y="608708"/>
            <a:ext cx="4013791" cy="911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800" b="1" dirty="0">
                <a:solidFill>
                  <a:srgbClr val="85CA3A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СОБЛЮДЕНИЕ РЕЖИМА ДНЯ</a:t>
            </a:r>
            <a:endParaRPr lang="ru-RU" sz="3600" dirty="0">
              <a:solidFill>
                <a:srgbClr val="85CA3A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CD1AF3-9F1C-43AE-A9F4-E8A45A2F97A9}"/>
              </a:ext>
            </a:extLst>
          </p:cNvPr>
          <p:cNvSpPr txBox="1"/>
          <p:nvPr/>
        </p:nvSpPr>
        <p:spPr>
          <a:xfrm>
            <a:off x="555713" y="2128434"/>
            <a:ext cx="407588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Увеличение светового дня нередко сдвигает время сна и бодрствования.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Полезно сохранять относительную стабильность времени подъема и отхода ко сну.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Если расписание меняется, важно обеспечить себе достаточное время для ночного восстановления.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highlight>
                  <a:srgbClr val="C4E9F3"/>
                </a:highlight>
                <a:latin typeface="Bookman Old Style" panose="02050604050505020204" pitchFamily="18" charset="0"/>
                <a:cs typeface="Arial" panose="020B0604020202020204" pitchFamily="34" charset="0"/>
              </a:rPr>
              <a:t>Периоды активности и отдыха следует чередовать, избегая переутомления.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endParaRPr lang="ru-RU" sz="1400" i="1" dirty="0">
              <a:highlight>
                <a:srgbClr val="C4E9F3"/>
              </a:highlight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AC7458-5557-348C-B42A-9F2D8B72E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38" y="511406"/>
            <a:ext cx="1403336" cy="140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46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4D472-A419-F83A-7A35-65CA4E194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81D237-A442-3CD0-820E-A47C650DE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63" y="1"/>
            <a:ext cx="5418138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DA046A-9137-AC72-721A-72E2FE598BCE}"/>
              </a:ext>
            </a:extLst>
          </p:cNvPr>
          <p:cNvSpPr txBox="1"/>
          <p:nvPr/>
        </p:nvSpPr>
        <p:spPr>
          <a:xfrm>
            <a:off x="579473" y="625414"/>
            <a:ext cx="4013791" cy="1320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800" b="1" dirty="0">
                <a:solidFill>
                  <a:srgbClr val="85CA3A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ОПТИМАЛЬНАЯ ФИЗИЧЕСКАЯ НАГРУЗКА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872576-1111-A264-689C-2879334E57D0}"/>
              </a:ext>
            </a:extLst>
          </p:cNvPr>
          <p:cNvSpPr txBox="1"/>
          <p:nvPr/>
        </p:nvSpPr>
        <p:spPr>
          <a:xfrm>
            <a:off x="579473" y="2047649"/>
            <a:ext cx="4078410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Летом условия для движения становятся более доступными, однако они требуют внимания к самочувствию.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Вид активности может быть любым, в зависимости от личных предпочтений и погодных условий.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В жаркую погоду интенсивность имеет смысл снижать и выбирать более комфортное время для занятий.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highlight>
                  <a:srgbClr val="FFCCFF"/>
                </a:highlight>
                <a:latin typeface="Bookman Old Style" panose="02050604050505020204" pitchFamily="18" charset="0"/>
                <a:cs typeface="Arial" panose="020B0604020202020204" pitchFamily="34" charset="0"/>
              </a:rPr>
              <a:t>Регулярные занятия спортом помогают улучшить умственные способности, скорость реакции и настроение, </a:t>
            </a: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также избавиться от стресса и ускорить метаболизм.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F3034A-BD77-0DCE-7666-AADD9272F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493" y="903076"/>
            <a:ext cx="957651" cy="95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25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CCD10-AC66-39E0-42B5-BAE0F5A62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49D8FE-CB72-133C-67FB-3222152C7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63" y="1"/>
            <a:ext cx="5418138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EDFEA3-BA09-04A1-4EEA-0895C72BE85B}"/>
              </a:ext>
            </a:extLst>
          </p:cNvPr>
          <p:cNvSpPr txBox="1"/>
          <p:nvPr/>
        </p:nvSpPr>
        <p:spPr>
          <a:xfrm>
            <a:off x="579473" y="625414"/>
            <a:ext cx="4013791" cy="1320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800" b="1" dirty="0">
                <a:solidFill>
                  <a:srgbClr val="85CA3A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СОБЛЮДЕНИЕ ГИГИЕНЫ И ЗАКАЛИВАНИЕ</a:t>
            </a:r>
            <a:endParaRPr lang="ru-RU" sz="3600" dirty="0">
              <a:solidFill>
                <a:srgbClr val="85CA3A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3FAF10-583B-AB7D-0846-4CEF8993634A}"/>
              </a:ext>
            </a:extLst>
          </p:cNvPr>
          <p:cNvSpPr txBox="1"/>
          <p:nvPr/>
        </p:nvSpPr>
        <p:spPr>
          <a:xfrm>
            <a:off x="600905" y="2037016"/>
            <a:ext cx="4067082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Теплое время года создает дополнительные условия, в которых гигиенические привычки становятся особенно актуальными.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highlight>
                  <a:srgbClr val="C4E9F3"/>
                </a:highlight>
                <a:latin typeface="Bookman Old Style" panose="02050604050505020204" pitchFamily="18" charset="0"/>
                <a:cs typeface="Arial" panose="020B0604020202020204" pitchFamily="34" charset="0"/>
              </a:rPr>
              <a:t>Легкая одежда и головной убор помогают снизить тепловую нагрузку.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Закаливающие процедуры (спорт, прогулки на свежем воздухе, сон при открытой форточке, контрастный душ, купание) формируют крепкий иммунитет, закаляют дух и улучшают терморегуляцию.</a:t>
            </a:r>
          </a:p>
          <a:p>
            <a:pPr algn="just">
              <a:spcBef>
                <a:spcPts val="1200"/>
              </a:spcBef>
            </a:pPr>
            <a:endParaRPr lang="ru-RU" sz="1400" i="1" dirty="0">
              <a:highlight>
                <a:srgbClr val="C4E9F3"/>
              </a:highlight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CD6C74-C210-5948-9ED9-F9711D7B8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860" y="934352"/>
            <a:ext cx="775997" cy="77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037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C01F7-316E-5005-9F03-FF8A17319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4F0B0C-CB67-501D-3271-55881754E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63" y="1"/>
            <a:ext cx="5418138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7D2554-E4A7-9D02-8DC0-7CDC2C84234A}"/>
              </a:ext>
            </a:extLst>
          </p:cNvPr>
          <p:cNvSpPr txBox="1"/>
          <p:nvPr/>
        </p:nvSpPr>
        <p:spPr>
          <a:xfrm>
            <a:off x="600906" y="623041"/>
            <a:ext cx="4051925" cy="1320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ru-RU" sz="2800" b="1" dirty="0">
                <a:solidFill>
                  <a:srgbClr val="85CA3A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ОТКАЗ ОТ УПОТРЕБЛЕНИЯ ПАВ</a:t>
            </a:r>
            <a:endParaRPr lang="ru-RU" sz="3600" dirty="0">
              <a:solidFill>
                <a:srgbClr val="85CA3A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E222CA-F886-7185-8557-EE9C8368638D}"/>
              </a:ext>
            </a:extLst>
          </p:cNvPr>
          <p:cNvSpPr txBox="1"/>
          <p:nvPr/>
        </p:nvSpPr>
        <p:spPr>
          <a:xfrm>
            <a:off x="600905" y="2037017"/>
            <a:ext cx="405192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Во время каникул ритм жизни меняется: появляется больше свободного времени, встреч с друзьями и поводов для отдыха.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Алкоголь, табак и другие психоактивные вещества создают иллюзию расслабления, в перспективе они лишь усиливают напряжение.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latin typeface="Bookman Old Style" panose="02050604050505020204" pitchFamily="18" charset="0"/>
                <a:cs typeface="Arial" panose="020B0604020202020204" pitchFamily="34" charset="0"/>
              </a:rPr>
              <a:t>Отдайте предпочтение увлечениям и досугу, которые приносят реальную пользу организму и психике. 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sz="1400" i="1" dirty="0">
                <a:highlight>
                  <a:srgbClr val="FFCCFF"/>
                </a:highlight>
                <a:latin typeface="Bookman Old Style" panose="02050604050505020204" pitchFamily="18" charset="0"/>
                <a:cs typeface="Arial" panose="020B0604020202020204" pitchFamily="34" charset="0"/>
              </a:rPr>
              <a:t>Помните: выбор, который вы делаете сегодня, определяет жизнь, которую вы будете жить завтра.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BB1AC0-9369-5DCD-7D3D-08A335835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712" y="1217129"/>
            <a:ext cx="811118" cy="81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332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143</TotalTime>
  <Words>321</Words>
  <Application>Microsoft Office PowerPoint</Application>
  <PresentationFormat>Произвольный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Bookman Old Style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Виктория Максимовна Ефимова</dc:creator>
  <cp:lastModifiedBy>Виктория Максимовна Ефимова</cp:lastModifiedBy>
  <cp:revision>8</cp:revision>
  <dcterms:created xsi:type="dcterms:W3CDTF">2026-06-26T18:42:35Z</dcterms:created>
  <dcterms:modified xsi:type="dcterms:W3CDTF">2026-06-29T20:16:26Z</dcterms:modified>
</cp:coreProperties>
</file>