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83" r:id="rId4"/>
    <p:sldId id="284" r:id="rId5"/>
    <p:sldId id="269" r:id="rId6"/>
    <p:sldId id="270" r:id="rId7"/>
    <p:sldId id="271" r:id="rId8"/>
    <p:sldId id="272" r:id="rId9"/>
    <p:sldId id="275" r:id="rId10"/>
    <p:sldId id="276" r:id="rId11"/>
    <p:sldId id="277" r:id="rId12"/>
    <p:sldId id="278" r:id="rId13"/>
    <p:sldId id="279" r:id="rId14"/>
    <p:sldId id="280" r:id="rId15"/>
    <p:sldId id="266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 snapToGrid="0">
      <p:cViewPr>
        <p:scale>
          <a:sx n="100" d="100"/>
          <a:sy n="100" d="100"/>
        </p:scale>
        <p:origin x="82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91F86-EAAD-457B-8EC5-DFE561487A3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BEFE2-15D6-457B-8FCA-8C4FCBE83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5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EFE2-15D6-457B-8FCA-8C4FCBE831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3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EFE2-15D6-457B-8FCA-8C4FCBE831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5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EFE2-15D6-457B-8FCA-8C4FCBE831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2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EFE2-15D6-457B-8FCA-8C4FCBE831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6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EFE2-15D6-457B-8FCA-8C4FCBE831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93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EFE2-15D6-457B-8FCA-8C4FCBE831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7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BEFE2-15D6-457B-8FCA-8C4FCBE831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4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2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9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9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9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1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9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2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5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6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B10BB-CE9B-4411-B6A3-BAD66FBD2E1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A604-AE8D-4F6A-9161-3FC7E1237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3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.mitin@eecommission.org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mailto:damitin@fa.r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ebp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microsoft.com/office/2007/relationships/hdphoto" Target="../media/hdphoto3.wdp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7.png"/><Relationship Id="rId5" Type="http://schemas.openxmlformats.org/officeDocument/2006/relationships/image" Target="../media/image12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.mitin@eecommission.org" TargetMode="External"/><Relationship Id="rId2" Type="http://schemas.openxmlformats.org/officeDocument/2006/relationships/hyperlink" Target="mailto:DAMitin@fa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1075" y="2581252"/>
            <a:ext cx="11752028" cy="173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ПРАКТИЧЕСКИЕ АСПЕКТЫ НАЛОГООБЛОЖЕНИЯ ВЗАИМНОЙ ТОРГОВЛИ</a:t>
            </a:r>
          </a:p>
          <a:p>
            <a:pPr algn="l"/>
            <a:r>
              <a:rPr lang="ru-RU" sz="2800" b="1" dirty="0" smtClean="0"/>
              <a:t>В ЕВРАЗИЙСКОМ ЭКОНОМИЧЕСКОМ СОЮЗЕ</a:t>
            </a:r>
            <a:endParaRPr lang="ru-RU" sz="2800" b="1" dirty="0"/>
          </a:p>
        </p:txBody>
      </p:sp>
      <p:pic>
        <p:nvPicPr>
          <p:cNvPr id="1026" name="Picture 2" descr="Евразийский экономический союз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45" y="4137451"/>
            <a:ext cx="2332037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826114" y="5179472"/>
            <a:ext cx="7284216" cy="155002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Митин Дмитрий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Алексеевич, к.э.н. </a:t>
            </a:r>
          </a:p>
          <a:p>
            <a:endParaRPr lang="ru-RU" sz="8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Советник отдела налоговой политики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Евразийская экономическая комиссия</a:t>
            </a:r>
          </a:p>
          <a:p>
            <a:endParaRPr lang="ru-RU" sz="8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Преподаватель Кафедры налогов и налогового администрирования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Финансовый университет при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равительстве Российской Федерации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8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E-mail: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3"/>
              </a:rPr>
              <a:t>d.mitin@eecommission.org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4"/>
              </a:rPr>
              <a:t>damitin@fa.ru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4" y="6209479"/>
            <a:ext cx="520020" cy="5200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0"/>
            <a:ext cx="4295401" cy="19197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550" y="306985"/>
            <a:ext cx="2831651" cy="11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0D8217EF-ECB1-46DD-B7D1-7AD58BF84BD5}"/>
              </a:ext>
            </a:extLst>
          </p:cNvPr>
          <p:cNvSpPr txBox="1">
            <a:spLocks/>
          </p:cNvSpPr>
          <p:nvPr/>
        </p:nvSpPr>
        <p:spPr>
          <a:xfrm>
            <a:off x="279399" y="1064191"/>
            <a:ext cx="11633200" cy="71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417F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1800" dirty="0" smtClean="0">
                <a:solidFill>
                  <a:schemeClr val="accent1"/>
                </a:solidFill>
              </a:rPr>
              <a:t>О двойном налогообложении акцизом:</a:t>
            </a:r>
            <a:endParaRPr lang="ru-RU" sz="1800" b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Завод – Бесплатные иконки: промышленнос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48" y="2898333"/>
            <a:ext cx="834045" cy="8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646399" y="3970922"/>
            <a:ext cx="2382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Импортер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9399" y="1842282"/>
            <a:ext cx="541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Пример неоптимального структурирования сделки: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Посредник – Бесплатные иконки: пользовател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96" y="2976828"/>
            <a:ext cx="677053" cy="6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olid icon for importers 24930344 Vector Art at Vecteez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74" y="2910202"/>
            <a:ext cx="810304" cy="8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6631027" y="2548689"/>
            <a:ext cx="3342" cy="147607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371943" y="3884778"/>
            <a:ext cx="2382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Завод-производитель </a:t>
            </a:r>
          </a:p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алкогольной продукции</a:t>
            </a:r>
            <a:endParaRPr lang="ru-RU" sz="1600" dirty="0">
              <a:solidFill>
                <a:schemeClr val="dk1"/>
              </a:solidFill>
            </a:endParaRPr>
          </a:p>
        </p:txBody>
      </p:sp>
      <p:cxnSp>
        <p:nvCxnSpPr>
          <p:cNvPr id="16" name="Прямая со стрелкой 15"/>
          <p:cNvCxnSpPr>
            <a:stCxn id="9" idx="3"/>
            <a:endCxn id="7170" idx="1"/>
          </p:cNvCxnSpPr>
          <p:nvPr/>
        </p:nvCxnSpPr>
        <p:spPr>
          <a:xfrm flipV="1">
            <a:off x="3827693" y="3315355"/>
            <a:ext cx="153830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170" idx="3"/>
            <a:endCxn id="7174" idx="1"/>
          </p:cNvCxnSpPr>
          <p:nvPr/>
        </p:nvCxnSpPr>
        <p:spPr>
          <a:xfrm flipV="1">
            <a:off x="6043049" y="3315354"/>
            <a:ext cx="138932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501485" y="3970922"/>
            <a:ext cx="2382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Посредник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977" y="2305845"/>
            <a:ext cx="85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Акциз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47505" y="2305845"/>
            <a:ext cx="85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Акциз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7176" name="Picture 8" descr="Санкции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47" y="3022504"/>
            <a:ext cx="583100" cy="5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/>
          <p:cNvCxnSpPr>
            <a:stCxn id="7176" idx="3"/>
            <a:endCxn id="9" idx="1"/>
          </p:cNvCxnSpPr>
          <p:nvPr/>
        </p:nvCxnSpPr>
        <p:spPr>
          <a:xfrm>
            <a:off x="1932947" y="3314054"/>
            <a:ext cx="1060701" cy="1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9399" y="4555697"/>
            <a:ext cx="11264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Претензии налогоплательщика (Импортера): 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 smtClean="0"/>
              <a:t>Двойное налогообложение акцизом. Противоречит п. 3 Приложения № 18 к Договору о ЕАЭС.</a:t>
            </a:r>
          </a:p>
          <a:p>
            <a:endParaRPr lang="ru-RU" dirty="0"/>
          </a:p>
          <a:p>
            <a:r>
              <a:rPr lang="ru-RU" b="1" dirty="0" smtClean="0">
                <a:solidFill>
                  <a:schemeClr val="accent1"/>
                </a:solidFill>
              </a:rPr>
              <a:t>Ответ:</a:t>
            </a:r>
          </a:p>
          <a:p>
            <a:r>
              <a:rPr lang="ru-RU" dirty="0" smtClean="0"/>
              <a:t>В случае если право собственности на подакцизный товар переход посреднику, то происходит фактическая реализация и возникает объект налогообложения. При ввозе подакцизного товара, также </a:t>
            </a:r>
            <a:r>
              <a:rPr lang="ru-RU" dirty="0" smtClean="0"/>
              <a:t>возникает </a:t>
            </a:r>
            <a:r>
              <a:rPr lang="ru-RU" dirty="0" smtClean="0"/>
              <a:t>объект налогообложения. Противоречий Договору о ЕАЭС нет.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/>
                </a:solidFill>
              </a:rPr>
              <a:t>Выход – изменить модель реализации!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23998" y="2633615"/>
            <a:ext cx="18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Переход права собственности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-1" y="228699"/>
            <a:ext cx="12192000" cy="37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ПРАКТИЧЕСКИЕ АСПЕКТЫ ВЗИМАНИЯ КОСВЕННЫХ НАЛОГОВ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 ВЗАИМНОЙ ТОРГОВЛЕ ТОВАРАМИ В ЕАЭС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7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pic>
        <p:nvPicPr>
          <p:cNvPr id="6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0D8217EF-ECB1-46DD-B7D1-7AD58BF84BD5}"/>
              </a:ext>
            </a:extLst>
          </p:cNvPr>
          <p:cNvSpPr txBox="1">
            <a:spLocks/>
          </p:cNvSpPr>
          <p:nvPr/>
        </p:nvSpPr>
        <p:spPr>
          <a:xfrm>
            <a:off x="256443" y="882928"/>
            <a:ext cx="11633200" cy="71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417F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1800" dirty="0" smtClean="0">
                <a:solidFill>
                  <a:schemeClr val="accent1"/>
                </a:solidFill>
              </a:rPr>
              <a:t>Реализация товаров физическим лицам (Электронная торговля):</a:t>
            </a:r>
            <a:endParaRPr lang="ru-RU" sz="1800" b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0893" y="1493366"/>
            <a:ext cx="2917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ТРАДИЦИОННАЯ ТОРГОВЛЯ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9716" y="1464314"/>
            <a:ext cx="2917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ЭЛЕКТРОННАЯ ТОРГОВЛЯ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79399" y="1804780"/>
            <a:ext cx="5675040" cy="2005254"/>
            <a:chOff x="573360" y="3955761"/>
            <a:chExt cx="5675040" cy="2005254"/>
          </a:xfrm>
        </p:grpSpPr>
        <p:pic>
          <p:nvPicPr>
            <p:cNvPr id="12" name="Picture 8" descr="деловой человечек на прозрачном фоне: 2 тыс изображений найдено в Яндекс  Картинках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15" y="4497676"/>
              <a:ext cx="752731" cy="1061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Картонные коробки - Png (пнг) картинки и иконки без фон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099" y="4715665"/>
              <a:ext cx="499618" cy="62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ьная выноска 13"/>
            <p:cNvSpPr/>
            <p:nvPr/>
          </p:nvSpPr>
          <p:spPr>
            <a:xfrm>
              <a:off x="1375833" y="4023947"/>
              <a:ext cx="841961" cy="47957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НДС 0%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https://www.avangardbumaga.ru/img/ico-rez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828" y="3955761"/>
              <a:ext cx="615949" cy="61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867606" y="4510616"/>
              <a:ext cx="20263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Заявление о ввозе </a:t>
              </a:r>
            </a:p>
            <a:p>
              <a:pPr algn="ctr"/>
              <a:r>
                <a:rPr lang="ru-RU" sz="800" dirty="0" smtClean="0"/>
                <a:t>и уплате косвенных налогов</a:t>
              </a:r>
              <a:endParaRPr lang="ru-RU" sz="800" dirty="0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1692744" y="4876416"/>
              <a:ext cx="370101" cy="21119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2929123" y="4876415"/>
              <a:ext cx="370101" cy="21119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 стрелкой 18"/>
            <p:cNvCxnSpPr>
              <a:stCxn id="14" idx="6"/>
              <a:endCxn id="15" idx="1"/>
            </p:cNvCxnSpPr>
            <p:nvPr/>
          </p:nvCxnSpPr>
          <p:spPr>
            <a:xfrm flipV="1">
              <a:off x="2217794" y="4263736"/>
              <a:ext cx="235503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ьная выноска 19"/>
            <p:cNvSpPr/>
            <p:nvPr/>
          </p:nvSpPr>
          <p:spPr>
            <a:xfrm>
              <a:off x="5331863" y="4031037"/>
              <a:ext cx="916537" cy="479579"/>
            </a:xfrm>
            <a:prstGeom prst="wedgeEllipseCallou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Уплата НДС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Скругленная соединительная линия 20"/>
            <p:cNvCxnSpPr>
              <a:endCxn id="16" idx="2"/>
            </p:cNvCxnSpPr>
            <p:nvPr/>
          </p:nvCxnSpPr>
          <p:spPr>
            <a:xfrm flipV="1">
              <a:off x="4429742" y="4849170"/>
              <a:ext cx="451060" cy="159398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Скругленная соединительная линия 21"/>
            <p:cNvCxnSpPr>
              <a:endCxn id="20" idx="4"/>
            </p:cNvCxnSpPr>
            <p:nvPr/>
          </p:nvCxnSpPr>
          <p:spPr>
            <a:xfrm flipV="1">
              <a:off x="4429742" y="4510616"/>
              <a:ext cx="1360390" cy="497952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990980" y="5684016"/>
              <a:ext cx="503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РФ</a:t>
              </a:r>
              <a:endParaRPr lang="ru-RU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8022" y="5682273"/>
              <a:ext cx="503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РК</a:t>
              </a:r>
              <a:endParaRPr lang="ru-RU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3360" y="5488146"/>
              <a:ext cx="13389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организация / ИП</a:t>
              </a:r>
              <a:endParaRPr lang="ru-RU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90402" y="5488146"/>
              <a:ext cx="13389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организация / ИП</a:t>
              </a:r>
              <a:endParaRPr lang="ru-RU" sz="1200" dirty="0"/>
            </a:p>
          </p:txBody>
        </p:sp>
        <p:pic>
          <p:nvPicPr>
            <p:cNvPr id="27" name="Picture 8" descr="деловой человечек на прозрачном фоне: 2 тыс изображений найдено в Яндекс  Картинках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838" y="4497676"/>
              <a:ext cx="752731" cy="1061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5975627" y="1738132"/>
            <a:ext cx="5874619" cy="2070159"/>
            <a:chOff x="6269588" y="3889113"/>
            <a:chExt cx="5874619" cy="2070159"/>
          </a:xfrm>
        </p:grpSpPr>
        <p:pic>
          <p:nvPicPr>
            <p:cNvPr id="29" name="Picture 8" descr="деловой человечек на прозрачном фоне: 2 тыс изображений найдено в Яндекс  Картинках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843" y="4497676"/>
              <a:ext cx="752731" cy="1061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8" descr="Программа «Активный покупатель»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0066" y="4449500"/>
              <a:ext cx="1135483" cy="1100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s://www.avangardbumaga.ru/img/ico-rez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8635" y="3946861"/>
              <a:ext cx="615949" cy="61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9763413" y="4501716"/>
              <a:ext cx="20263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Заявление о ввозе </a:t>
              </a:r>
            </a:p>
            <a:p>
              <a:pPr algn="ctr"/>
              <a:r>
                <a:rPr lang="ru-RU" sz="800" dirty="0" smtClean="0"/>
                <a:t>и уплате косвенных налогов</a:t>
              </a:r>
              <a:endParaRPr lang="ru-RU" sz="800" dirty="0"/>
            </a:p>
          </p:txBody>
        </p:sp>
        <p:sp>
          <p:nvSpPr>
            <p:cNvPr id="33" name="Стрелка вправо 32"/>
            <p:cNvSpPr/>
            <p:nvPr/>
          </p:nvSpPr>
          <p:spPr>
            <a:xfrm>
              <a:off x="7388972" y="4876416"/>
              <a:ext cx="370101" cy="21119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33"/>
            <p:cNvSpPr/>
            <p:nvPr/>
          </p:nvSpPr>
          <p:spPr>
            <a:xfrm>
              <a:off x="8901150" y="4902970"/>
              <a:ext cx="370101" cy="21119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 стрелкой 34"/>
            <p:cNvCxnSpPr>
              <a:endCxn id="31" idx="1"/>
            </p:cNvCxnSpPr>
            <p:nvPr/>
          </p:nvCxnSpPr>
          <p:spPr>
            <a:xfrm flipV="1">
              <a:off x="7914022" y="4254836"/>
              <a:ext cx="2554613" cy="890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ьная выноска 35"/>
            <p:cNvSpPr/>
            <p:nvPr/>
          </p:nvSpPr>
          <p:spPr>
            <a:xfrm>
              <a:off x="11227670" y="4022137"/>
              <a:ext cx="916537" cy="479579"/>
            </a:xfrm>
            <a:prstGeom prst="wedgeEllipseCallou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Уплата НДС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Скругленная соединительная линия 36"/>
            <p:cNvCxnSpPr>
              <a:stCxn id="30" idx="3"/>
              <a:endCxn id="32" idx="2"/>
            </p:cNvCxnSpPr>
            <p:nvPr/>
          </p:nvCxnSpPr>
          <p:spPr>
            <a:xfrm flipV="1">
              <a:off x="10325549" y="4840270"/>
              <a:ext cx="451060" cy="159398"/>
            </a:xfrm>
            <a:prstGeom prst="curvedConnector2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Скругленная соединительная линия 37"/>
            <p:cNvCxnSpPr>
              <a:stCxn id="30" idx="3"/>
              <a:endCxn id="36" idx="4"/>
            </p:cNvCxnSpPr>
            <p:nvPr/>
          </p:nvCxnSpPr>
          <p:spPr>
            <a:xfrm flipV="1">
              <a:off x="10325549" y="4501716"/>
              <a:ext cx="1360390" cy="497952"/>
            </a:xfrm>
            <a:prstGeom prst="curvedConnector2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642685" y="5682273"/>
              <a:ext cx="503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РФ</a:t>
              </a:r>
              <a:endParaRPr lang="ru-RU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511561" y="5679836"/>
              <a:ext cx="503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РК</a:t>
              </a:r>
              <a:endParaRPr lang="ru-RU" sz="1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69588" y="5488146"/>
              <a:ext cx="13389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организация / ИП</a:t>
              </a:r>
              <a:endParaRPr lang="ru-RU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086209" y="5488144"/>
              <a:ext cx="13389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физическое лицо</a:t>
              </a:r>
              <a:endParaRPr lang="ru-RU" sz="1200" dirty="0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214" y="4694421"/>
              <a:ext cx="984609" cy="655225"/>
            </a:xfrm>
            <a:prstGeom prst="rect">
              <a:avLst/>
            </a:prstGeom>
          </p:spPr>
        </p:pic>
        <p:sp>
          <p:nvSpPr>
            <p:cNvPr id="44" name="Овальная выноска 43"/>
            <p:cNvSpPr/>
            <p:nvPr/>
          </p:nvSpPr>
          <p:spPr>
            <a:xfrm>
              <a:off x="6950111" y="4031037"/>
              <a:ext cx="916537" cy="479579"/>
            </a:xfrm>
            <a:prstGeom prst="wedgeEllipseCallou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Уплата НДС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45" name="Picture 8" descr="Файл:Красный крест.webp — Википедия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705" b="89976" l="5917" r="9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723" y="4565876"/>
              <a:ext cx="712853" cy="72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Файл:Красный крест.webp — Википедия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705" b="89976" l="5917" r="9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4532" y="3889113"/>
              <a:ext cx="712853" cy="72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Файл:Красный крест.webp — Википедия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705" b="89976" l="5917" r="9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767" y="3910550"/>
              <a:ext cx="712853" cy="72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7747256" y="5488145"/>
              <a:ext cx="13389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err="1"/>
                <a:t>М</a:t>
              </a:r>
              <a:r>
                <a:rPr lang="ru-RU" sz="1200" dirty="0" err="1" smtClean="0"/>
                <a:t>аркетплейс</a:t>
              </a:r>
              <a:endParaRPr lang="ru-RU" sz="1200" dirty="0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553888" y="3755034"/>
            <a:ext cx="1028896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 2022 года государства-члены начали вводить национальное законодательство, регулирующее вопросы трансграничной </a:t>
            </a:r>
            <a:r>
              <a:rPr lang="ru-RU" sz="1400" b="1" dirty="0" smtClean="0">
                <a:solidFill>
                  <a:srgbClr val="002060"/>
                </a:solidFill>
              </a:rPr>
              <a:t>электронной </a:t>
            </a:r>
            <a:r>
              <a:rPr lang="ru-RU" sz="1400" b="1" dirty="0">
                <a:solidFill>
                  <a:srgbClr val="002060"/>
                </a:solidFill>
              </a:rPr>
              <a:t>торговли товарами:</a:t>
            </a:r>
          </a:p>
        </p:txBody>
      </p:sp>
      <p:pic>
        <p:nvPicPr>
          <p:cNvPr id="50" name="Picture 8" descr="деловой человечек на прозрачном фоне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72" y="4266811"/>
            <a:ext cx="752731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055517" y="5049199"/>
            <a:ext cx="133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организация / ИП</a:t>
            </a:r>
            <a:endParaRPr lang="ru-RU" sz="1200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74" y="4351707"/>
            <a:ext cx="984609" cy="65522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884516" y="5145431"/>
            <a:ext cx="133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/>
              <a:t>М</a:t>
            </a:r>
            <a:r>
              <a:rPr lang="ru-RU" sz="1200" dirty="0" err="1" smtClean="0"/>
              <a:t>аркетплейс</a:t>
            </a:r>
            <a:endParaRPr lang="ru-RU" sz="1200" dirty="0"/>
          </a:p>
        </p:txBody>
      </p:sp>
      <p:pic>
        <p:nvPicPr>
          <p:cNvPr id="54" name="Picture 18" descr="Программа «Активный покупатель»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13" y="4273887"/>
            <a:ext cx="1135483" cy="7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749891" y="5004219"/>
            <a:ext cx="133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физическое лицо</a:t>
            </a:r>
            <a:endParaRPr lang="ru-RU" sz="1200" dirty="0"/>
          </a:p>
        </p:txBody>
      </p:sp>
      <p:sp>
        <p:nvSpPr>
          <p:cNvPr id="56" name="Стрелка вправо 55"/>
          <p:cNvSpPr/>
          <p:nvPr/>
        </p:nvSpPr>
        <p:spPr>
          <a:xfrm>
            <a:off x="3539869" y="4506281"/>
            <a:ext cx="370101" cy="21119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5052047" y="4532835"/>
            <a:ext cx="370101" cy="21119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ьная выноска 57"/>
          <p:cNvSpPr/>
          <p:nvPr/>
        </p:nvSpPr>
        <p:spPr>
          <a:xfrm>
            <a:off x="1156352" y="4285625"/>
            <a:ext cx="903896" cy="476319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Уплата НДС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9" name="Овальная выноска 58"/>
          <p:cNvSpPr/>
          <p:nvPr/>
        </p:nvSpPr>
        <p:spPr>
          <a:xfrm>
            <a:off x="6911756" y="4278256"/>
            <a:ext cx="916537" cy="479579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Уплата НДС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60" name="Скругленная соединительная линия 59"/>
          <p:cNvCxnSpPr>
            <a:stCxn id="51" idx="1"/>
            <a:endCxn id="58" idx="4"/>
          </p:cNvCxnSpPr>
          <p:nvPr/>
        </p:nvCxnSpPr>
        <p:spPr>
          <a:xfrm rot="10800000">
            <a:off x="1608301" y="4761945"/>
            <a:ext cx="447217" cy="425755"/>
          </a:xfrm>
          <a:prstGeom prst="curvedConnector2">
            <a:avLst/>
          </a:prstGeom>
          <a:ln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>
            <a:stCxn id="51" idx="3"/>
            <a:endCxn id="59" idx="4"/>
          </p:cNvCxnSpPr>
          <p:nvPr/>
        </p:nvCxnSpPr>
        <p:spPr>
          <a:xfrm flipV="1">
            <a:off x="3394461" y="4757835"/>
            <a:ext cx="3975564" cy="429864"/>
          </a:xfrm>
          <a:prstGeom prst="curvedConnector2">
            <a:avLst/>
          </a:prstGeom>
          <a:ln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8539766" y="4363383"/>
            <a:ext cx="1219996" cy="444973"/>
            <a:chOff x="9714535" y="5756394"/>
            <a:chExt cx="1274110" cy="537107"/>
          </a:xfrm>
          <a:solidFill>
            <a:schemeClr val="accent2"/>
          </a:solidFill>
        </p:grpSpPr>
        <p:grpSp>
          <p:nvGrpSpPr>
            <p:cNvPr id="63" name="Группа 62"/>
            <p:cNvGrpSpPr/>
            <p:nvPr/>
          </p:nvGrpSpPr>
          <p:grpSpPr>
            <a:xfrm>
              <a:off x="9714535" y="5756394"/>
              <a:ext cx="984852" cy="537107"/>
              <a:chOff x="9714535" y="5756394"/>
              <a:chExt cx="984852" cy="537107"/>
            </a:xfrm>
            <a:grpFill/>
          </p:grpSpPr>
          <p:sp>
            <p:nvSpPr>
              <p:cNvPr id="65" name="Куб 64"/>
              <p:cNvSpPr/>
              <p:nvPr/>
            </p:nvSpPr>
            <p:spPr>
              <a:xfrm>
                <a:off x="9714535" y="5757721"/>
                <a:ext cx="371475" cy="406128"/>
              </a:xfrm>
              <a:prstGeom prst="cub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р</a:t>
                </a:r>
                <a:endParaRPr lang="ru-RU" dirty="0"/>
              </a:p>
            </p:txBody>
          </p:sp>
          <p:sp>
            <p:nvSpPr>
              <p:cNvPr id="66" name="Куб 65"/>
              <p:cNvSpPr/>
              <p:nvPr/>
            </p:nvSpPr>
            <p:spPr>
              <a:xfrm>
                <a:off x="9991558" y="5887373"/>
                <a:ext cx="371475" cy="406128"/>
              </a:xfrm>
              <a:prstGeom prst="cub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и</a:t>
                </a:r>
                <a:endParaRPr lang="ru-RU" dirty="0"/>
              </a:p>
            </p:txBody>
          </p:sp>
          <p:sp>
            <p:nvSpPr>
              <p:cNvPr id="67" name="Куб 66"/>
              <p:cNvSpPr/>
              <p:nvPr/>
            </p:nvSpPr>
            <p:spPr>
              <a:xfrm>
                <a:off x="10327911" y="5756394"/>
                <a:ext cx="371476" cy="406128"/>
              </a:xfrm>
              <a:prstGeom prst="cub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с</a:t>
                </a:r>
              </a:p>
            </p:txBody>
          </p:sp>
        </p:grpSp>
        <p:sp>
          <p:nvSpPr>
            <p:cNvPr id="64" name="Куб 63"/>
            <p:cNvSpPr/>
            <p:nvPr/>
          </p:nvSpPr>
          <p:spPr>
            <a:xfrm>
              <a:off x="10617170" y="5885328"/>
              <a:ext cx="371475" cy="406128"/>
            </a:xfrm>
            <a:prstGeom prst="cub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</a:t>
              </a:r>
              <a:endParaRPr lang="ru-RU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169505" y="4881127"/>
            <a:ext cx="202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C00000"/>
                </a:solidFill>
              </a:rPr>
              <a:t>Двойное налогообложение НДС</a:t>
            </a:r>
            <a:endParaRPr lang="ru-RU" sz="1150" b="1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722924" y="4087210"/>
            <a:ext cx="660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25958" y="4101517"/>
            <a:ext cx="660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45899" y="1653722"/>
            <a:ext cx="22761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" b="1" dirty="0" smtClean="0">
                <a:solidFill>
                  <a:schemeClr val="accent2"/>
                </a:solidFill>
              </a:rPr>
              <a:t>(Принцип страны назначения </a:t>
            </a:r>
          </a:p>
          <a:p>
            <a:pPr algn="ctr"/>
            <a:r>
              <a:rPr lang="ru-RU" sz="1150" b="1" dirty="0" smtClean="0">
                <a:solidFill>
                  <a:schemeClr val="accent2"/>
                </a:solidFill>
              </a:rPr>
              <a:t>не обеспечивается)</a:t>
            </a:r>
            <a:endParaRPr lang="ru-RU" sz="1150" b="1" dirty="0">
              <a:solidFill>
                <a:schemeClr val="accent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1377" y="5536624"/>
            <a:ext cx="11546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Работа по обеспечению принципы страны назначения: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Проект Протокола о внесении изменений в договор о ЕАЭС в части взимания косвенных налогов при осуществлении электронной торговли товарами, реализуемыми в адрес физических лиц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Законопроект № </a:t>
            </a:r>
            <a:r>
              <a:rPr lang="ru-RU" sz="1600" dirty="0"/>
              <a:t>№ </a:t>
            </a:r>
            <a:r>
              <a:rPr lang="ru-RU" sz="1600" dirty="0" smtClean="0"/>
              <a:t>564179-8 о внесении изменений в НК РФ</a:t>
            </a:r>
            <a:endParaRPr lang="ru-RU" sz="1600" dirty="0"/>
          </a:p>
        </p:txBody>
      </p:sp>
      <p:sp>
        <p:nvSpPr>
          <p:cNvPr id="73" name="Заголовок 5"/>
          <p:cNvSpPr txBox="1">
            <a:spLocks/>
          </p:cNvSpPr>
          <p:nvPr/>
        </p:nvSpPr>
        <p:spPr>
          <a:xfrm>
            <a:off x="-1" y="228699"/>
            <a:ext cx="12192000" cy="37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ПРАКТИЧЕСКИЕ АСПЕКТЫ ВЗИМАНИЯ КОСВЕННЫХ НАЛОГОВ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 ВЗАИМНОЙ ТОРГОВЛЕ ТОВАРАМИ В ЕАЭС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04547" y="1692440"/>
            <a:ext cx="5887452" cy="5165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документ 2"/>
          <p:cNvSpPr/>
          <p:nvPr/>
        </p:nvSpPr>
        <p:spPr>
          <a:xfrm rot="16200000">
            <a:off x="1822797" y="-130356"/>
            <a:ext cx="5165559" cy="8811152"/>
          </a:xfrm>
          <a:prstGeom prst="flowChartDocumen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pic>
        <p:nvPicPr>
          <p:cNvPr id="6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-1" y="228699"/>
            <a:ext cx="12192000" cy="37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ПРАКТИЧЕСКИЕ АСПЕКТЫ ВЗИМАНИЯ КОСВЕННЫХ НАЛОГОВ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 ОКАЗАНИИ УСЛУГ/ ВЫПОЛНЕНИИ РАБОТ В ЕАЭС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1028343"/>
            <a:ext cx="1191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200" dirty="0" smtClean="0"/>
          </a:p>
          <a:p>
            <a:pPr algn="just"/>
            <a:r>
              <a:rPr lang="ru-RU" b="1" u="sng" dirty="0">
                <a:solidFill>
                  <a:schemeClr val="accent2"/>
                </a:solidFill>
              </a:rPr>
              <a:t>Справочно</a:t>
            </a:r>
            <a:r>
              <a:rPr lang="ru-RU" b="1" u="sng" dirty="0" smtClean="0">
                <a:solidFill>
                  <a:schemeClr val="accent2"/>
                </a:solidFill>
              </a:rPr>
              <a:t>:</a:t>
            </a:r>
            <a:r>
              <a:rPr lang="en-US" b="1" u="sng" dirty="0" smtClean="0">
                <a:solidFill>
                  <a:schemeClr val="accent2"/>
                </a:solidFill>
              </a:rPr>
              <a:t> </a:t>
            </a:r>
            <a:r>
              <a:rPr lang="ru-RU" b="1" u="sng" dirty="0" smtClean="0">
                <a:solidFill>
                  <a:schemeClr val="accent2"/>
                </a:solidFill>
              </a:rPr>
              <a:t>из п. 29 Приложения № 18</a:t>
            </a:r>
            <a:endParaRPr lang="ru-RU" b="1" u="sng" dirty="0">
              <a:solidFill>
                <a:schemeClr val="accent2"/>
              </a:solidFill>
            </a:endParaRPr>
          </a:p>
        </p:txBody>
      </p:sp>
      <p:pic>
        <p:nvPicPr>
          <p:cNvPr id="10" name="Picture 2" descr="Справочно-правовая система КонсультантПлюс » МУК &quot;КЦБС&quot;">
            <a:extLst>
              <a:ext uri="{FF2B5EF4-FFF2-40B4-BE49-F238E27FC236}">
                <a16:creationId xmlns="" xmlns:a16="http://schemas.microsoft.com/office/drawing/2014/main" id="{18202C74-6924-048A-496F-E1D16897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12" y="999060"/>
            <a:ext cx="807500" cy="8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132571" y="1961467"/>
            <a:ext cx="6413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/>
                </a:solidFill>
              </a:rPr>
              <a:t>связаны непосредственно с недвижимым </a:t>
            </a:r>
            <a:r>
              <a:rPr lang="ru-RU" sz="1400" dirty="0" smtClean="0">
                <a:solidFill>
                  <a:schemeClr val="accent5"/>
                </a:solidFill>
              </a:rPr>
              <a:t>имуществом, </a:t>
            </a:r>
            <a:r>
              <a:rPr lang="ru-RU" sz="1400" dirty="0">
                <a:solidFill>
                  <a:schemeClr val="accent5"/>
                </a:solidFill>
              </a:rPr>
              <a:t>находящимся на территории этого государства-члена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-50192" y="2000129"/>
            <a:ext cx="8635147" cy="4569399"/>
            <a:chOff x="-42277" y="1993422"/>
            <a:chExt cx="9642286" cy="411330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169905" y="3437311"/>
              <a:ext cx="6096000" cy="6649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 smtClean="0">
                  <a:solidFill>
                    <a:schemeClr val="accent5"/>
                  </a:solidFill>
                </a:rPr>
                <a:t>связаны </a:t>
              </a:r>
              <a:r>
                <a:rPr lang="ru-RU" sz="1400" dirty="0">
                  <a:solidFill>
                    <a:schemeClr val="accent5"/>
                  </a:solidFill>
                </a:rPr>
                <a:t>непосредственно с движимым </a:t>
              </a:r>
              <a:r>
                <a:rPr lang="ru-RU" sz="1400" dirty="0" smtClean="0">
                  <a:solidFill>
                    <a:schemeClr val="accent5"/>
                  </a:solidFill>
                </a:rPr>
                <a:t>имуществом, </a:t>
              </a:r>
              <a:r>
                <a:rPr lang="ru-RU" sz="1400" dirty="0">
                  <a:solidFill>
                    <a:schemeClr val="accent5"/>
                  </a:solidFill>
                </a:rPr>
                <a:t>транспортными средствами, находящимися на территории этого государства-члена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631316" y="2637837"/>
              <a:ext cx="6096000" cy="6649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accent5"/>
                  </a:solidFill>
                </a:rPr>
                <a:t>услуги в сфере культуры, искусства, обучения (образования), физической культуры, туризма, отдыха и спорта оказаны на территории этого государства-члена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182157" y="4088263"/>
              <a:ext cx="6417852" cy="1052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accent5"/>
                  </a:solidFill>
                </a:rPr>
                <a:t>консультационные, юридические, бухгалтерские, аудиторские, инжиниринговые, рекламные, дизайнерские, маркетинговые услуги, услуги по обработке информации (за исключением услуг в электронной форме), а также научно-исследовательские, опытно-конструкторские и опытно-технологические (технологические) работы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632136" y="5138786"/>
              <a:ext cx="4188624" cy="664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accent5"/>
                  </a:solidFill>
                </a:rPr>
                <a:t>услуги по предоставлению персонала в случае, если персонал работает в месте деятельности покупателя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256617" y="5798948"/>
              <a:ext cx="4188624" cy="277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5"/>
                  </a:solidFill>
                </a:rPr>
                <a:t>Услуги в электронной </a:t>
              </a:r>
              <a:r>
                <a:rPr lang="ru-RU" sz="1400" dirty="0" smtClean="0">
                  <a:solidFill>
                    <a:schemeClr val="accent5"/>
                  </a:solidFill>
                </a:rPr>
                <a:t>форме (есть нюансы)</a:t>
              </a:r>
              <a:endParaRPr lang="ru-RU" sz="1400" dirty="0">
                <a:solidFill>
                  <a:schemeClr val="accent5"/>
                </a:solidFill>
              </a:endParaRPr>
            </a:p>
          </p:txBody>
        </p:sp>
        <p:pic>
          <p:nvPicPr>
            <p:cNvPr id="1026" name="Picture 2" descr="Покупатель – Бесплатные иконки: люди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40" y="3574676"/>
              <a:ext cx="1366661" cy="93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-42277" y="4468598"/>
              <a:ext cx="2026391" cy="58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C00000"/>
                  </a:solidFill>
                </a:rPr>
                <a:t>По месту нахождения покупателя работ/ 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услуг</a:t>
              </a:r>
            </a:p>
            <a:p>
              <a:pPr algn="ctr"/>
              <a:r>
                <a:rPr lang="ru-RU" sz="1200" b="1" dirty="0" smtClean="0">
                  <a:solidFill>
                    <a:srgbClr val="C00000"/>
                  </a:solidFill>
                </a:rPr>
                <a:t>(</a:t>
              </a:r>
              <a:r>
                <a:rPr lang="ru-RU" sz="1200" b="1" dirty="0" err="1" smtClean="0">
                  <a:solidFill>
                    <a:srgbClr val="C00000"/>
                  </a:solidFill>
                </a:rPr>
                <a:t>пп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. 1-4)</a:t>
              </a:r>
              <a:endParaRPr lang="ru-RU" sz="1200" b="1" dirty="0">
                <a:solidFill>
                  <a:srgbClr val="C00000"/>
                </a:solidFill>
              </a:endParaRPr>
            </a:p>
          </p:txBody>
        </p:sp>
        <p:pic>
          <p:nvPicPr>
            <p:cNvPr id="1032" name="Picture 8" descr="3d здание – Бесплатные иконки: здания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33" y="1993422"/>
              <a:ext cx="570480" cy="407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Искусство – Бесплатные иконки: искусство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474" y="2810419"/>
              <a:ext cx="539511" cy="42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Машина – Бесплатные иконки: транспорт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055" y="3460650"/>
              <a:ext cx="616780" cy="479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Консультации – Бесплатные иконки: люди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694" y="4277575"/>
              <a:ext cx="614748" cy="516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Поиск сотрудников – Бесплатные иконки: интерфейс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557" y="5168481"/>
              <a:ext cx="420914" cy="3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Онлайн обучение – Бесплатные иконки: компьютер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33" y="5678783"/>
              <a:ext cx="570139" cy="42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07934" y="2033512"/>
              <a:ext cx="488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1)</a:t>
              </a:r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00240" y="2862549"/>
              <a:ext cx="488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2)</a:t>
              </a:r>
              <a:endParaRPr lang="ru-RU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91234" y="3523476"/>
              <a:ext cx="488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3)</a:t>
              </a:r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85370" y="4378471"/>
              <a:ext cx="488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4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65254" y="5138786"/>
              <a:ext cx="488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2618" y="5723658"/>
              <a:ext cx="488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6</a:t>
              </a:r>
              <a:r>
                <a:rPr lang="ru-RU" dirty="0" smtClean="0"/>
                <a:t>)</a:t>
              </a:r>
              <a:endParaRPr lang="ru-RU" dirty="0"/>
            </a:p>
          </p:txBody>
        </p:sp>
      </p:grpSp>
      <p:pic>
        <p:nvPicPr>
          <p:cNvPr id="1050" name="Picture 26" descr="Продавец – Бесплатные иконки: торговля и покупки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118" y="3722149"/>
            <a:ext cx="1209312" cy="11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10426757" y="4127451"/>
            <a:ext cx="1901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/>
                </a:solidFill>
              </a:rPr>
              <a:t>Иные работы/ услуги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25737" y="4824508"/>
            <a:ext cx="181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По месту нахождения продавца работ/ </a:t>
            </a:r>
            <a:r>
              <a:rPr lang="ru-RU" sz="1200" b="1" dirty="0" smtClean="0">
                <a:solidFill>
                  <a:srgbClr val="C00000"/>
                </a:solidFill>
              </a:rPr>
              <a:t>услуг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(</a:t>
            </a:r>
            <a:r>
              <a:rPr lang="ru-RU" sz="1200" b="1" dirty="0" err="1">
                <a:solidFill>
                  <a:srgbClr val="C00000"/>
                </a:solidFill>
              </a:rPr>
              <a:t>пп</a:t>
            </a:r>
            <a:r>
              <a:rPr lang="ru-RU" sz="1200" b="1" dirty="0">
                <a:solidFill>
                  <a:srgbClr val="C00000"/>
                </a:solidFill>
              </a:rPr>
              <a:t>. </a:t>
            </a:r>
            <a:r>
              <a:rPr lang="ru-RU" sz="1200" b="1" dirty="0" smtClean="0">
                <a:solidFill>
                  <a:srgbClr val="C00000"/>
                </a:solidFill>
              </a:rPr>
              <a:t>5)</a:t>
            </a:r>
            <a:endParaRPr lang="ru-RU" sz="12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9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pic>
        <p:nvPicPr>
          <p:cNvPr id="5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-1" y="228699"/>
            <a:ext cx="12192000" cy="37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ПРАКТИЧЕСКИЕ АСПЕКТЫ ВЗИМАНИЯ КОСВЕННЫХ НАЛОГОВ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 ОКАЗАНИИ УСЛУГ/ ВЫПОЛНЕНИИ РАБОТ В ЕАЭС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0D8217EF-ECB1-46DD-B7D1-7AD58BF84BD5}"/>
              </a:ext>
            </a:extLst>
          </p:cNvPr>
          <p:cNvSpPr txBox="1">
            <a:spLocks/>
          </p:cNvSpPr>
          <p:nvPr/>
        </p:nvSpPr>
        <p:spPr>
          <a:xfrm>
            <a:off x="256443" y="882928"/>
            <a:ext cx="11633200" cy="71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417F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1800" dirty="0" smtClean="0">
                <a:solidFill>
                  <a:schemeClr val="accent1"/>
                </a:solidFill>
              </a:rPr>
              <a:t>Покупка услуг</a:t>
            </a:r>
            <a:r>
              <a:rPr lang="ru-RU" sz="1800" dirty="0" smtClean="0">
                <a:solidFill>
                  <a:schemeClr val="accent1"/>
                </a:solidFill>
              </a:rPr>
              <a:t> для филиала на территории другого государства-члена:</a:t>
            </a:r>
            <a:endParaRPr lang="ru-RU" sz="1800" b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4" descr="Здание – Бесплатные иконки: зда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4" y="1851038"/>
            <a:ext cx="1102976" cy="11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Офис – Бесплатные иконки: карты и местополо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74" y="2016149"/>
            <a:ext cx="772754" cy="7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2191" y="3056178"/>
            <a:ext cx="191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Головная </a:t>
            </a:r>
            <a:r>
              <a:rPr lang="ru-RU" sz="1400" dirty="0" smtClean="0"/>
              <a:t>организация</a:t>
            </a:r>
          </a:p>
          <a:p>
            <a:pPr algn="ctr"/>
            <a:r>
              <a:rPr lang="ru-RU" sz="1400" dirty="0" smtClean="0"/>
              <a:t>РФ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63525" y="3019955"/>
            <a:ext cx="191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Филиал</a:t>
            </a:r>
            <a:endParaRPr lang="en-US" sz="1400" dirty="0" smtClean="0"/>
          </a:p>
          <a:p>
            <a:pPr algn="ctr"/>
            <a:r>
              <a:rPr lang="ru-RU" sz="1400" dirty="0" smtClean="0"/>
              <a:t>РК</a:t>
            </a:r>
            <a:endParaRPr lang="ru-RU" sz="1400" dirty="0"/>
          </a:p>
        </p:txBody>
      </p:sp>
      <p:pic>
        <p:nvPicPr>
          <p:cNvPr id="1028" name="Picture 4" descr="Офисный рабочий – Бесплатные иконки: люд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56" y="2018351"/>
            <a:ext cx="76835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27952" y="3049323"/>
            <a:ext cx="191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Исполнитель</a:t>
            </a:r>
          </a:p>
          <a:p>
            <a:pPr algn="ctr"/>
            <a:r>
              <a:rPr lang="ru-RU" sz="1400" dirty="0" smtClean="0"/>
              <a:t>РК</a:t>
            </a:r>
            <a:endParaRPr lang="ru-RU" sz="1400" dirty="0"/>
          </a:p>
        </p:txBody>
      </p:sp>
      <p:cxnSp>
        <p:nvCxnSpPr>
          <p:cNvPr id="16" name="Прямая со стрелкой 15"/>
          <p:cNvCxnSpPr>
            <a:stCxn id="9" idx="3"/>
            <a:endCxn id="1028" idx="1"/>
          </p:cNvCxnSpPr>
          <p:nvPr/>
        </p:nvCxnSpPr>
        <p:spPr>
          <a:xfrm>
            <a:off x="1662850" y="2402526"/>
            <a:ext cx="11370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28" idx="3"/>
            <a:endCxn id="10" idx="1"/>
          </p:cNvCxnSpPr>
          <p:nvPr/>
        </p:nvCxnSpPr>
        <p:spPr>
          <a:xfrm>
            <a:off x="3568206" y="2402526"/>
            <a:ext cx="957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86365" y="1782001"/>
            <a:ext cx="18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Заказ бух услуг для филиала в РК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1115" y="1884261"/>
            <a:ext cx="180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Бух. услуги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3080" y="2045342"/>
            <a:ext cx="330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Место реализации услуг для целей уплаты НДС?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5064" y="3868709"/>
            <a:ext cx="9865729" cy="590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Пакет предложений в Протокол от 31 марта 2022 года о внесении изменений в Договор о ЕАЭС </a:t>
            </a:r>
            <a:br>
              <a:rPr lang="ru-RU" sz="1400" b="1" dirty="0" smtClean="0">
                <a:solidFill>
                  <a:srgbClr val="000000"/>
                </a:solidFill>
              </a:rPr>
            </a:br>
            <a:r>
              <a:rPr lang="ru-RU" sz="1400" b="1" dirty="0" smtClean="0">
                <a:solidFill>
                  <a:srgbClr val="000000"/>
                </a:solidFill>
              </a:rPr>
              <a:t>(«II Большой протокол») в части уточнения норм Приложения № 18 по расширению информационного взаимодействия при проведении мероприятий налогового контроля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741" y="3948092"/>
            <a:ext cx="462477" cy="37628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0691390" y="3920788"/>
            <a:ext cx="1500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Вступил в силу</a:t>
            </a:r>
          </a:p>
          <a:p>
            <a:r>
              <a:rPr lang="en-US" sz="1100" i="1" dirty="0" smtClean="0"/>
              <a:t>15</a:t>
            </a:r>
            <a:r>
              <a:rPr lang="ru-RU" sz="1100" i="1" dirty="0" smtClean="0"/>
              <a:t> февраля 2024 года</a:t>
            </a:r>
            <a:endParaRPr lang="ru-RU" sz="11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5064" y="5954280"/>
            <a:ext cx="1219200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Услуги, оказанные </a:t>
            </a:r>
            <a:r>
              <a:rPr lang="ru-RU" sz="1600" b="1" dirty="0" smtClean="0"/>
              <a:t>до 15 февраля </a:t>
            </a:r>
            <a:r>
              <a:rPr lang="ru-RU" sz="1600" dirty="0" smtClean="0"/>
              <a:t>2024 года облагаются НДС </a:t>
            </a:r>
            <a:r>
              <a:rPr lang="ru-RU" sz="1600" b="1" dirty="0" smtClean="0"/>
              <a:t>по месту нахождения головной организации </a:t>
            </a:r>
            <a:r>
              <a:rPr lang="ru-RU" sz="1600" dirty="0" smtClean="0"/>
              <a:t>(фактический заказчик);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Услуги, </a:t>
            </a:r>
            <a:r>
              <a:rPr lang="ru-RU" sz="1600" dirty="0"/>
              <a:t>оказанные </a:t>
            </a:r>
            <a:r>
              <a:rPr lang="ru-RU" sz="1600" b="1" dirty="0" smtClean="0"/>
              <a:t>после </a:t>
            </a:r>
            <a:r>
              <a:rPr lang="ru-RU" sz="1600" b="1" dirty="0"/>
              <a:t>15 февраля </a:t>
            </a:r>
            <a:r>
              <a:rPr lang="ru-RU" sz="1600" dirty="0"/>
              <a:t>2024 года облагаются НДС </a:t>
            </a:r>
            <a:r>
              <a:rPr lang="ru-RU" sz="1600" b="1" dirty="0"/>
              <a:t>по месту нахождения </a:t>
            </a:r>
            <a:r>
              <a:rPr lang="ru-RU" sz="1600" b="1" dirty="0" smtClean="0"/>
              <a:t>филиала</a:t>
            </a:r>
            <a:endParaRPr lang="ru-RU" sz="1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5064" y="4552641"/>
            <a:ext cx="116375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 smtClean="0"/>
              <a:t>Дополнение в </a:t>
            </a:r>
            <a:r>
              <a:rPr lang="ru-RU" sz="1400" b="1" i="1" u="sng" dirty="0" err="1" smtClean="0"/>
              <a:t>пп</a:t>
            </a:r>
            <a:r>
              <a:rPr lang="ru-RU" sz="1400" b="1" i="1" u="sng" dirty="0" smtClean="0"/>
              <a:t>. 4 п. 29 Приложения № 18:</a:t>
            </a:r>
          </a:p>
          <a:p>
            <a:pPr algn="just"/>
            <a:r>
              <a:rPr lang="ru-RU" sz="1400" i="1" dirty="0" smtClean="0"/>
              <a:t>«В </a:t>
            </a:r>
            <a:r>
              <a:rPr lang="ru-RU" sz="1400" i="1" dirty="0"/>
              <a:t>случае если покупателем работ, услуг является налогоплательщик государства-члена, а их потребителем является его филиал или представительство (постоянное представительство), которые осуществляют деятельность на территории другого государства-члена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ru-RU" sz="1400" i="1" dirty="0" smtClean="0"/>
              <a:t>и </a:t>
            </a:r>
            <a:r>
              <a:rPr lang="ru-RU" sz="1400" i="1" dirty="0"/>
              <a:t>(или) местом нахождения которых является территория другого государства-члена, то местом реализации работ, услуг признается территория этого другого </a:t>
            </a:r>
            <a:r>
              <a:rPr lang="ru-RU" sz="1400" i="1" dirty="0" smtClean="0"/>
              <a:t>государства-члена»</a:t>
            </a:r>
            <a:endParaRPr lang="ru-RU" sz="1400" b="0" i="1" dirty="0">
              <a:effectLst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7447" y="5728518"/>
            <a:ext cx="330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accent1"/>
                </a:solidFill>
              </a:rPr>
              <a:t>Результат:</a:t>
            </a:r>
            <a:endParaRPr lang="ru-RU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4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pic>
        <p:nvPicPr>
          <p:cNvPr id="5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-1" y="228699"/>
            <a:ext cx="12192000" cy="37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ПРАКТИЧЕСКИЕ АСПЕКТЫ ВЗИМАНИЯ КОСВЕННЫХ НАЛОГОВ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 ОКАЗАНИИ УСЛУГ/ ВЫПОЛНЕНИИ РАБОТ В ЕАЭС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0D8217EF-ECB1-46DD-B7D1-7AD58BF84BD5}"/>
              </a:ext>
            </a:extLst>
          </p:cNvPr>
          <p:cNvSpPr txBox="1">
            <a:spLocks/>
          </p:cNvSpPr>
          <p:nvPr/>
        </p:nvSpPr>
        <p:spPr>
          <a:xfrm>
            <a:off x="256443" y="882928"/>
            <a:ext cx="11633200" cy="71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417F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1800" dirty="0" smtClean="0">
                <a:solidFill>
                  <a:schemeClr val="accent1"/>
                </a:solidFill>
              </a:rPr>
              <a:t>Реализация услуг рейтинговых агентств</a:t>
            </a:r>
            <a:r>
              <a:rPr lang="ru-RU" sz="1800" dirty="0" smtClean="0">
                <a:solidFill>
                  <a:schemeClr val="accent1"/>
                </a:solidFill>
              </a:rPr>
              <a:t>:</a:t>
            </a:r>
            <a:endParaRPr lang="ru-RU" sz="1800" b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4" descr="Здание – Бесплатные иконки: зда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18" y="1692443"/>
            <a:ext cx="1102976" cy="11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86" y="1703483"/>
            <a:ext cx="1042987" cy="104298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688779" y="2795419"/>
            <a:ext cx="2382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Исполнитель</a:t>
            </a:r>
          </a:p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РФ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21753" y="2795419"/>
            <a:ext cx="2382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Заказчик</a:t>
            </a:r>
          </a:p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РК</a:t>
            </a:r>
          </a:p>
        </p:txBody>
      </p:sp>
      <p:cxnSp>
        <p:nvCxnSpPr>
          <p:cNvPr id="23" name="Прямая со стрелкой 22"/>
          <p:cNvCxnSpPr>
            <a:stCxn id="10" idx="3"/>
            <a:endCxn id="19" idx="1"/>
          </p:cNvCxnSpPr>
          <p:nvPr/>
        </p:nvCxnSpPr>
        <p:spPr>
          <a:xfrm flipV="1">
            <a:off x="4431394" y="2224977"/>
            <a:ext cx="2859992" cy="1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59690" y="1618789"/>
            <a:ext cx="180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Рейтинговые услуги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399" y="3664780"/>
            <a:ext cx="118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Рейтинговые услуги не поименованы в </a:t>
            </a:r>
            <a:r>
              <a:rPr lang="ru-RU" dirty="0" err="1" smtClean="0"/>
              <a:t>пп</a:t>
            </a:r>
            <a:r>
              <a:rPr lang="ru-RU" dirty="0" smtClean="0"/>
              <a:t>. 1-4 п. 29 Приложения № 18 к Договору ЕАЭС (НДС по покупателю)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61570" y="4097458"/>
            <a:ext cx="1166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ea typeface="Calibri" panose="020F0502020204030204" pitchFamily="34" charset="0"/>
              </a:rPr>
              <a:t>В 2013 года на ККНПА РА, РБ и РФ была </a:t>
            </a:r>
            <a:r>
              <a:rPr lang="ru-RU" dirty="0">
                <a:ea typeface="Calibri" panose="020F0502020204030204" pitchFamily="34" charset="0"/>
              </a:rPr>
              <a:t>достигнута согласованная позиция о признании местом реализации рейтинговых услуг территорию государства-члена, налогоплательщиком которого оказываются такие </a:t>
            </a:r>
            <a:r>
              <a:rPr lang="ru-RU" dirty="0" smtClean="0">
                <a:ea typeface="Calibri" panose="020F0502020204030204" pitchFamily="34" charset="0"/>
              </a:rPr>
              <a:t>услуги.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79399" y="4801043"/>
            <a:ext cx="11668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ea typeface="Calibri" panose="020F0502020204030204" pitchFamily="34" charset="0"/>
              </a:rPr>
              <a:t>В настоящее время к Союзу присоединились РА и КР и ряд государств начал применять национальное законодательство, в соответствии с которым Рейтинговые услуги относятся к консультационным и должны облагаться по месту нахождения покупателя таких услуг.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1570" y="5891202"/>
            <a:ext cx="11668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Риск двойного налогообложения сохраняется</a:t>
            </a:r>
          </a:p>
          <a:p>
            <a:pPr algn="just"/>
            <a:endParaRPr lang="ru-RU" sz="10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algn="just"/>
            <a:r>
              <a:rPr lang="ru-RU" b="1" dirty="0" smtClean="0">
                <a:ea typeface="Calibri" panose="020F0502020204030204" pitchFamily="34" charset="0"/>
              </a:rPr>
              <a:t>Для минимизации рисков – формулировки оказываемых услуг в соответствии с п. 29 Приложения № 18</a:t>
            </a:r>
          </a:p>
        </p:txBody>
      </p:sp>
    </p:spTree>
    <p:extLst>
      <p:ext uri="{BB962C8B-B14F-4D97-AF65-F5344CB8AC3E}">
        <p14:creationId xmlns:p14="http://schemas.microsoft.com/office/powerpoint/2010/main" val="220824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459809"/>
            <a:ext cx="12192000" cy="173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1850" y="5307973"/>
            <a:ext cx="5139105" cy="155002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</a:rPr>
              <a:t>Есть вопросы? 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E-mail: 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damitin@fa.ru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d.mitin@eecommission.org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Вопросы – Бесплатные иконки: люд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41" y="4681390"/>
            <a:ext cx="2176609" cy="21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3" y="5638801"/>
            <a:ext cx="550568" cy="5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 стрелкой 36"/>
          <p:cNvCxnSpPr/>
          <p:nvPr/>
        </p:nvCxnSpPr>
        <p:spPr>
          <a:xfrm flipH="1">
            <a:off x="6095999" y="1485900"/>
            <a:ext cx="1" cy="5080000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1460500" y="3797300"/>
            <a:ext cx="9334500" cy="44687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2146300" y="1816575"/>
            <a:ext cx="3733800" cy="1854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обеспечение недискриминационного налогообложения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311899" y="1816575"/>
            <a:ext cx="3733800" cy="1854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координация налоговой политики и налогового администрирования в части косвенного налогообложения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46300" y="3962400"/>
            <a:ext cx="3733800" cy="1854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гармонизация (сближение) ставок акцизов на наиболее чувствительные подакцизные товары 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311899" y="4038600"/>
            <a:ext cx="3733800" cy="1854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обеспечение постоянного взаимодействия и обмена опытом между ведомствами Сторон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-1" y="228699"/>
            <a:ext cx="12192000" cy="37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</a:rPr>
              <a:t>ОСНОВНЫЕ ЗАДАЧИ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ОБЛАСТИ </a:t>
            </a:r>
            <a:r>
              <a:rPr lang="ru-RU" sz="2000" b="1" dirty="0" smtClean="0">
                <a:solidFill>
                  <a:srgbClr val="002060"/>
                </a:solidFill>
              </a:rPr>
              <a:t>СКООРДИНИРОВАННОЙ </a:t>
            </a:r>
            <a:r>
              <a:rPr lang="ru-RU" sz="2000" b="1" dirty="0">
                <a:solidFill>
                  <a:srgbClr val="002060"/>
                </a:solidFill>
              </a:rPr>
              <a:t>НАЛОГОВОЙ ПОЛИТИКИ ЕАЭС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371474" y="200247"/>
            <a:ext cx="12192000" cy="377403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ПРИМЕР ГАРМОНИЗАЦИИ НАЛОГОВОГО ЗАКОНОДАТЕЛЬСТВА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ГОСУДАРСТВ-ЧЛЕНОВ </a:t>
            </a:r>
            <a:r>
              <a:rPr lang="ru-RU" sz="2000" b="1" dirty="0" smtClean="0">
                <a:solidFill>
                  <a:srgbClr val="002060"/>
                </a:solidFill>
              </a:rPr>
              <a:t>ЕАЭС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4" y="1549400"/>
            <a:ext cx="3353512" cy="50419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889201" y="1562878"/>
            <a:ext cx="702339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Цели: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cs typeface="Times New Roman" panose="02020603050405020304" pitchFamily="18" charset="0"/>
              </a:rPr>
              <a:t>условий для функционирования рынка табачной продукции (сигарет с фильтром) в рамках сближения ставок акцизов на табачную продукцию;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снятие предпосылок  для нелегального </a:t>
            </a:r>
            <a:r>
              <a:rPr lang="ru-RU" dirty="0" smtClean="0">
                <a:cs typeface="Times New Roman" panose="02020603050405020304" pitchFamily="18" charset="0"/>
              </a:rPr>
              <a:t>трансграничного «</a:t>
            </a:r>
            <a:r>
              <a:rPr lang="ru-RU" dirty="0" err="1" smtClean="0">
                <a:cs typeface="Times New Roman" panose="02020603050405020304" pitchFamily="18" charset="0"/>
              </a:rPr>
              <a:t>перетока</a:t>
            </a:r>
            <a:r>
              <a:rPr lang="ru-RU" dirty="0">
                <a:cs typeface="Times New Roman" panose="02020603050405020304" pitchFamily="18" charset="0"/>
              </a:rPr>
              <a:t>» табачной продукции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89201" y="3956348"/>
            <a:ext cx="702339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Основные положения: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гармонизация </a:t>
            </a:r>
            <a:r>
              <a:rPr lang="ru-RU" dirty="0">
                <a:cs typeface="Times New Roman" panose="02020603050405020304" pitchFamily="18" charset="0"/>
              </a:rPr>
              <a:t>ставок -  каждые 5 лет через единую индикативную ставку (ЕИСА) и диапазон отклонения от нее фактических ставок акцизов;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индикативная ставка - 35 ЕВРО за </a:t>
            </a:r>
            <a:r>
              <a:rPr lang="ru-RU" dirty="0" smtClean="0">
                <a:cs typeface="Times New Roman" panose="02020603050405020304" pitchFamily="18" charset="0"/>
              </a:rPr>
              <a:t>1000 шт. сигарет с фильтром;</a:t>
            </a:r>
            <a:endParaRPr lang="ru-RU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диапазон отклонения - 20% в большую или меньшую сторону;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срок достижения - 2024 </a:t>
            </a:r>
            <a:r>
              <a:rPr lang="ru-RU" dirty="0" smtClean="0">
                <a:cs typeface="Times New Roman" panose="02020603050405020304" pitchFamily="18" charset="0"/>
              </a:rPr>
              <a:t>год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61924" y="252445"/>
            <a:ext cx="12192000" cy="377403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ПРИМЕР ПРИНЦИПА НАЛОГОВОЙ НЕДИСКРИМИНАЦИИ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</a:rPr>
              <a:t>ТЕРРИТОРИИ ЕАЭС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998" y="1352034"/>
            <a:ext cx="3302001" cy="36933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ст. </a:t>
            </a:r>
            <a:r>
              <a:rPr lang="ru-RU" b="1" dirty="0" smtClean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73 Договора о ЕАЭС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998" y="1890781"/>
            <a:ext cx="11531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b="0" i="1" dirty="0" smtClean="0">
                <a:solidFill>
                  <a:srgbClr val="000000"/>
                </a:solidFill>
                <a:effectLst/>
              </a:rPr>
              <a:t>В случае если одно государство-член в соответствии с его законодательством и положениями международных договоров вправе облагать налогом доход налогового резидента (лица с постоянным местопребыванием) другого государства-члена в связи с работой по найму, осуществляемой в первом упомянутом государстве-члене, такой доход облагается в первом государстве-члене с первого дня работы по найму по налоговым ставкам, предусмотренным для таких доходов физических лиц - налоговых резидентов (лиц с постоянным местопребыванием) этого первого государства-члена.</a:t>
            </a:r>
          </a:p>
          <a:p>
            <a:pPr algn="just"/>
            <a:r>
              <a:rPr lang="ru-RU" i="1" dirty="0" smtClean="0"/>
              <a:t>Положения настоящей статьи применяются к налогообложению доходов в связи с работой по найму, получаемых гражданами государств-членов.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06549" y="4368520"/>
            <a:ext cx="89789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Трудовые мигранты из ЕАЭС облагаются в России НДФЛ по ставке 13% с первого дня, независимо от статуса резидента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6874" y="5331859"/>
            <a:ext cx="11515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222222"/>
                </a:solidFill>
                <a:latin typeface="Lab Grotesque"/>
              </a:rPr>
              <a:t>Информация требующая анализа:</a:t>
            </a:r>
          </a:p>
          <a:p>
            <a:pPr algn="just"/>
            <a:r>
              <a:rPr lang="ru-RU" dirty="0" smtClean="0">
                <a:solidFill>
                  <a:srgbClr val="222222"/>
                </a:solidFill>
                <a:latin typeface="Lab Grotesque"/>
              </a:rPr>
              <a:t>По</a:t>
            </a:r>
            <a:r>
              <a:rPr lang="ru-RU" dirty="0">
                <a:solidFill>
                  <a:srgbClr val="222222"/>
                </a:solidFill>
                <a:latin typeface="Lab Grotesque"/>
              </a:rPr>
              <a:t> итогам налогового периода (календарного года) определяется окончательный налоговый статус физлица. И если на конец года сотрудники организаций, являющиеся гражданами государств-участников ЕАЭС, не стали российскими налоговыми резидентами, то НДФЛ, удержанный с их доходов по ставке 13 %, должен быть пересчитан по ставке 30 % (</a:t>
            </a:r>
            <a:r>
              <a:rPr lang="ru-RU" dirty="0">
                <a:solidFill>
                  <a:schemeClr val="accent2"/>
                </a:solidFill>
                <a:latin typeface="Lab Grotesque"/>
              </a:rPr>
              <a:t>Письмо ФНС от 28.02.2020 № БС-4-11/3347</a:t>
            </a:r>
            <a:r>
              <a:rPr lang="ru-RU" dirty="0">
                <a:latin typeface="Lab Grotesque"/>
              </a:rPr>
              <a:t>)</a:t>
            </a:r>
            <a:r>
              <a:rPr lang="ru-RU" dirty="0">
                <a:solidFill>
                  <a:srgbClr val="222222"/>
                </a:solidFill>
                <a:latin typeface="Lab Grotesqu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9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-1" y="228699"/>
            <a:ext cx="12192000" cy="377403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НОРМАТИВНО-ПРАВОВАЯ БАЗА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9" y="1037675"/>
            <a:ext cx="2339733" cy="16259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19132" y="837906"/>
            <a:ext cx="929346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/>
              <a:t>Раздел XVII. Налоги и налогообложение Договора о ЕАЭС</a:t>
            </a:r>
          </a:p>
          <a:p>
            <a:pPr lvl="1" algn="just"/>
            <a:r>
              <a:rPr lang="ru-RU" sz="1600" dirty="0"/>
              <a:t>Статья 71. Принципы взаимодействия государств-членов в сфере налогообложения</a:t>
            </a:r>
          </a:p>
          <a:p>
            <a:pPr lvl="1" algn="just"/>
            <a:r>
              <a:rPr lang="ru-RU" sz="1600" dirty="0"/>
              <a:t>Статья 72. Принципы взимания косвенных налогов в государствах-членах</a:t>
            </a:r>
          </a:p>
          <a:p>
            <a:pPr lvl="1" algn="just"/>
            <a:r>
              <a:rPr lang="ru-RU" sz="1600" dirty="0"/>
              <a:t>Статья 73. Налогообложение доходов физических лиц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Приложение </a:t>
            </a:r>
            <a:r>
              <a:rPr lang="ru-RU" sz="1600" b="1" dirty="0"/>
              <a:t>№ 18 </a:t>
            </a:r>
            <a:r>
              <a:rPr lang="ru-RU" sz="1600" dirty="0" smtClean="0"/>
              <a:t>«Протокол </a:t>
            </a:r>
            <a:r>
              <a:rPr lang="ru-RU" sz="1600" dirty="0"/>
              <a:t>о порядке взимания косвенных налогов и механизме контроля за их уплатой при </a:t>
            </a:r>
            <a:r>
              <a:rPr lang="ru-RU" sz="1600" dirty="0" smtClean="0"/>
              <a:t>экспорте и </a:t>
            </a:r>
            <a:r>
              <a:rPr lang="ru-RU" sz="1600" dirty="0"/>
              <a:t>импорте товаров, выполнении работ, оказании </a:t>
            </a:r>
            <a:r>
              <a:rPr lang="ru-RU" sz="1600" dirty="0" smtClean="0"/>
              <a:t>услуг»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/>
              <a:t>Протокол об обмене информацией </a:t>
            </a:r>
            <a:r>
              <a:rPr lang="ru-RU" sz="1600" dirty="0"/>
              <a:t>в электронном виде между налоговыми органами государств-членов </a:t>
            </a:r>
            <a:r>
              <a:rPr lang="ru-RU" sz="1600" dirty="0" smtClean="0"/>
              <a:t>ЕАЭС об </a:t>
            </a:r>
            <a:r>
              <a:rPr lang="ru-RU" sz="1600" dirty="0"/>
              <a:t>уплаченных суммах косвенных налогов </a:t>
            </a:r>
            <a:r>
              <a:rPr lang="ru-RU" sz="1600" dirty="0" smtClean="0"/>
              <a:t>от </a:t>
            </a:r>
            <a:r>
              <a:rPr lang="ru-RU" sz="1600" dirty="0"/>
              <a:t>11 декабря 2009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281" y="307470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5"/>
                </a:solidFill>
              </a:rPr>
              <a:t>Последние изменения:</a:t>
            </a:r>
            <a:endParaRPr lang="ru-RU" b="1" u="sng" dirty="0">
              <a:solidFill>
                <a:schemeClr val="accent5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79399" y="3518670"/>
            <a:ext cx="11916935" cy="3310805"/>
            <a:chOff x="694285" y="3008423"/>
            <a:chExt cx="9695873" cy="331080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94285" y="5375385"/>
              <a:ext cx="8026968" cy="42578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Протокол от 22 августа 2023 года о внесении </a:t>
              </a:r>
              <a:r>
                <a:rPr lang="ru-RU" sz="1400" b="1" dirty="0">
                  <a:solidFill>
                    <a:srgbClr val="000000"/>
                  </a:solidFill>
                </a:rPr>
                <a:t>изменений в Протокол об обмене информацией в электронном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виде между </a:t>
              </a:r>
              <a:r>
                <a:rPr lang="ru-RU" sz="1400" b="1" dirty="0">
                  <a:solidFill>
                    <a:srgbClr val="000000"/>
                  </a:solidFill>
                </a:rPr>
                <a:t>налоговыми органами государств – членов ЕАЭС об уплаченных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суммах косвенных налогов от </a:t>
              </a:r>
              <a:r>
                <a:rPr lang="ru-RU" sz="1400" b="1" dirty="0">
                  <a:solidFill>
                    <a:srgbClr val="000000"/>
                  </a:solidFill>
                </a:rPr>
                <a:t>11 декабря 2009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года</a:t>
              </a:r>
              <a:endParaRPr 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94285" y="5870947"/>
              <a:ext cx="8026969" cy="38467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Перечень услуг в электронной форме для целей налогообложения НДС на территории ЕАЭС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/>
              </a:r>
              <a:br>
                <a:rPr lang="ru-RU" sz="1400" b="1" dirty="0" smtClean="0">
                  <a:solidFill>
                    <a:srgbClr val="000000"/>
                  </a:solidFill>
                </a:rPr>
              </a:br>
              <a:r>
                <a:rPr lang="ru-RU" sz="1400" b="1" dirty="0" smtClean="0">
                  <a:solidFill>
                    <a:srgbClr val="000000"/>
                  </a:solidFill>
                </a:rPr>
                <a:t>(Решение </a:t>
              </a:r>
              <a:r>
                <a:rPr lang="ru-RU" sz="1400" b="1" dirty="0">
                  <a:solidFill>
                    <a:srgbClr val="000000"/>
                  </a:solidFill>
                </a:rPr>
                <a:t>Совета ЕЭК от 27.09.2023 №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97)</a:t>
              </a:r>
              <a:endParaRPr 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94285" y="4890111"/>
              <a:ext cx="8032004" cy="41061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Протокол от 9 декабря 2022 года </a:t>
              </a:r>
              <a:r>
                <a:rPr lang="ru-RU" sz="1400" b="1" dirty="0">
                  <a:solidFill>
                    <a:srgbClr val="000000"/>
                  </a:solidFill>
                </a:rPr>
                <a:t>о внесении изменений в Договор о ЕАЭС в части определения порядка взимания косвенных налогов при оказании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услуг в </a:t>
              </a:r>
              <a:r>
                <a:rPr lang="ru-RU" sz="1400" b="1" dirty="0">
                  <a:solidFill>
                    <a:srgbClr val="000000"/>
                  </a:solidFill>
                </a:rPr>
                <a:t>электронной форме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71503" y="5719064"/>
              <a:ext cx="116399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i="1" dirty="0" smtClean="0"/>
                <a:t>Утвержден</a:t>
              </a:r>
            </a:p>
            <a:p>
              <a:r>
                <a:rPr lang="ru-RU" sz="1100" i="1" dirty="0" smtClean="0"/>
                <a:t>(применяется </a:t>
              </a:r>
              <a:br>
                <a:rPr lang="ru-RU" sz="1100" i="1" dirty="0" smtClean="0"/>
              </a:br>
              <a:r>
                <a:rPr lang="ru-RU" sz="1100" i="1" dirty="0" smtClean="0"/>
                <a:t>с 1 апреля 2024 года</a:t>
              </a:r>
              <a:endParaRPr lang="ru-RU" sz="11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71503" y="4858699"/>
              <a:ext cx="11023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i="1" dirty="0"/>
                <a:t>Вступил в силу</a:t>
              </a:r>
            </a:p>
            <a:p>
              <a:r>
                <a:rPr lang="ru-RU" sz="1100" i="1" dirty="0" smtClean="0"/>
                <a:t>4 марта </a:t>
              </a:r>
              <a:r>
                <a:rPr lang="ru-RU" sz="1100" i="1" dirty="0"/>
                <a:t>2024 года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953" y="5388184"/>
              <a:ext cx="376281" cy="376281"/>
            </a:xfrm>
            <a:prstGeom prst="rect">
              <a:avLst/>
            </a:prstGeom>
            <a:noFill/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400" y="4886001"/>
              <a:ext cx="376281" cy="376281"/>
            </a:xfrm>
            <a:prstGeom prst="rect">
              <a:avLst/>
            </a:prstGeom>
            <a:noFill/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694285" y="3008423"/>
              <a:ext cx="8026968" cy="46592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Соглашение </a:t>
              </a:r>
              <a:r>
                <a:rPr lang="ru-RU" sz="1400" b="1" dirty="0">
                  <a:solidFill>
                    <a:srgbClr val="000000"/>
                  </a:solidFill>
                </a:rPr>
                <a:t>о принципах ведения налоговой политики в области акцизов на табачную продукцию государств-членов ЕАЭС от 19 декабря 2019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года</a:t>
              </a:r>
              <a:endParaRPr 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4688" y="3043461"/>
              <a:ext cx="11292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i="1" dirty="0"/>
                <a:t>Вступило в силу </a:t>
              </a:r>
              <a:r>
                <a:rPr lang="ru-RU" sz="1100" i="1" dirty="0" smtClean="0"/>
                <a:t/>
              </a:r>
              <a:br>
                <a:rPr lang="ru-RU" sz="1100" i="1" dirty="0" smtClean="0"/>
              </a:br>
              <a:r>
                <a:rPr lang="ru-RU" sz="1100" i="1" dirty="0" smtClean="0"/>
                <a:t>в марте </a:t>
              </a:r>
              <a:r>
                <a:rPr lang="ru-RU" sz="1100" i="1" dirty="0"/>
                <a:t>2022 </a:t>
              </a:r>
              <a:r>
                <a:rPr lang="ru-RU" sz="1100" i="1" dirty="0" smtClean="0"/>
                <a:t>года </a:t>
              </a:r>
              <a:endParaRPr lang="ru-RU" sz="1100" i="1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28" y="3050537"/>
              <a:ext cx="376281" cy="376281"/>
            </a:xfrm>
            <a:prstGeom prst="rect">
              <a:avLst/>
            </a:prstGeom>
            <a:noFill/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694285" y="4216698"/>
              <a:ext cx="8026968" cy="5908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Пакет предложений в Протокол от 31 марта 2022 года о внесении изменений в Договор о ЕАЭС </a:t>
              </a:r>
              <a:br>
                <a:rPr lang="ru-RU" sz="1400" b="1" dirty="0" smtClean="0">
                  <a:solidFill>
                    <a:srgbClr val="000000"/>
                  </a:solidFill>
                </a:rPr>
              </a:br>
              <a:r>
                <a:rPr lang="ru-RU" sz="1400" b="1" dirty="0" smtClean="0">
                  <a:solidFill>
                    <a:srgbClr val="000000"/>
                  </a:solidFill>
                </a:rPr>
                <a:t>(«II Большой протокол») в части уточнения норм Приложения № 18 по расширению информационного взаимодействия при проведении мероприятий налогового контроля </a:t>
              </a:r>
              <a:endParaRPr lang="ru-RU" sz="1400" b="1" dirty="0">
                <a:solidFill>
                  <a:srgbClr val="000000"/>
                </a:solidFill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400" y="4313716"/>
              <a:ext cx="376281" cy="37628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9169230" y="4286412"/>
              <a:ext cx="12209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i="1" dirty="0"/>
                <a:t>Вступил в силу</a:t>
              </a:r>
            </a:p>
            <a:p>
              <a:r>
                <a:rPr lang="en-US" sz="1100" i="1" dirty="0" smtClean="0"/>
                <a:t>15</a:t>
              </a:r>
              <a:r>
                <a:rPr lang="ru-RU" sz="1100" i="1" dirty="0" smtClean="0"/>
                <a:t> февраля 2024 года</a:t>
              </a:r>
              <a:endParaRPr lang="ru-RU" sz="1100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69230" y="5445519"/>
              <a:ext cx="10353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i="1" dirty="0" smtClean="0"/>
                <a:t>На ратификации</a:t>
              </a:r>
              <a:endParaRPr lang="ru-RU" sz="1100" i="1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955" y="5851430"/>
              <a:ext cx="376281" cy="376281"/>
            </a:xfrm>
            <a:prstGeom prst="rect">
              <a:avLst/>
            </a:prstGeom>
            <a:noFill/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694287" y="3538560"/>
              <a:ext cx="8026967" cy="6003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Протокол о внесении изменений в Договор о ЕАЭС от 29 мая 2014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года </a:t>
              </a:r>
            </a:p>
            <a:p>
              <a:pPr algn="ctr"/>
              <a:r>
                <a:rPr lang="ru-RU" sz="1400" i="1" dirty="0" smtClean="0">
                  <a:solidFill>
                    <a:srgbClr val="000000"/>
                  </a:solidFill>
                </a:rPr>
                <a:t>в </a:t>
              </a:r>
              <a:r>
                <a:rPr lang="ru-RU" sz="1400" i="1" dirty="0">
                  <a:solidFill>
                    <a:srgbClr val="000000"/>
                  </a:solidFill>
                </a:rPr>
                <a:t>части </a:t>
              </a:r>
              <a:r>
                <a:rPr lang="ru-RU" sz="1400" i="1" dirty="0" smtClean="0">
                  <a:solidFill>
                    <a:srgbClr val="000000"/>
                  </a:solidFill>
                </a:rPr>
                <a:t>установления </a:t>
              </a:r>
              <a:r>
                <a:rPr lang="ru-RU" sz="1400" i="1" dirty="0">
                  <a:solidFill>
                    <a:srgbClr val="000000"/>
                  </a:solidFill>
                </a:rPr>
                <a:t>равных условий взимания НДС в свободных </a:t>
              </a:r>
              <a:r>
                <a:rPr lang="ru-RU" sz="1400" i="1" dirty="0" smtClean="0">
                  <a:solidFill>
                    <a:srgbClr val="000000"/>
                  </a:solidFill>
                </a:rPr>
                <a:t>экономических зонах в РФ</a:t>
              </a:r>
              <a:br>
                <a:rPr lang="ru-RU" sz="1400" i="1" dirty="0" smtClean="0">
                  <a:solidFill>
                    <a:srgbClr val="000000"/>
                  </a:solidFill>
                </a:rPr>
              </a:br>
              <a:r>
                <a:rPr lang="ru-RU" sz="1400" i="1" dirty="0" smtClean="0">
                  <a:solidFill>
                    <a:srgbClr val="000000"/>
                  </a:solidFill>
                </a:rPr>
                <a:t>в </a:t>
              </a:r>
              <a:r>
                <a:rPr lang="ru-RU" sz="1400" i="1" dirty="0">
                  <a:solidFill>
                    <a:srgbClr val="000000"/>
                  </a:solidFill>
                </a:rPr>
                <a:t>отношении товаров </a:t>
              </a:r>
              <a:r>
                <a:rPr lang="ru-RU" sz="1400" i="1" dirty="0" smtClean="0">
                  <a:solidFill>
                    <a:srgbClr val="000000"/>
                  </a:solidFill>
                </a:rPr>
                <a:t>ЕАЭС (подписан </a:t>
              </a:r>
              <a:r>
                <a:rPr lang="ru-RU" sz="1400" i="1" dirty="0">
                  <a:solidFill>
                    <a:srgbClr val="000000"/>
                  </a:solidFill>
                </a:rPr>
                <a:t>8 февраля 2021 г</a:t>
              </a:r>
              <a:r>
                <a:rPr lang="ru-RU" sz="1400" i="1" dirty="0" smtClean="0">
                  <a:solidFill>
                    <a:srgbClr val="000000"/>
                  </a:solidFill>
                </a:rPr>
                <a:t>.)</a:t>
              </a:r>
              <a:endParaRPr lang="ru-RU" sz="1400" i="1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58807" y="3655860"/>
              <a:ext cx="11150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i="1" dirty="0" smtClean="0"/>
                <a:t>Вступил в силу</a:t>
              </a:r>
            </a:p>
            <a:p>
              <a:r>
                <a:rPr lang="ru-RU" sz="1100" i="1" dirty="0" smtClean="0"/>
                <a:t>3 марта 2023 года</a:t>
              </a:r>
              <a:endParaRPr lang="ru-RU" sz="1100" i="1" dirty="0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4278" y="3682419"/>
              <a:ext cx="376281" cy="37628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095999" y="1066946"/>
            <a:ext cx="5816600" cy="61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РЕАЛИЗАЦИЯ РАБОТ/ УСЛУГ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9399" y="1066946"/>
            <a:ext cx="5816600" cy="61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РЕАЛИЗАЦИЯ ТОВАРОВ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мпортные операции по НДС — Конту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89" b="98204" l="7075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" y="875960"/>
            <a:ext cx="1747620" cy="9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ДС при импорте товаров в РФ | Расчет, оплата и возмещ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875961"/>
            <a:ext cx="1098826" cy="94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9399" y="2711117"/>
            <a:ext cx="5914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/>
              <a:t>При экспорте товаров с территории одного государства-члена на территорию другого государства-члена налогоплательщиком государства-члена, с территории которого вывезены товары, </a:t>
            </a:r>
            <a:r>
              <a:rPr lang="ru-RU" sz="1600" b="1" i="1" dirty="0"/>
              <a:t>применяются нулевая ставка НДС и (или) освобождение от уплаты акцизов при представлении в налоговый орган </a:t>
            </a:r>
            <a:r>
              <a:rPr lang="ru-RU" sz="1600" b="1" i="1" dirty="0" smtClean="0"/>
              <a:t>документов (180 дней)</a:t>
            </a:r>
            <a:r>
              <a:rPr lang="ru-RU" sz="1600" i="1" dirty="0" smtClean="0"/>
              <a:t>:</a:t>
            </a:r>
            <a:endParaRPr lang="ru-RU" sz="16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9399" y="198950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Раздел II Приложения № 18 </a:t>
            </a:r>
          </a:p>
          <a:p>
            <a:r>
              <a:rPr lang="ru-RU" sz="1600" b="1" dirty="0" smtClean="0"/>
              <a:t>Порядок </a:t>
            </a:r>
            <a:r>
              <a:rPr lang="ru-RU" sz="1600" b="1" dirty="0"/>
              <a:t>применения косвенных налогов при экспорте </a:t>
            </a:r>
            <a:r>
              <a:rPr lang="ru-RU" sz="1600" b="1" dirty="0" smtClean="0"/>
              <a:t>товаров: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399" y="4280777"/>
            <a:ext cx="581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договоры </a:t>
            </a:r>
            <a:r>
              <a:rPr lang="ru-RU" sz="1600" b="1" dirty="0"/>
              <a:t>(контракты</a:t>
            </a:r>
            <a:r>
              <a:rPr lang="ru-RU" sz="1600" b="1" dirty="0" smtClean="0"/>
              <a:t>), на основании которых осуществляется экспорт товаров</a:t>
            </a:r>
            <a:r>
              <a:rPr lang="ru-RU" sz="16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/>
              <a:t>заявление о ввозе товаров и уплате косвенных </a:t>
            </a:r>
            <a:r>
              <a:rPr lang="ru-RU" sz="1600" b="1" dirty="0" smtClean="0"/>
              <a:t>налогов</a:t>
            </a:r>
            <a:r>
              <a:rPr lang="ru-RU" sz="16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иные документы (если предусмотрено национальным </a:t>
            </a:r>
            <a:r>
              <a:rPr lang="ru-RU" sz="1600" dirty="0" smtClean="0"/>
              <a:t>законодательством).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75399" y="1866394"/>
            <a:ext cx="5719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Раздел IV Приложения № 18</a:t>
            </a:r>
          </a:p>
          <a:p>
            <a:pPr algn="just"/>
            <a:r>
              <a:rPr lang="ru-RU" sz="1600" b="1" dirty="0" smtClean="0"/>
              <a:t>Порядок </a:t>
            </a:r>
            <a:r>
              <a:rPr lang="ru-RU" sz="1600" b="1" dirty="0"/>
              <a:t>взимания косвенных налогов при выполнении работ, оказании услуг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75399" y="2711117"/>
            <a:ext cx="57195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/>
              <a:t>Взимание косвенных налогов при выполнении работ, оказании услуг осуществляется в государстве-члене, территория которого признается местом реализации работ, </a:t>
            </a:r>
            <a:r>
              <a:rPr lang="ru-RU" sz="1600" i="1" dirty="0" smtClean="0"/>
              <a:t>услуг. </a:t>
            </a:r>
          </a:p>
          <a:p>
            <a:pPr algn="just"/>
            <a:endParaRPr lang="ru-RU" sz="1600" i="1" dirty="0"/>
          </a:p>
          <a:p>
            <a:pPr algn="just"/>
            <a:r>
              <a:rPr lang="ru-RU" sz="1600" b="1" dirty="0" smtClean="0"/>
              <a:t>Исключение</a:t>
            </a:r>
            <a:r>
              <a:rPr lang="ru-RU" sz="1600" i="1" dirty="0" smtClean="0"/>
              <a:t> - </a:t>
            </a:r>
            <a:r>
              <a:rPr lang="ru-RU" sz="1600" dirty="0" smtClean="0"/>
              <a:t>работы </a:t>
            </a:r>
            <a:r>
              <a:rPr lang="ru-RU" sz="1600" dirty="0"/>
              <a:t>по переработке давальческого сырья, ввезенного на территорию одного государства-члена с территории другого государства-члена с последующим вывозом продуктов переработки на территорию другого </a:t>
            </a:r>
            <a:r>
              <a:rPr lang="ru-RU" sz="1600" dirty="0" smtClean="0"/>
              <a:t>государства</a:t>
            </a:r>
          </a:p>
          <a:p>
            <a:pPr algn="just"/>
            <a:endParaRPr lang="ru-RU" sz="1600" i="1" dirty="0"/>
          </a:p>
          <a:p>
            <a:pPr algn="just"/>
            <a:r>
              <a:rPr lang="ru-RU" sz="1600" b="1" dirty="0" smtClean="0"/>
              <a:t>Место реализации определяется на основании закрытого перечня услуг/ работ, указанных в п. 29 Протокола № 18.</a:t>
            </a:r>
            <a:endParaRPr lang="ru-RU" sz="1600" b="1" dirty="0"/>
          </a:p>
        </p:txBody>
      </p:sp>
      <p:sp>
        <p:nvSpPr>
          <p:cNvPr id="22" name="Заголовок 5"/>
          <p:cNvSpPr txBox="1">
            <a:spLocks/>
          </p:cNvSpPr>
          <p:nvPr/>
        </p:nvSpPr>
        <p:spPr>
          <a:xfrm>
            <a:off x="-1" y="228699"/>
            <a:ext cx="12192000" cy="37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РЕГЛАМЕНТ НАЛОГОВОГО АДМИНИСТРИРОВАНИЯ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ВЗИМНОЙ ТОРГОВЛИ В ЕАЭС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9398" y="1308694"/>
            <a:ext cx="118155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Справочно:</a:t>
            </a:r>
          </a:p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 algn="just"/>
            <a:r>
              <a:rPr lang="ru-RU" b="1" u="sng" dirty="0" smtClean="0"/>
              <a:t>Из п. 2 Приложения № 18:</a:t>
            </a:r>
          </a:p>
          <a:p>
            <a:pPr algn="just"/>
            <a:r>
              <a:rPr lang="ru-RU" i="1" dirty="0" smtClean="0"/>
              <a:t>«экспорт товаров» </a:t>
            </a:r>
            <a:r>
              <a:rPr lang="ru-RU" i="1" dirty="0"/>
              <a:t>- вывоз товаров, реализуемых налогоплательщиком, с территории одного государства-члена на территорию другого </a:t>
            </a:r>
            <a:r>
              <a:rPr lang="ru-RU" i="1" dirty="0" smtClean="0"/>
              <a:t>государства-члена.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u="sng" dirty="0" smtClean="0"/>
              <a:t>Из п. 13 </a:t>
            </a:r>
            <a:r>
              <a:rPr lang="ru-RU" b="1" u="sng" dirty="0"/>
              <a:t>Приложения № 18:</a:t>
            </a:r>
          </a:p>
          <a:p>
            <a:pPr algn="just"/>
            <a:r>
              <a:rPr lang="ru-RU" b="1" i="1" dirty="0"/>
              <a:t>Взимание косвенных налогов </a:t>
            </a:r>
            <a:r>
              <a:rPr lang="ru-RU" i="1" dirty="0"/>
              <a:t>по товарам, импортируемым на территорию одного государства-члена с территории другого </a:t>
            </a:r>
            <a:r>
              <a:rPr lang="ru-RU" i="1" dirty="0" smtClean="0"/>
              <a:t>государства-члена осуществляется </a:t>
            </a:r>
            <a:r>
              <a:rPr lang="ru-RU" b="1" i="1" dirty="0" smtClean="0"/>
              <a:t>… </a:t>
            </a:r>
            <a:r>
              <a:rPr lang="ru-RU" b="1" i="1" dirty="0"/>
              <a:t>по месту постановки на учет налогоплательщиков – собственников товаров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r>
              <a:rPr lang="ru-RU" i="1" dirty="0" smtClean="0"/>
              <a:t>Собственником </a:t>
            </a:r>
            <a:r>
              <a:rPr lang="ru-RU" i="1" dirty="0"/>
              <a:t>товаров признается лицо, которое </a:t>
            </a:r>
            <a:r>
              <a:rPr lang="ru-RU" b="1" i="1" dirty="0"/>
              <a:t>обладает правом собственности на товары или к которому переход права собственности на товары </a:t>
            </a:r>
            <a:r>
              <a:rPr lang="ru-RU" i="1" dirty="0"/>
              <a:t>предусматривается договором (контрактом). </a:t>
            </a:r>
            <a:endParaRPr lang="ru-RU" i="1" dirty="0" smtClean="0"/>
          </a:p>
          <a:p>
            <a:pPr algn="just"/>
            <a:endParaRPr lang="ru-RU" b="0" dirty="0">
              <a:effectLst/>
            </a:endParaRPr>
          </a:p>
        </p:txBody>
      </p:sp>
      <p:pic>
        <p:nvPicPr>
          <p:cNvPr id="10" name="Picture 2" descr="Справочно-правовая система КонсультантПлюс » МУК &quot;КЦБС&quot;">
            <a:extLst>
              <a:ext uri="{FF2B5EF4-FFF2-40B4-BE49-F238E27FC236}">
                <a16:creationId xmlns="" xmlns:a16="http://schemas.microsoft.com/office/drawing/2014/main" id="{18202C74-6924-048A-496F-E1D16897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1064191"/>
            <a:ext cx="807500" cy="8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5"/>
          <p:cNvSpPr txBox="1">
            <a:spLocks/>
          </p:cNvSpPr>
          <p:nvPr/>
        </p:nvSpPr>
        <p:spPr>
          <a:xfrm>
            <a:off x="-1" y="228699"/>
            <a:ext cx="12192000" cy="37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ПРАКТИЧЕСКИЕ АСПЕКТЫ ВЗИМАНИЯ КОСВЕННЫХ НАЛОГОВ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 ВЗАИМНОЙ ТОРГОВЛЕ ТОВАРАМИ В ЕАЭС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4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399" y="984996"/>
            <a:ext cx="11633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Об обложении косвенными налогами реализации филиалом товаров, ранее импортированных на территорию одного государства-члена ЕАЭС с территории другого государства-члена ЕАЭС в связи с их передачей в пределах одного юридического </a:t>
            </a:r>
            <a:r>
              <a:rPr lang="ru-RU" b="1" dirty="0" smtClean="0">
                <a:solidFill>
                  <a:schemeClr val="accent1"/>
                </a:solidFill>
              </a:rPr>
              <a:t>лица:</a:t>
            </a:r>
            <a:endParaRPr lang="ru-RU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9399" y="2585736"/>
            <a:ext cx="11169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«</a:t>
            </a:r>
            <a:r>
              <a:rPr lang="ru-RU" i="1" dirty="0"/>
              <a:t>Буквальный анализ подпункта 3 пункта 6 статьи 72 Договора о Евразийском экономическом союзе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от </a:t>
            </a:r>
            <a:r>
              <a:rPr lang="ru-RU" i="1" dirty="0"/>
              <a:t>29 мая 2014 года позволяет Большой коллегии Суда Евразийского экономического союза утверждать, что </a:t>
            </a:r>
            <a:r>
              <a:rPr lang="ru-RU" b="1" i="1" dirty="0"/>
              <a:t>при импорте товаров на территорию другого государства-члена в связи с их передачей в рамках одного юридического лица отсутствуют как правовые, так и экономические основания для возникновения обязанности по уплате налогов</a:t>
            </a:r>
            <a:r>
              <a:rPr lang="ru-RU" i="1" dirty="0"/>
              <a:t>, </a:t>
            </a:r>
            <a:r>
              <a:rPr lang="ru-RU" b="1" i="1" dirty="0"/>
              <a:t>поскольку отсутствует сам факт перехода права собственности на ввозимые товары</a:t>
            </a:r>
            <a:r>
              <a:rPr lang="ru-RU" i="1" dirty="0" smtClean="0"/>
              <a:t>»</a:t>
            </a:r>
            <a:endParaRPr lang="ru-RU" b="0" i="1" dirty="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9399" y="1939405"/>
            <a:ext cx="9610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История вопроса: </a:t>
            </a:r>
          </a:p>
          <a:p>
            <a:r>
              <a:rPr lang="ru-RU" u="sng" dirty="0" smtClean="0"/>
              <a:t>Консультативное </a:t>
            </a:r>
            <a:r>
              <a:rPr lang="ru-RU" u="sng" dirty="0"/>
              <a:t>заключение Суда ЕАЭС от 12.10.2022 </a:t>
            </a:r>
            <a:r>
              <a:rPr lang="ru-RU" u="sng" dirty="0" smtClean="0"/>
              <a:t>№ </a:t>
            </a:r>
            <a:r>
              <a:rPr lang="ru-RU" u="sng" dirty="0"/>
              <a:t>СЕ-2-1/1-22-БК</a:t>
            </a:r>
          </a:p>
        </p:txBody>
      </p:sp>
      <p:pic>
        <p:nvPicPr>
          <p:cNvPr id="3074" name="Picture 2" descr="Суд ЕАЭС – Глав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1867283"/>
            <a:ext cx="21621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дание – Бесплатные иконки: здан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4" y="5296862"/>
            <a:ext cx="1102976" cy="11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фис – Бесплатные иконки: карты и местополо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5627084"/>
            <a:ext cx="772754" cy="7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79399" y="4375097"/>
            <a:ext cx="841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Спорный вопрос: Последующая реализация товара филиалом. Где взимать НДС? </a:t>
            </a:r>
            <a:endParaRPr lang="ru-RU" b="1" u="sng" dirty="0">
              <a:solidFill>
                <a:srgbClr val="C00000"/>
              </a:solidFill>
            </a:endParaRPr>
          </a:p>
        </p:txBody>
      </p:sp>
      <p:cxnSp>
        <p:nvCxnSpPr>
          <p:cNvPr id="16" name="Соединительная линия уступом 15"/>
          <p:cNvCxnSpPr>
            <a:stCxn id="3076" idx="0"/>
            <a:endCxn id="3078" idx="0"/>
          </p:cNvCxnSpPr>
          <p:nvPr/>
        </p:nvCxnSpPr>
        <p:spPr>
          <a:xfrm rot="16200000" flipH="1">
            <a:off x="2069376" y="4201758"/>
            <a:ext cx="330222" cy="2520431"/>
          </a:xfrm>
          <a:prstGeom prst="bentConnector3">
            <a:avLst>
              <a:gd name="adj1" fmla="val -692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02710" y="4886325"/>
            <a:ext cx="0" cy="16859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81" y="6399838"/>
            <a:ext cx="191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Головная организация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483723" y="6398401"/>
            <a:ext cx="191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Филиал</a:t>
            </a:r>
            <a:endParaRPr lang="ru-RU" sz="1400" dirty="0"/>
          </a:p>
        </p:txBody>
      </p:sp>
      <p:cxnSp>
        <p:nvCxnSpPr>
          <p:cNvPr id="21" name="Прямая со стрелкой 20"/>
          <p:cNvCxnSpPr>
            <a:stCxn id="3078" idx="3"/>
            <a:endCxn id="3080" idx="1"/>
          </p:cNvCxnSpPr>
          <p:nvPr/>
        </p:nvCxnSpPr>
        <p:spPr>
          <a:xfrm>
            <a:off x="3881080" y="6013461"/>
            <a:ext cx="789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Покупатель – Бесплатные иконки: технологи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93" y="5598793"/>
            <a:ext cx="829335" cy="8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010079" y="6398401"/>
            <a:ext cx="191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Новый собственник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288441" y="4886325"/>
            <a:ext cx="61668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Порядок взимания налогов при реализации товара филиалом не урегулирован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Товар Филиалом может быть реализован в 3-е </a:t>
            </a:r>
            <a:r>
              <a:rPr lang="ru-RU" dirty="0" smtClean="0"/>
              <a:t>государство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000" dirty="0"/>
          </a:p>
          <a:p>
            <a:pPr marL="266700"/>
            <a:r>
              <a:rPr lang="ru-RU" b="1" dirty="0" smtClean="0">
                <a:solidFill>
                  <a:srgbClr val="C00000"/>
                </a:solidFill>
              </a:rPr>
              <a:t>Риск двойного налогообложения</a:t>
            </a:r>
          </a:p>
        </p:txBody>
      </p:sp>
      <p:pic>
        <p:nvPicPr>
          <p:cNvPr id="3082" name="Picture 10" descr="Риск – Бесплатные иконки: сигнализац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41" y="6292222"/>
            <a:ext cx="360543" cy="3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950363" y="5159229"/>
            <a:ext cx="191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товар</a:t>
            </a:r>
            <a:endParaRPr lang="ru-RU" sz="1400" dirty="0"/>
          </a:p>
        </p:txBody>
      </p:sp>
      <p:pic>
        <p:nvPicPr>
          <p:cNvPr id="3086" name="Picture 14" descr="Товар – Бесплатные иконки: отгрузка и достав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13" y="4816378"/>
            <a:ext cx="42545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5"/>
          <p:cNvSpPr txBox="1">
            <a:spLocks/>
          </p:cNvSpPr>
          <p:nvPr/>
        </p:nvSpPr>
        <p:spPr>
          <a:xfrm>
            <a:off x="-1" y="228699"/>
            <a:ext cx="12192000" cy="37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ПРАКТИЧЕСКИЕ АСПЕКТЫ ВЗИМАНИЯ КОСВЕННЫХ НАЛОГОВ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 ВЗАИМНОЙ ТОРГОВЛЕ ТОВАРАМИ В ЕАЭС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3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6" y="62999"/>
            <a:ext cx="1692216" cy="75629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79399" y="732627"/>
            <a:ext cx="11633200" cy="25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Евразийская экономическая комиссия (ЕЭК) - Э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-260699"/>
            <a:ext cx="1389744" cy="13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0D8217EF-ECB1-46DD-B7D1-7AD58BF84BD5}"/>
              </a:ext>
            </a:extLst>
          </p:cNvPr>
          <p:cNvSpPr txBox="1">
            <a:spLocks/>
          </p:cNvSpPr>
          <p:nvPr/>
        </p:nvSpPr>
        <p:spPr>
          <a:xfrm>
            <a:off x="279399" y="1064191"/>
            <a:ext cx="11633200" cy="71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417F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1800" dirty="0" smtClean="0">
                <a:solidFill>
                  <a:schemeClr val="accent1"/>
                </a:solidFill>
              </a:rPr>
              <a:t>О </a:t>
            </a:r>
            <a:r>
              <a:rPr lang="ru-RU" sz="1800" dirty="0">
                <a:solidFill>
                  <a:schemeClr val="accent1"/>
                </a:solidFill>
              </a:rPr>
              <a:t>применении в государствах-членах ЕАЭС нулевой ставки </a:t>
            </a:r>
            <a:r>
              <a:rPr lang="ru-RU" sz="1800" dirty="0" smtClean="0">
                <a:solidFill>
                  <a:schemeClr val="accent1"/>
                </a:solidFill>
              </a:rPr>
              <a:t>НДС при </a:t>
            </a:r>
            <a:r>
              <a:rPr lang="ru-RU" sz="1800" dirty="0">
                <a:solidFill>
                  <a:schemeClr val="accent1"/>
                </a:solidFill>
              </a:rPr>
              <a:t>реализации и переработке давальческого </a:t>
            </a:r>
            <a:r>
              <a:rPr lang="ru-RU" sz="1800" dirty="0" smtClean="0">
                <a:solidFill>
                  <a:schemeClr val="accent1"/>
                </a:solidFill>
              </a:rPr>
              <a:t>сырья:</a:t>
            </a:r>
            <a:endParaRPr lang="ru-RU" sz="1800" b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79399" y="1842282"/>
            <a:ext cx="541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Пример неоптимального структурирования сделки: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57321" y="3465500"/>
            <a:ext cx="1963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КОМПАНИЯ «А»</a:t>
            </a:r>
            <a:r>
              <a:rPr lang="ru-RU" sz="1400" dirty="0">
                <a:solidFill>
                  <a:schemeClr val="dk1"/>
                </a:solidFill>
              </a:rPr>
              <a:t>  </a:t>
            </a:r>
            <a:endParaRPr lang="ru-RU" sz="1400" dirty="0" smtClean="0">
              <a:solidFill>
                <a:schemeClr val="dk1"/>
              </a:solidFill>
            </a:endParaRPr>
          </a:p>
          <a:p>
            <a:pPr algn="ctr"/>
            <a:r>
              <a:rPr lang="ru-RU" sz="1400" dirty="0" smtClean="0">
                <a:solidFill>
                  <a:schemeClr val="dk1"/>
                </a:solidFill>
              </a:rPr>
              <a:t>(</a:t>
            </a:r>
            <a:r>
              <a:rPr lang="ru-RU" sz="1400" dirty="0">
                <a:solidFill>
                  <a:schemeClr val="dk1"/>
                </a:solidFill>
              </a:rPr>
              <a:t>налогоплательщик РБ)</a:t>
            </a:r>
            <a:endParaRPr lang="ru-RU" sz="1400" dirty="0"/>
          </a:p>
        </p:txBody>
      </p:sp>
      <p:grpSp>
        <p:nvGrpSpPr>
          <p:cNvPr id="5162" name="Группа 5161"/>
          <p:cNvGrpSpPr/>
          <p:nvPr/>
        </p:nvGrpSpPr>
        <p:grpSpPr>
          <a:xfrm>
            <a:off x="2283387" y="2482899"/>
            <a:ext cx="911225" cy="989790"/>
            <a:chOff x="2283387" y="2482899"/>
            <a:chExt cx="911225" cy="989790"/>
          </a:xfrm>
        </p:grpSpPr>
        <p:pic>
          <p:nvPicPr>
            <p:cNvPr id="5122" name="Picture 2" descr="Строительство – Бесплатные иконки: здани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387" y="2561464"/>
              <a:ext cx="911225" cy="91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650" y="2482899"/>
              <a:ext cx="231962" cy="13144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pic>
        <p:nvPicPr>
          <p:cNvPr id="75" name="Picture 2" descr="Строительство – Бесплатные иконки: зд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8" y="478833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21" y="4710704"/>
            <a:ext cx="231962" cy="1543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7" name="Прямоугольник 76"/>
          <p:cNvSpPr/>
          <p:nvPr/>
        </p:nvSpPr>
        <p:spPr>
          <a:xfrm>
            <a:off x="-14427" y="5788347"/>
            <a:ext cx="1992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КОМПАНИЯ </a:t>
            </a:r>
            <a:r>
              <a:rPr lang="ru-RU" sz="1400" b="1" dirty="0" smtClean="0">
                <a:solidFill>
                  <a:schemeClr val="dk1"/>
                </a:solidFill>
              </a:rPr>
              <a:t>«Б»</a:t>
            </a:r>
            <a:r>
              <a:rPr lang="ru-RU" sz="1400" dirty="0" smtClean="0">
                <a:solidFill>
                  <a:schemeClr val="dk1"/>
                </a:solidFill>
              </a:rPr>
              <a:t>  </a:t>
            </a:r>
          </a:p>
          <a:p>
            <a:pPr algn="ctr"/>
            <a:r>
              <a:rPr lang="ru-RU" sz="1400" dirty="0" smtClean="0">
                <a:solidFill>
                  <a:schemeClr val="dk1"/>
                </a:solidFill>
              </a:rPr>
              <a:t>(</a:t>
            </a:r>
            <a:r>
              <a:rPr lang="ru-RU" sz="1400" dirty="0">
                <a:solidFill>
                  <a:schemeClr val="dk1"/>
                </a:solidFill>
              </a:rPr>
              <a:t>налогоплательщик </a:t>
            </a:r>
            <a:r>
              <a:rPr lang="ru-RU" sz="1400" dirty="0" smtClean="0">
                <a:solidFill>
                  <a:schemeClr val="dk1"/>
                </a:solidFill>
              </a:rPr>
              <a:t>РФ)</a:t>
            </a:r>
            <a:endParaRPr lang="ru-RU" sz="1400" dirty="0"/>
          </a:p>
        </p:txBody>
      </p:sp>
      <p:cxnSp>
        <p:nvCxnSpPr>
          <p:cNvPr id="80" name="Прямая со стрелкой 79"/>
          <p:cNvCxnSpPr>
            <a:stCxn id="72" idx="1"/>
            <a:endCxn id="75" idx="0"/>
          </p:cNvCxnSpPr>
          <p:nvPr/>
        </p:nvCxnSpPr>
        <p:spPr>
          <a:xfrm flipH="1">
            <a:off x="1315071" y="3727110"/>
            <a:ext cx="442250" cy="1061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6002" y="3726235"/>
            <a:ext cx="191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</a:rPr>
              <a:t>Покупка 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с</a:t>
            </a:r>
            <a:r>
              <a:rPr lang="ru-RU" sz="1200" dirty="0" smtClean="0">
                <a:solidFill>
                  <a:schemeClr val="accent1"/>
                </a:solidFill>
              </a:rPr>
              <a:t>ырья</a:t>
            </a:r>
          </a:p>
          <a:p>
            <a:pPr algn="ctr"/>
            <a:r>
              <a:rPr lang="ru-RU" sz="1200" dirty="0" smtClean="0">
                <a:solidFill>
                  <a:schemeClr val="accent1"/>
                </a:solidFill>
              </a:rPr>
              <a:t>(бумага)</a:t>
            </a:r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5124" name="Picture 4" descr="Сырье – Бесплатные иконки: природ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27" y="4959223"/>
            <a:ext cx="568546" cy="56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Завод – Бесплатные иконки: промышленност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76" y="4826919"/>
            <a:ext cx="834045" cy="8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Прямая соединительная линия 85"/>
          <p:cNvCxnSpPr/>
          <p:nvPr/>
        </p:nvCxnSpPr>
        <p:spPr>
          <a:xfrm flipV="1">
            <a:off x="3945696" y="4868962"/>
            <a:ext cx="0" cy="533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3477930" y="5785242"/>
            <a:ext cx="1992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</a:rPr>
              <a:t>Завод-переработчик</a:t>
            </a:r>
            <a:endParaRPr lang="ru-RU" sz="1400" dirty="0" smtClean="0">
              <a:solidFill>
                <a:schemeClr val="dk1"/>
              </a:solidFill>
            </a:endParaRPr>
          </a:p>
          <a:p>
            <a:pPr algn="ctr"/>
            <a:r>
              <a:rPr lang="ru-RU" sz="1400" dirty="0" smtClean="0">
                <a:solidFill>
                  <a:schemeClr val="dk1"/>
                </a:solidFill>
              </a:rPr>
              <a:t>(</a:t>
            </a:r>
            <a:r>
              <a:rPr lang="ru-RU" sz="1400" dirty="0">
                <a:solidFill>
                  <a:schemeClr val="dk1"/>
                </a:solidFill>
              </a:rPr>
              <a:t>налогоплательщик </a:t>
            </a:r>
            <a:r>
              <a:rPr lang="ru-RU" sz="1400" dirty="0" smtClean="0">
                <a:solidFill>
                  <a:schemeClr val="dk1"/>
                </a:solidFill>
              </a:rPr>
              <a:t>РФ)</a:t>
            </a:r>
            <a:endParaRPr lang="ru-RU" sz="1400" dirty="0"/>
          </a:p>
        </p:txBody>
      </p:sp>
      <p:cxnSp>
        <p:nvCxnSpPr>
          <p:cNvPr id="93" name="Прямая со стрелкой 92"/>
          <p:cNvCxnSpPr>
            <a:stCxn id="72" idx="3"/>
            <a:endCxn id="5128" idx="0"/>
          </p:cNvCxnSpPr>
          <p:nvPr/>
        </p:nvCxnSpPr>
        <p:spPr>
          <a:xfrm>
            <a:off x="3720679" y="3727110"/>
            <a:ext cx="541020" cy="109980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839577" y="3693740"/>
            <a:ext cx="20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</a:rPr>
              <a:t>Договор на изготовление 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algn="ctr"/>
            <a:r>
              <a:rPr lang="ru-RU" sz="1200" dirty="0" smtClean="0">
                <a:solidFill>
                  <a:schemeClr val="accent1"/>
                </a:solidFill>
              </a:rPr>
              <a:t>и поставку продукции</a:t>
            </a:r>
          </a:p>
          <a:p>
            <a:pPr algn="ctr"/>
            <a:r>
              <a:rPr lang="ru-RU" sz="1200" dirty="0" smtClean="0">
                <a:solidFill>
                  <a:schemeClr val="accent1"/>
                </a:solidFill>
              </a:rPr>
              <a:t>(переплетный материал)</a:t>
            </a:r>
            <a:endParaRPr lang="ru-RU" sz="1200" dirty="0">
              <a:solidFill>
                <a:schemeClr val="accent1"/>
              </a:solidFill>
            </a:endParaRPr>
          </a:p>
        </p:txBody>
      </p:sp>
      <p:cxnSp>
        <p:nvCxnSpPr>
          <p:cNvPr id="95" name="Прямая со стрелкой 94"/>
          <p:cNvCxnSpPr>
            <a:stCxn id="75" idx="3"/>
            <a:endCxn id="5124" idx="1"/>
          </p:cNvCxnSpPr>
          <p:nvPr/>
        </p:nvCxnSpPr>
        <p:spPr>
          <a:xfrm flipV="1">
            <a:off x="1770683" y="5243496"/>
            <a:ext cx="834044" cy="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5124" idx="3"/>
            <a:endCxn id="5128" idx="1"/>
          </p:cNvCxnSpPr>
          <p:nvPr/>
        </p:nvCxnSpPr>
        <p:spPr>
          <a:xfrm>
            <a:off x="3173273" y="5243496"/>
            <a:ext cx="671403" cy="4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045831" y="2466532"/>
            <a:ext cx="5816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Спорные вопросы:</a:t>
            </a:r>
          </a:p>
          <a:p>
            <a:pPr algn="just"/>
            <a:r>
              <a:rPr lang="ru-RU" dirty="0" smtClean="0"/>
              <a:t>1) </a:t>
            </a:r>
            <a:r>
              <a:rPr lang="ru-RU" b="1" dirty="0" smtClean="0"/>
              <a:t>Имеет ли право Компания Б на применение ставки НДС 0%?</a:t>
            </a:r>
            <a:r>
              <a:rPr lang="ru-RU" dirty="0" smtClean="0"/>
              <a:t> </a:t>
            </a:r>
          </a:p>
          <a:p>
            <a:pPr algn="just"/>
            <a:r>
              <a:rPr lang="ru-RU" b="1" u="sng" dirty="0" smtClean="0"/>
              <a:t>Ответ: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Нет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 Внешнеторговый договор подразумевал покупку бумаги. Ввозится иной товар – нет документов, подтверждающих реализацию бумаги в РБ. </a:t>
            </a:r>
            <a:endParaRPr lang="ru-RU" dirty="0"/>
          </a:p>
          <a:p>
            <a:pPr algn="just"/>
            <a:r>
              <a:rPr lang="ru-RU" dirty="0" smtClean="0"/>
              <a:t>2) </a:t>
            </a:r>
            <a:r>
              <a:rPr lang="ru-RU" b="1" dirty="0" smtClean="0"/>
              <a:t>Имеет ли право Завод-переработчик применить ставку НДС 0% за работы в силу п. 31 Протокола № 18? </a:t>
            </a:r>
          </a:p>
          <a:p>
            <a:pPr algn="just"/>
            <a:r>
              <a:rPr lang="ru-RU" b="1" u="sng" dirty="0" smtClean="0"/>
              <a:t>Ответ: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Нет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 П. 31 Протокола № 18 применение нулевой ставки предусмотрено только в отношении операций по переработке давальческого </a:t>
            </a:r>
            <a:r>
              <a:rPr lang="ru-RU" dirty="0" smtClean="0"/>
              <a:t>сырья, </a:t>
            </a:r>
            <a:r>
              <a:rPr lang="ru-RU" dirty="0" smtClean="0"/>
              <a:t>ввезенного на территорию одного государства-челна с территории другого государства члена. 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933325" y="5428829"/>
            <a:ext cx="191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</a:t>
            </a:r>
            <a:r>
              <a:rPr lang="ru-RU" sz="1400" dirty="0" smtClean="0"/>
              <a:t>авальческое </a:t>
            </a:r>
          </a:p>
          <a:p>
            <a:pPr algn="ctr"/>
            <a:r>
              <a:rPr lang="ru-RU" sz="1400" dirty="0" smtClean="0"/>
              <a:t>сырье</a:t>
            </a:r>
            <a:endParaRPr lang="ru-RU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477930" y="2863187"/>
            <a:ext cx="1411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НДС 20%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-40433" y="4763849"/>
            <a:ext cx="85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НДС 20%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719046" y="4741733"/>
            <a:ext cx="85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НДС 20%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13" name="Прямая со стрелкой 112"/>
          <p:cNvCxnSpPr>
            <a:stCxn id="75" idx="1"/>
            <a:endCxn id="119" idx="2"/>
          </p:cNvCxnSpPr>
          <p:nvPr/>
        </p:nvCxnSpPr>
        <p:spPr>
          <a:xfrm flipH="1" flipV="1">
            <a:off x="387425" y="5071626"/>
            <a:ext cx="472033" cy="172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5128" idx="3"/>
            <a:endCxn id="120" idx="2"/>
          </p:cNvCxnSpPr>
          <p:nvPr/>
        </p:nvCxnSpPr>
        <p:spPr>
          <a:xfrm flipV="1">
            <a:off x="4678721" y="5049510"/>
            <a:ext cx="468183" cy="194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5122" idx="3"/>
            <a:endCxn id="111" idx="1"/>
          </p:cNvCxnSpPr>
          <p:nvPr/>
        </p:nvCxnSpPr>
        <p:spPr>
          <a:xfrm flipV="1">
            <a:off x="3194612" y="3017076"/>
            <a:ext cx="28331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96" y="4710704"/>
            <a:ext cx="231962" cy="1543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7" name="Заголовок 5"/>
          <p:cNvSpPr txBox="1">
            <a:spLocks/>
          </p:cNvSpPr>
          <p:nvPr/>
        </p:nvSpPr>
        <p:spPr>
          <a:xfrm>
            <a:off x="-1" y="228699"/>
            <a:ext cx="12192000" cy="37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ПРАКТИЧЕСКИЕ АСПЕКТЫ ВЗИМАНИЯ КОСВЕННЫХ НАЛОГОВ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 ВЗАИМНОЙ ТОРГОВЛЕ ТОВАРАМИ В ЕАЭС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63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DBF0B9-267E-4D6F-BDD6-B2147F37FED8}"/>
</file>

<file path=customXml/itemProps2.xml><?xml version="1.0" encoding="utf-8"?>
<ds:datastoreItem xmlns:ds="http://schemas.openxmlformats.org/officeDocument/2006/customXml" ds:itemID="{5574E6D3-1022-4A0E-9E89-88270FD9F0B1}"/>
</file>

<file path=customXml/itemProps3.xml><?xml version="1.0" encoding="utf-8"?>
<ds:datastoreItem xmlns:ds="http://schemas.openxmlformats.org/officeDocument/2006/customXml" ds:itemID="{C6E0F22A-E1CF-44B0-BCDE-CF98E0573E2C}"/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1823</Words>
  <Application>Microsoft Office PowerPoint</Application>
  <PresentationFormat>Широкоэкранный</PresentationFormat>
  <Paragraphs>250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Lab Grotesque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ПРИМЕР ГАРМОНИЗАЦИИ НАЛОГОВОГО ЗАКОНОДАТЕЛЬСТВА  ГОСУДАРСТВ-ЧЛЕНОВ ЕАЭС</vt:lpstr>
      <vt:lpstr>ПРИМЕР ПРИНЦИПА НАЛОГОВОЙ НЕДИСКРИМИНАЦИИ  НА ТЕРРИТОРИИ ЕАЭС 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Митин Дмитрий Алексеевич</dc:creator>
  <cp:lastModifiedBy>Митин Дмитрий Алексеевич</cp:lastModifiedBy>
  <cp:revision>277</cp:revision>
  <cp:lastPrinted>2024-03-27T11:16:32Z</cp:lastPrinted>
  <dcterms:created xsi:type="dcterms:W3CDTF">2023-11-30T11:37:53Z</dcterms:created>
  <dcterms:modified xsi:type="dcterms:W3CDTF">2024-03-27T12:53:38Z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