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9" r:id="rId17"/>
    <p:sldId id="28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55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8094231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e524e430a2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g3e524e430a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e504ab838f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g3e504ab838f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e504ab838f_4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g3e504ab838f_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4" name="Google Shape;234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4" name="Google Shape;234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4" name="Google Shape;234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3e504ab838f_0_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g3e504ab838f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e504ab838f_2_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g3e504ab838f_2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>
            <a:alpha val="47843"/>
          </a:srgbClr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6569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 txBox="1"/>
          <p:nvPr/>
        </p:nvSpPr>
        <p:spPr>
          <a:xfrm>
            <a:off x="829350" y="2715750"/>
            <a:ext cx="7821300" cy="14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just" rtl="0">
              <a:lnSpc>
                <a:spcPct val="1167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600" b="1">
                <a:solidFill>
                  <a:schemeClr val="lt1"/>
                </a:solidFill>
                <a:highlight>
                  <a:srgbClr val="256569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Разработка чат-бота в Telegram «Юрист будущего»: интерактивный тренажёр юридических компетенций</a:t>
            </a:r>
            <a:r>
              <a:rPr lang="ru-RU" sz="2500" b="1">
                <a:solidFill>
                  <a:schemeClr val="lt1"/>
                </a:solidFill>
                <a:highlight>
                  <a:srgbClr val="256569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2500" b="1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89" name="Google Shape;89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5995" y="493763"/>
            <a:ext cx="6068581" cy="6364237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3"/>
          <p:cNvSpPr/>
          <p:nvPr/>
        </p:nvSpPr>
        <p:spPr>
          <a:xfrm>
            <a:off x="829341" y="4125501"/>
            <a:ext cx="7427970" cy="45719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31538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3"/>
          <p:cNvSpPr txBox="1"/>
          <p:nvPr/>
        </p:nvSpPr>
        <p:spPr>
          <a:xfrm>
            <a:off x="0" y="377025"/>
            <a:ext cx="12192000" cy="1174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Федеральное государственное образовательное бюджетное учреждение высшего образования </a:t>
            </a:r>
            <a:endParaRPr/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Финансовый университет при Правительстве Российской Федерации</a:t>
            </a:r>
            <a:endParaRPr/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Пермский филиал Финуниверситета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3"/>
          <p:cNvSpPr txBox="1"/>
          <p:nvPr/>
        </p:nvSpPr>
        <p:spPr>
          <a:xfrm>
            <a:off x="249375" y="5543075"/>
            <a:ext cx="3465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93" name="Google Shape;93;p13"/>
          <p:cNvSpPr txBox="1"/>
          <p:nvPr/>
        </p:nvSpPr>
        <p:spPr>
          <a:xfrm>
            <a:off x="326250" y="6004775"/>
            <a:ext cx="7005300" cy="11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7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Выполнили студенты 4 курса группы 421 Доронин Иван, Жуликов Константин, Кадочникова Анастасия, Лепешко Милена, Лютин Иван</a:t>
            </a:r>
            <a:endParaRPr sz="21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2"/>
          <p:cNvSpPr/>
          <p:nvPr/>
        </p:nvSpPr>
        <p:spPr>
          <a:xfrm>
            <a:off x="1046761" y="676303"/>
            <a:ext cx="7491182" cy="720482"/>
          </a:xfrm>
          <a:prstGeom prst="homePlate">
            <a:avLst>
              <a:gd name="adj" fmla="val 50000"/>
            </a:avLst>
          </a:prstGeom>
          <a:solidFill>
            <a:srgbClr val="25656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Результат проектирования    IDEF0</a:t>
            </a:r>
            <a:endParaRPr/>
          </a:p>
        </p:txBody>
      </p:sp>
      <p:pic>
        <p:nvPicPr>
          <p:cNvPr id="199" name="Google Shape;199;p22"/>
          <p:cNvPicPr preferRelativeResize="0"/>
          <p:nvPr/>
        </p:nvPicPr>
        <p:blipFill rotWithShape="1">
          <a:blip r:embed="rId3">
            <a:alphaModFix/>
          </a:blip>
          <a:srcRect t="23839" b="55757"/>
          <a:stretch/>
        </p:blipFill>
        <p:spPr>
          <a:xfrm>
            <a:off x="9295684" y="561004"/>
            <a:ext cx="2357599" cy="835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91538" y="1604398"/>
            <a:ext cx="8008925" cy="5032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3"/>
          <p:cNvSpPr/>
          <p:nvPr/>
        </p:nvSpPr>
        <p:spPr>
          <a:xfrm>
            <a:off x="340908" y="195982"/>
            <a:ext cx="7491182" cy="720482"/>
          </a:xfrm>
          <a:prstGeom prst="homePlate">
            <a:avLst>
              <a:gd name="adj" fmla="val 50000"/>
            </a:avLst>
          </a:prstGeom>
          <a:solidFill>
            <a:srgbClr val="25656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Проектирование              ER-диаграмма</a:t>
            </a:r>
            <a:endParaRPr sz="32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06" name="Google Shape;206;p23"/>
          <p:cNvPicPr preferRelativeResize="0"/>
          <p:nvPr/>
        </p:nvPicPr>
        <p:blipFill rotWithShape="1">
          <a:blip r:embed="rId3">
            <a:alphaModFix/>
          </a:blip>
          <a:srcRect t="23839" b="55757"/>
          <a:stretch/>
        </p:blipFill>
        <p:spPr>
          <a:xfrm>
            <a:off x="9632569" y="138332"/>
            <a:ext cx="2357599" cy="835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29075" y="916475"/>
            <a:ext cx="9533848" cy="5941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4"/>
          <p:cNvSpPr/>
          <p:nvPr/>
        </p:nvSpPr>
        <p:spPr>
          <a:xfrm>
            <a:off x="340908" y="195982"/>
            <a:ext cx="7491300" cy="720600"/>
          </a:xfrm>
          <a:prstGeom prst="homePlate">
            <a:avLst>
              <a:gd name="adj" fmla="val 50000"/>
            </a:avLst>
          </a:prstGeom>
          <a:solidFill>
            <a:srgbClr val="25656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Проектирование             </a:t>
            </a:r>
            <a:endParaRPr sz="32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13" name="Google Shape;213;p24"/>
          <p:cNvPicPr preferRelativeResize="0"/>
          <p:nvPr/>
        </p:nvPicPr>
        <p:blipFill rotWithShape="1">
          <a:blip r:embed="rId3">
            <a:alphaModFix/>
          </a:blip>
          <a:srcRect t="23838" b="55758"/>
          <a:stretch/>
        </p:blipFill>
        <p:spPr>
          <a:xfrm>
            <a:off x="9632569" y="138332"/>
            <a:ext cx="2357599" cy="835781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24"/>
          <p:cNvSpPr/>
          <p:nvPr/>
        </p:nvSpPr>
        <p:spPr>
          <a:xfrm>
            <a:off x="2617488" y="6080125"/>
            <a:ext cx="6694800" cy="720600"/>
          </a:xfrm>
          <a:prstGeom prst="roundRect">
            <a:avLst>
              <a:gd name="adj" fmla="val 50000"/>
            </a:avLst>
          </a:prstGeom>
          <a:solidFill>
            <a:srgbClr val="EDEDED"/>
          </a:solidFill>
          <a:ln w="9525" cap="flat" cmpd="sng">
            <a:solidFill>
              <a:srgbClr val="163C3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rgbClr val="163C3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Диаграмма</a:t>
            </a:r>
            <a:r>
              <a:rPr lang="ru-RU" sz="2400">
                <a:solidFill>
                  <a:srgbClr val="163C3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2400" b="1">
              <a:solidFill>
                <a:srgbClr val="163C3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15" name="Google Shape;215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80700" y="999632"/>
            <a:ext cx="7430601" cy="48587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5"/>
          <p:cNvSpPr/>
          <p:nvPr/>
        </p:nvSpPr>
        <p:spPr>
          <a:xfrm>
            <a:off x="340908" y="195982"/>
            <a:ext cx="7491300" cy="720600"/>
          </a:xfrm>
          <a:prstGeom prst="homePlate">
            <a:avLst>
              <a:gd name="adj" fmla="val 50000"/>
            </a:avLst>
          </a:prstGeom>
          <a:solidFill>
            <a:srgbClr val="25656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Проектирование             </a:t>
            </a:r>
            <a:endParaRPr sz="32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21" name="Google Shape;221;p25"/>
          <p:cNvPicPr preferRelativeResize="0"/>
          <p:nvPr/>
        </p:nvPicPr>
        <p:blipFill rotWithShape="1">
          <a:blip r:embed="rId3">
            <a:alphaModFix/>
          </a:blip>
          <a:srcRect t="23838" b="55758"/>
          <a:stretch/>
        </p:blipFill>
        <p:spPr>
          <a:xfrm>
            <a:off x="9632569" y="138332"/>
            <a:ext cx="2357599" cy="835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32075" y="985588"/>
            <a:ext cx="6865634" cy="5025513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25"/>
          <p:cNvSpPr/>
          <p:nvPr/>
        </p:nvSpPr>
        <p:spPr>
          <a:xfrm>
            <a:off x="2617488" y="6080125"/>
            <a:ext cx="6694800" cy="720600"/>
          </a:xfrm>
          <a:prstGeom prst="roundRect">
            <a:avLst>
              <a:gd name="adj" fmla="val 50000"/>
            </a:avLst>
          </a:prstGeom>
          <a:solidFill>
            <a:srgbClr val="EDEDED"/>
          </a:solidFill>
          <a:ln w="9525" cap="flat" cmpd="sng">
            <a:solidFill>
              <a:srgbClr val="163C3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rgbClr val="163C3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Диаграмма деятельности «Изучение темы»</a:t>
            </a:r>
            <a:r>
              <a:rPr lang="ru-RU" sz="2400">
                <a:solidFill>
                  <a:srgbClr val="163C3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2400" b="1">
              <a:solidFill>
                <a:srgbClr val="163C3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6"/>
          <p:cNvSpPr/>
          <p:nvPr/>
        </p:nvSpPr>
        <p:spPr>
          <a:xfrm>
            <a:off x="340908" y="195982"/>
            <a:ext cx="7491300" cy="720600"/>
          </a:xfrm>
          <a:prstGeom prst="homePlate">
            <a:avLst>
              <a:gd name="adj" fmla="val 50000"/>
            </a:avLst>
          </a:prstGeom>
          <a:solidFill>
            <a:srgbClr val="25656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Проектирование             </a:t>
            </a:r>
            <a:endParaRPr sz="32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29" name="Google Shape;229;p26"/>
          <p:cNvPicPr preferRelativeResize="0"/>
          <p:nvPr/>
        </p:nvPicPr>
        <p:blipFill rotWithShape="1">
          <a:blip r:embed="rId3">
            <a:alphaModFix/>
          </a:blip>
          <a:srcRect t="23838" b="55758"/>
          <a:stretch/>
        </p:blipFill>
        <p:spPr>
          <a:xfrm>
            <a:off x="9632569" y="138332"/>
            <a:ext cx="2357599" cy="835781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26"/>
          <p:cNvSpPr/>
          <p:nvPr/>
        </p:nvSpPr>
        <p:spPr>
          <a:xfrm>
            <a:off x="2206050" y="6008550"/>
            <a:ext cx="7779900" cy="654900"/>
          </a:xfrm>
          <a:prstGeom prst="roundRect">
            <a:avLst>
              <a:gd name="adj" fmla="val 50000"/>
            </a:avLst>
          </a:prstGeom>
          <a:solidFill>
            <a:srgbClr val="EDEDED"/>
          </a:solidFill>
          <a:ln w="9525" cap="flat" cmpd="sng">
            <a:solidFill>
              <a:srgbClr val="163C3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rgbClr val="163C3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Диаграмма деятельности «Прохождение кейса»</a:t>
            </a:r>
            <a:r>
              <a:rPr lang="ru-RU" sz="2400">
                <a:solidFill>
                  <a:srgbClr val="163C3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2400" b="1">
              <a:solidFill>
                <a:srgbClr val="163C3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31" name="Google Shape;231;p26"/>
          <p:cNvPicPr preferRelativeResize="0"/>
          <p:nvPr/>
        </p:nvPicPr>
        <p:blipFill rotWithShape="1">
          <a:blip r:embed="rId4">
            <a:alphaModFix/>
          </a:blip>
          <a:srcRect t="3456"/>
          <a:stretch/>
        </p:blipFill>
        <p:spPr>
          <a:xfrm>
            <a:off x="2773825" y="1083650"/>
            <a:ext cx="6496724" cy="4690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7" name="Google Shape;237;p27"/>
          <p:cNvGrpSpPr/>
          <p:nvPr/>
        </p:nvGrpSpPr>
        <p:grpSpPr>
          <a:xfrm>
            <a:off x="1046761" y="561004"/>
            <a:ext cx="10606522" cy="835781"/>
            <a:chOff x="1046761" y="561004"/>
            <a:chExt cx="10606522" cy="835781"/>
          </a:xfrm>
        </p:grpSpPr>
        <p:sp>
          <p:nvSpPr>
            <p:cNvPr id="238" name="Google Shape;238;p27"/>
            <p:cNvSpPr/>
            <p:nvPr/>
          </p:nvSpPr>
          <p:spPr>
            <a:xfrm>
              <a:off x="1046761" y="676303"/>
              <a:ext cx="7491182" cy="720482"/>
            </a:xfrm>
            <a:prstGeom prst="homePlate">
              <a:avLst>
                <a:gd name="adj" fmla="val 50000"/>
              </a:avLst>
            </a:prstGeom>
            <a:solidFill>
              <a:srgbClr val="2565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32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Результат проектирования</a:t>
              </a:r>
              <a:endParaRPr/>
            </a:p>
          </p:txBody>
        </p:sp>
        <p:pic>
          <p:nvPicPr>
            <p:cNvPr id="239" name="Google Shape;239;p27"/>
            <p:cNvPicPr preferRelativeResize="0"/>
            <p:nvPr/>
          </p:nvPicPr>
          <p:blipFill rotWithShape="1">
            <a:blip r:embed="rId3">
              <a:alphaModFix/>
            </a:blip>
            <a:srcRect t="23839" b="55757"/>
            <a:stretch/>
          </p:blipFill>
          <p:spPr>
            <a:xfrm>
              <a:off x="9295684" y="561004"/>
              <a:ext cx="2357599" cy="83578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41" name="Google Shape;241;p27"/>
          <p:cNvSpPr/>
          <p:nvPr/>
        </p:nvSpPr>
        <p:spPr>
          <a:xfrm>
            <a:off x="3842024" y="5837086"/>
            <a:ext cx="5016000" cy="698700"/>
          </a:xfrm>
          <a:prstGeom prst="roundRect">
            <a:avLst>
              <a:gd name="adj" fmla="val 50000"/>
            </a:avLst>
          </a:prstGeom>
          <a:solidFill>
            <a:srgbClr val="EDEDED"/>
          </a:solidFill>
          <a:ln w="9525" cap="flat" cmpd="sng">
            <a:solidFill>
              <a:srgbClr val="163C3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450215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rgbClr val="163C3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Главное меню</a:t>
            </a:r>
            <a:endParaRPr sz="2400" b="1">
              <a:solidFill>
                <a:srgbClr val="163C3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026" name="Picture 2" descr="C:\Users\COMP30~1\AppData\Local\Temp\Rar$DRa7828.15227\IMG_2558.jpe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956" r="1294" b="9792"/>
          <a:stretch/>
        </p:blipFill>
        <p:spPr bwMode="auto">
          <a:xfrm>
            <a:off x="3118720" y="1587260"/>
            <a:ext cx="6176963" cy="3926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7" name="Google Shape;237;p27"/>
          <p:cNvGrpSpPr/>
          <p:nvPr/>
        </p:nvGrpSpPr>
        <p:grpSpPr>
          <a:xfrm>
            <a:off x="1046761" y="561004"/>
            <a:ext cx="10606522" cy="835781"/>
            <a:chOff x="1046761" y="561004"/>
            <a:chExt cx="10606522" cy="835781"/>
          </a:xfrm>
        </p:grpSpPr>
        <p:sp>
          <p:nvSpPr>
            <p:cNvPr id="238" name="Google Shape;238;p27"/>
            <p:cNvSpPr/>
            <p:nvPr/>
          </p:nvSpPr>
          <p:spPr>
            <a:xfrm>
              <a:off x="1046761" y="676303"/>
              <a:ext cx="7491182" cy="720482"/>
            </a:xfrm>
            <a:prstGeom prst="homePlate">
              <a:avLst>
                <a:gd name="adj" fmla="val 50000"/>
              </a:avLst>
            </a:prstGeom>
            <a:solidFill>
              <a:srgbClr val="2565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32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Результат проектирования</a:t>
              </a:r>
              <a:endParaRPr/>
            </a:p>
          </p:txBody>
        </p:sp>
        <p:pic>
          <p:nvPicPr>
            <p:cNvPr id="239" name="Google Shape;239;p27"/>
            <p:cNvPicPr preferRelativeResize="0"/>
            <p:nvPr/>
          </p:nvPicPr>
          <p:blipFill rotWithShape="1">
            <a:blip r:embed="rId3">
              <a:alphaModFix/>
            </a:blip>
            <a:srcRect t="23839" b="55757"/>
            <a:stretch/>
          </p:blipFill>
          <p:spPr>
            <a:xfrm>
              <a:off x="9295684" y="561004"/>
              <a:ext cx="2357599" cy="83578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41" name="Google Shape;241;p27"/>
          <p:cNvSpPr/>
          <p:nvPr/>
        </p:nvSpPr>
        <p:spPr>
          <a:xfrm>
            <a:off x="641625" y="3449009"/>
            <a:ext cx="5016000" cy="698700"/>
          </a:xfrm>
          <a:prstGeom prst="roundRect">
            <a:avLst>
              <a:gd name="adj" fmla="val 50000"/>
            </a:avLst>
          </a:prstGeom>
          <a:solidFill>
            <a:srgbClr val="EDEDED"/>
          </a:solidFill>
          <a:ln w="9525" cap="flat" cmpd="sng">
            <a:solidFill>
              <a:srgbClr val="163C3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450215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smtClean="0">
                <a:solidFill>
                  <a:srgbClr val="163C3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Связь с разработчиком</a:t>
            </a:r>
            <a:endParaRPr sz="2400" b="1" dirty="0">
              <a:solidFill>
                <a:srgbClr val="163C3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050" name="Picture 2" descr="C:\Users\COMP30~1\AppData\Local\Temp\Rar$DRa7828.21056\IMG_2559.jpe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62" r="13784" b="6873"/>
          <a:stretch/>
        </p:blipFill>
        <p:spPr bwMode="auto">
          <a:xfrm>
            <a:off x="6549367" y="1644493"/>
            <a:ext cx="3854090" cy="4652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3891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7" name="Google Shape;237;p27"/>
          <p:cNvGrpSpPr/>
          <p:nvPr/>
        </p:nvGrpSpPr>
        <p:grpSpPr>
          <a:xfrm>
            <a:off x="1046761" y="561004"/>
            <a:ext cx="10606522" cy="835781"/>
            <a:chOff x="1046761" y="561004"/>
            <a:chExt cx="10606522" cy="835781"/>
          </a:xfrm>
        </p:grpSpPr>
        <p:sp>
          <p:nvSpPr>
            <p:cNvPr id="238" name="Google Shape;238;p27"/>
            <p:cNvSpPr/>
            <p:nvPr/>
          </p:nvSpPr>
          <p:spPr>
            <a:xfrm>
              <a:off x="1046761" y="676303"/>
              <a:ext cx="7491182" cy="720482"/>
            </a:xfrm>
            <a:prstGeom prst="homePlate">
              <a:avLst>
                <a:gd name="adj" fmla="val 50000"/>
              </a:avLst>
            </a:prstGeom>
            <a:solidFill>
              <a:srgbClr val="2565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32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Результат проектирования</a:t>
              </a:r>
              <a:endParaRPr/>
            </a:p>
          </p:txBody>
        </p:sp>
        <p:pic>
          <p:nvPicPr>
            <p:cNvPr id="239" name="Google Shape;239;p27"/>
            <p:cNvPicPr preferRelativeResize="0"/>
            <p:nvPr/>
          </p:nvPicPr>
          <p:blipFill rotWithShape="1">
            <a:blip r:embed="rId3">
              <a:alphaModFix/>
            </a:blip>
            <a:srcRect t="23839" b="55757"/>
            <a:stretch/>
          </p:blipFill>
          <p:spPr>
            <a:xfrm>
              <a:off x="9295684" y="561004"/>
              <a:ext cx="2357599" cy="83578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41" name="Google Shape;241;p27"/>
          <p:cNvSpPr/>
          <p:nvPr/>
        </p:nvSpPr>
        <p:spPr>
          <a:xfrm>
            <a:off x="641625" y="3449009"/>
            <a:ext cx="5016000" cy="698700"/>
          </a:xfrm>
          <a:prstGeom prst="roundRect">
            <a:avLst>
              <a:gd name="adj" fmla="val 50000"/>
            </a:avLst>
          </a:prstGeom>
          <a:solidFill>
            <a:srgbClr val="EDEDED"/>
          </a:solidFill>
          <a:ln w="9525" cap="flat" cmpd="sng">
            <a:solidFill>
              <a:srgbClr val="163C3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450215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smtClean="0">
                <a:solidFill>
                  <a:srgbClr val="163C3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Админ-панель</a:t>
            </a:r>
            <a:endParaRPr sz="2400" b="1" dirty="0">
              <a:solidFill>
                <a:srgbClr val="163C3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074" name="Picture 2" descr="C:\Users\COMP30~1\AppData\Local\Temp\Rar$DRa7828.32657\IMG_2557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0966" y="1492369"/>
            <a:ext cx="3479437" cy="5125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9860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8"/>
          <p:cNvSpPr/>
          <p:nvPr/>
        </p:nvSpPr>
        <p:spPr>
          <a:xfrm>
            <a:off x="1046761" y="676303"/>
            <a:ext cx="7491182" cy="720482"/>
          </a:xfrm>
          <a:prstGeom prst="homePlate">
            <a:avLst>
              <a:gd name="adj" fmla="val 50000"/>
            </a:avLst>
          </a:prstGeom>
          <a:solidFill>
            <a:srgbClr val="25656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Результат проектирования</a:t>
            </a:r>
            <a:endParaRPr/>
          </a:p>
        </p:txBody>
      </p:sp>
      <p:pic>
        <p:nvPicPr>
          <p:cNvPr id="247" name="Google Shape;247;p28"/>
          <p:cNvPicPr preferRelativeResize="0"/>
          <p:nvPr/>
        </p:nvPicPr>
        <p:blipFill rotWithShape="1">
          <a:blip r:embed="rId3">
            <a:alphaModFix/>
          </a:blip>
          <a:srcRect t="23839" b="55757"/>
          <a:stretch/>
        </p:blipFill>
        <p:spPr>
          <a:xfrm>
            <a:off x="9295684" y="561004"/>
            <a:ext cx="2357599" cy="835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74275" y="1929022"/>
            <a:ext cx="8243449" cy="3952476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28"/>
          <p:cNvSpPr/>
          <p:nvPr/>
        </p:nvSpPr>
        <p:spPr>
          <a:xfrm>
            <a:off x="3587999" y="5985786"/>
            <a:ext cx="5016000" cy="698700"/>
          </a:xfrm>
          <a:prstGeom prst="roundRect">
            <a:avLst>
              <a:gd name="adj" fmla="val 50000"/>
            </a:avLst>
          </a:prstGeom>
          <a:solidFill>
            <a:srgbClr val="EDEDED"/>
          </a:solidFill>
          <a:ln w="9525" cap="flat" cmpd="sng">
            <a:solidFill>
              <a:srgbClr val="163C3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rgbClr val="163C3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Раздел «Изучить тему»</a:t>
            </a:r>
            <a:r>
              <a:rPr lang="ru-RU" sz="2400">
                <a:solidFill>
                  <a:srgbClr val="163C3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2400" b="1">
              <a:solidFill>
                <a:srgbClr val="163C3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9"/>
          <p:cNvSpPr/>
          <p:nvPr/>
        </p:nvSpPr>
        <p:spPr>
          <a:xfrm>
            <a:off x="1177389" y="597926"/>
            <a:ext cx="7491182" cy="720482"/>
          </a:xfrm>
          <a:prstGeom prst="homePlate">
            <a:avLst>
              <a:gd name="adj" fmla="val 50000"/>
            </a:avLst>
          </a:prstGeom>
          <a:solidFill>
            <a:srgbClr val="25656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Результат проектирования</a:t>
            </a:r>
            <a:endParaRPr/>
          </a:p>
        </p:txBody>
      </p:sp>
      <p:pic>
        <p:nvPicPr>
          <p:cNvPr id="255" name="Google Shape;255;p29"/>
          <p:cNvPicPr preferRelativeResize="0"/>
          <p:nvPr/>
        </p:nvPicPr>
        <p:blipFill rotWithShape="1">
          <a:blip r:embed="rId3">
            <a:alphaModFix/>
          </a:blip>
          <a:srcRect t="23839" b="55757"/>
          <a:stretch/>
        </p:blipFill>
        <p:spPr>
          <a:xfrm>
            <a:off x="9426312" y="482627"/>
            <a:ext cx="2357599" cy="835781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29"/>
          <p:cNvSpPr/>
          <p:nvPr/>
        </p:nvSpPr>
        <p:spPr>
          <a:xfrm>
            <a:off x="3587999" y="5944336"/>
            <a:ext cx="5016000" cy="698700"/>
          </a:xfrm>
          <a:prstGeom prst="roundRect">
            <a:avLst>
              <a:gd name="adj" fmla="val 50000"/>
            </a:avLst>
          </a:prstGeom>
          <a:solidFill>
            <a:srgbClr val="EDEDED"/>
          </a:solidFill>
          <a:ln w="9525" cap="flat" cmpd="sng">
            <a:solidFill>
              <a:srgbClr val="163C3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rgbClr val="163C3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Раздел «Перейти к тренажеру»</a:t>
            </a:r>
            <a:endParaRPr sz="2400" b="1">
              <a:solidFill>
                <a:srgbClr val="163C3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57" name="Google Shape;257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4800" y="1374787"/>
            <a:ext cx="5731189" cy="4513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32625" y="1469600"/>
            <a:ext cx="4731302" cy="43235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4"/>
          <p:cNvSpPr/>
          <p:nvPr/>
        </p:nvSpPr>
        <p:spPr>
          <a:xfrm>
            <a:off x="340908" y="195982"/>
            <a:ext cx="7491182" cy="720482"/>
          </a:xfrm>
          <a:prstGeom prst="homePlate">
            <a:avLst>
              <a:gd name="adj" fmla="val 50000"/>
            </a:avLst>
          </a:prstGeom>
          <a:solidFill>
            <a:srgbClr val="25656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0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Актуальность проектирования</a:t>
            </a:r>
            <a:endParaRPr/>
          </a:p>
        </p:txBody>
      </p:sp>
      <p:pic>
        <p:nvPicPr>
          <p:cNvPr id="100" name="Google Shape;100;p14"/>
          <p:cNvPicPr preferRelativeResize="0"/>
          <p:nvPr/>
        </p:nvPicPr>
        <p:blipFill rotWithShape="1">
          <a:blip r:embed="rId3">
            <a:alphaModFix/>
          </a:blip>
          <a:srcRect t="23839" b="55757"/>
          <a:stretch/>
        </p:blipFill>
        <p:spPr>
          <a:xfrm>
            <a:off x="9632569" y="195982"/>
            <a:ext cx="2357599" cy="835781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4"/>
          <p:cNvSpPr/>
          <p:nvPr/>
        </p:nvSpPr>
        <p:spPr>
          <a:xfrm>
            <a:off x="1046761" y="1932937"/>
            <a:ext cx="10030542" cy="646986"/>
          </a:xfrm>
          <a:prstGeom prst="roundRect">
            <a:avLst>
              <a:gd name="adj" fmla="val 16667"/>
            </a:avLst>
          </a:prstGeom>
          <a:solidFill>
            <a:srgbClr val="EDEDED"/>
          </a:solidFill>
          <a:ln w="9525" cap="flat" cmpd="sng">
            <a:solidFill>
              <a:srgbClr val="163C3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>
                <a:solidFill>
                  <a:srgbClr val="25656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Расхождения между теорией и практикой в обучении  </a:t>
            </a:r>
            <a:endParaRPr/>
          </a:p>
        </p:txBody>
      </p:sp>
      <p:sp>
        <p:nvSpPr>
          <p:cNvPr id="102" name="Google Shape;102;p14"/>
          <p:cNvSpPr/>
          <p:nvPr/>
        </p:nvSpPr>
        <p:spPr>
          <a:xfrm>
            <a:off x="1046761" y="2687192"/>
            <a:ext cx="10030542" cy="646986"/>
          </a:xfrm>
          <a:prstGeom prst="roundRect">
            <a:avLst>
              <a:gd name="adj" fmla="val 16667"/>
            </a:avLst>
          </a:prstGeom>
          <a:solidFill>
            <a:srgbClr val="EDEDED"/>
          </a:solidFill>
          <a:ln w="9525" cap="flat" cmpd="sng">
            <a:solidFill>
              <a:srgbClr val="163C3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>
                <a:solidFill>
                  <a:srgbClr val="25656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Цифровая трансформация и юридическое образование</a:t>
            </a:r>
            <a:endParaRPr/>
          </a:p>
        </p:txBody>
      </p:sp>
      <p:sp>
        <p:nvSpPr>
          <p:cNvPr id="103" name="Google Shape;103;p14"/>
          <p:cNvSpPr/>
          <p:nvPr/>
        </p:nvSpPr>
        <p:spPr>
          <a:xfrm>
            <a:off x="1046761" y="3507863"/>
            <a:ext cx="10030542" cy="646986"/>
          </a:xfrm>
          <a:prstGeom prst="roundRect">
            <a:avLst>
              <a:gd name="adj" fmla="val 16667"/>
            </a:avLst>
          </a:prstGeom>
          <a:solidFill>
            <a:srgbClr val="EDEDED"/>
          </a:solidFill>
          <a:ln w="9525" cap="flat" cmpd="sng">
            <a:solidFill>
              <a:srgbClr val="163C3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>
                <a:solidFill>
                  <a:srgbClr val="25656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Низкая вовлеченность в традиционном обучении</a:t>
            </a:r>
            <a:endParaRPr/>
          </a:p>
        </p:txBody>
      </p:sp>
      <p:sp>
        <p:nvSpPr>
          <p:cNvPr id="104" name="Google Shape;104;p14"/>
          <p:cNvSpPr/>
          <p:nvPr/>
        </p:nvSpPr>
        <p:spPr>
          <a:xfrm>
            <a:off x="1046775" y="4328548"/>
            <a:ext cx="10030500" cy="720600"/>
          </a:xfrm>
          <a:prstGeom prst="roundRect">
            <a:avLst>
              <a:gd name="adj" fmla="val 16667"/>
            </a:avLst>
          </a:prstGeom>
          <a:solidFill>
            <a:srgbClr val="EDEDED"/>
          </a:solidFill>
          <a:ln w="9525" cap="flat" cmpd="sng">
            <a:solidFill>
              <a:srgbClr val="163C3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>
                <a:solidFill>
                  <a:srgbClr val="25656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Неумение работать с правовыми базами</a:t>
            </a:r>
            <a:endParaRPr sz="3200">
              <a:solidFill>
                <a:srgbClr val="25656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5" name="Google Shape;105;p14"/>
          <p:cNvSpPr/>
          <p:nvPr/>
        </p:nvSpPr>
        <p:spPr>
          <a:xfrm>
            <a:off x="1046775" y="5222848"/>
            <a:ext cx="10030500" cy="720600"/>
          </a:xfrm>
          <a:prstGeom prst="roundRect">
            <a:avLst>
              <a:gd name="adj" fmla="val 16667"/>
            </a:avLst>
          </a:prstGeom>
          <a:solidFill>
            <a:srgbClr val="EDEDED"/>
          </a:solidFill>
          <a:ln w="9525" cap="flat" cmpd="sng">
            <a:solidFill>
              <a:srgbClr val="163C3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>
                <a:solidFill>
                  <a:srgbClr val="25656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Низкая правовая грамотность среди молодежи</a:t>
            </a:r>
            <a:endParaRPr sz="3200">
              <a:solidFill>
                <a:srgbClr val="25656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3" name="Google Shape;263;p30"/>
          <p:cNvGrpSpPr/>
          <p:nvPr/>
        </p:nvGrpSpPr>
        <p:grpSpPr>
          <a:xfrm>
            <a:off x="1046761" y="561004"/>
            <a:ext cx="10606522" cy="835781"/>
            <a:chOff x="1046761" y="561004"/>
            <a:chExt cx="10606522" cy="835781"/>
          </a:xfrm>
        </p:grpSpPr>
        <p:sp>
          <p:nvSpPr>
            <p:cNvPr id="264" name="Google Shape;264;p30"/>
            <p:cNvSpPr/>
            <p:nvPr/>
          </p:nvSpPr>
          <p:spPr>
            <a:xfrm>
              <a:off x="1046761" y="676303"/>
              <a:ext cx="7491182" cy="720482"/>
            </a:xfrm>
            <a:prstGeom prst="homePlate">
              <a:avLst>
                <a:gd name="adj" fmla="val 50000"/>
              </a:avLst>
            </a:prstGeom>
            <a:solidFill>
              <a:srgbClr val="2565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32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Результат проектирования</a:t>
              </a:r>
              <a:endParaRPr/>
            </a:p>
          </p:txBody>
        </p:sp>
        <p:pic>
          <p:nvPicPr>
            <p:cNvPr id="265" name="Google Shape;265;p30"/>
            <p:cNvPicPr preferRelativeResize="0"/>
            <p:nvPr/>
          </p:nvPicPr>
          <p:blipFill rotWithShape="1">
            <a:blip r:embed="rId3">
              <a:alphaModFix/>
            </a:blip>
            <a:srcRect t="23839" b="55757"/>
            <a:stretch/>
          </p:blipFill>
          <p:spPr>
            <a:xfrm>
              <a:off x="9295684" y="561004"/>
              <a:ext cx="2357599" cy="83578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66" name="Google Shape;266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50738" y="1549177"/>
            <a:ext cx="5490523" cy="4395150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30"/>
          <p:cNvSpPr/>
          <p:nvPr/>
        </p:nvSpPr>
        <p:spPr>
          <a:xfrm>
            <a:off x="3587999" y="6013361"/>
            <a:ext cx="5016000" cy="698700"/>
          </a:xfrm>
          <a:prstGeom prst="roundRect">
            <a:avLst>
              <a:gd name="adj" fmla="val 50000"/>
            </a:avLst>
          </a:prstGeom>
          <a:solidFill>
            <a:srgbClr val="EDEDED"/>
          </a:solidFill>
          <a:ln w="9525" cap="flat" cmpd="sng">
            <a:solidFill>
              <a:srgbClr val="163C3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rgbClr val="163C3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Раздел «Мои результаты»</a:t>
            </a:r>
            <a:endParaRPr sz="2400" b="1">
              <a:solidFill>
                <a:srgbClr val="163C3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1"/>
          <p:cNvSpPr/>
          <p:nvPr/>
        </p:nvSpPr>
        <p:spPr>
          <a:xfrm>
            <a:off x="1046761" y="676303"/>
            <a:ext cx="7491182" cy="720482"/>
          </a:xfrm>
          <a:prstGeom prst="homePlate">
            <a:avLst>
              <a:gd name="adj" fmla="val 50000"/>
            </a:avLst>
          </a:prstGeom>
          <a:solidFill>
            <a:srgbClr val="25656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Результат проектирования</a:t>
            </a:r>
            <a:endParaRPr/>
          </a:p>
        </p:txBody>
      </p:sp>
      <p:pic>
        <p:nvPicPr>
          <p:cNvPr id="273" name="Google Shape;273;p31"/>
          <p:cNvPicPr preferRelativeResize="0"/>
          <p:nvPr/>
        </p:nvPicPr>
        <p:blipFill rotWithShape="1">
          <a:blip r:embed="rId3">
            <a:alphaModFix/>
          </a:blip>
          <a:srcRect t="23839" b="55757"/>
          <a:stretch/>
        </p:blipFill>
        <p:spPr>
          <a:xfrm>
            <a:off x="9295684" y="561004"/>
            <a:ext cx="2357599" cy="835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01850" y="1770035"/>
            <a:ext cx="9277350" cy="2857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31"/>
          <p:cNvSpPr/>
          <p:nvPr/>
        </p:nvSpPr>
        <p:spPr>
          <a:xfrm>
            <a:off x="3732524" y="5833886"/>
            <a:ext cx="5016000" cy="698700"/>
          </a:xfrm>
          <a:prstGeom prst="roundRect">
            <a:avLst>
              <a:gd name="adj" fmla="val 50000"/>
            </a:avLst>
          </a:prstGeom>
          <a:solidFill>
            <a:srgbClr val="EDEDED"/>
          </a:solidFill>
          <a:ln w="9525" cap="flat" cmpd="sng">
            <a:solidFill>
              <a:srgbClr val="163C3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rgbClr val="163C3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Раздел «Мой уровень»</a:t>
            </a:r>
            <a:endParaRPr sz="2400" b="1">
              <a:solidFill>
                <a:srgbClr val="163C3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2"/>
          <p:cNvSpPr/>
          <p:nvPr/>
        </p:nvSpPr>
        <p:spPr>
          <a:xfrm>
            <a:off x="1046761" y="676303"/>
            <a:ext cx="7491182" cy="720482"/>
          </a:xfrm>
          <a:prstGeom prst="homePlate">
            <a:avLst>
              <a:gd name="adj" fmla="val 50000"/>
            </a:avLst>
          </a:prstGeom>
          <a:solidFill>
            <a:srgbClr val="25656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Результат проектирования</a:t>
            </a:r>
            <a:endParaRPr/>
          </a:p>
        </p:txBody>
      </p:sp>
      <p:pic>
        <p:nvPicPr>
          <p:cNvPr id="281" name="Google Shape;281;p32"/>
          <p:cNvPicPr preferRelativeResize="0"/>
          <p:nvPr/>
        </p:nvPicPr>
        <p:blipFill rotWithShape="1">
          <a:blip r:embed="rId3">
            <a:alphaModFix/>
          </a:blip>
          <a:srcRect t="23839" b="55757"/>
          <a:stretch/>
        </p:blipFill>
        <p:spPr>
          <a:xfrm>
            <a:off x="9295684" y="561004"/>
            <a:ext cx="2357599" cy="835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32"/>
          <p:cNvPicPr preferRelativeResize="0"/>
          <p:nvPr/>
        </p:nvPicPr>
        <p:blipFill rotWithShape="1">
          <a:blip r:embed="rId4">
            <a:alphaModFix/>
          </a:blip>
          <a:srcRect l="2043" t="2563" r="1609"/>
          <a:stretch/>
        </p:blipFill>
        <p:spPr>
          <a:xfrm>
            <a:off x="3176375" y="1500038"/>
            <a:ext cx="5839226" cy="4341025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32"/>
          <p:cNvSpPr/>
          <p:nvPr/>
        </p:nvSpPr>
        <p:spPr>
          <a:xfrm>
            <a:off x="3587999" y="5944361"/>
            <a:ext cx="5016000" cy="698700"/>
          </a:xfrm>
          <a:prstGeom prst="roundRect">
            <a:avLst>
              <a:gd name="adj" fmla="val 50000"/>
            </a:avLst>
          </a:prstGeom>
          <a:solidFill>
            <a:srgbClr val="EDEDED"/>
          </a:solidFill>
          <a:ln w="9525" cap="flat" cmpd="sng">
            <a:solidFill>
              <a:srgbClr val="163C3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rgbClr val="163C3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Раздел «Помощь»</a:t>
            </a:r>
            <a:endParaRPr sz="2400" b="1">
              <a:solidFill>
                <a:srgbClr val="163C3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3"/>
          <p:cNvSpPr/>
          <p:nvPr/>
        </p:nvSpPr>
        <p:spPr>
          <a:xfrm>
            <a:off x="1046761" y="676303"/>
            <a:ext cx="7491300" cy="720600"/>
          </a:xfrm>
          <a:prstGeom prst="homePlate">
            <a:avLst>
              <a:gd name="adj" fmla="val 50000"/>
            </a:avLst>
          </a:prstGeom>
          <a:solidFill>
            <a:srgbClr val="25656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Результат проектирования</a:t>
            </a:r>
            <a:endParaRPr/>
          </a:p>
        </p:txBody>
      </p:sp>
      <p:pic>
        <p:nvPicPr>
          <p:cNvPr id="289" name="Google Shape;289;p33"/>
          <p:cNvPicPr preferRelativeResize="0"/>
          <p:nvPr/>
        </p:nvPicPr>
        <p:blipFill rotWithShape="1">
          <a:blip r:embed="rId3">
            <a:alphaModFix/>
          </a:blip>
          <a:srcRect t="23838" b="55758"/>
          <a:stretch/>
        </p:blipFill>
        <p:spPr>
          <a:xfrm>
            <a:off x="9295684" y="561004"/>
            <a:ext cx="2357599" cy="835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33"/>
          <p:cNvPicPr preferRelativeResize="0"/>
          <p:nvPr/>
        </p:nvPicPr>
        <p:blipFill rotWithShape="1">
          <a:blip r:embed="rId4">
            <a:alphaModFix/>
          </a:blip>
          <a:srcRect l="1322" b="2657"/>
          <a:stretch/>
        </p:blipFill>
        <p:spPr>
          <a:xfrm>
            <a:off x="3359450" y="1485375"/>
            <a:ext cx="5747901" cy="4254475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33"/>
          <p:cNvSpPr/>
          <p:nvPr/>
        </p:nvSpPr>
        <p:spPr>
          <a:xfrm>
            <a:off x="3587999" y="5944336"/>
            <a:ext cx="5016000" cy="698700"/>
          </a:xfrm>
          <a:prstGeom prst="roundRect">
            <a:avLst>
              <a:gd name="adj" fmla="val 50000"/>
            </a:avLst>
          </a:prstGeom>
          <a:solidFill>
            <a:srgbClr val="EDEDED"/>
          </a:solidFill>
          <a:ln w="9525" cap="flat" cmpd="sng">
            <a:solidFill>
              <a:srgbClr val="163C3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rgbClr val="163C3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Раздел «О боте»</a:t>
            </a:r>
            <a:endParaRPr sz="2400" b="1">
              <a:solidFill>
                <a:srgbClr val="163C3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" name="Google Shape;296;p34"/>
          <p:cNvGrpSpPr/>
          <p:nvPr/>
        </p:nvGrpSpPr>
        <p:grpSpPr>
          <a:xfrm>
            <a:off x="1046761" y="561004"/>
            <a:ext cx="10606522" cy="835781"/>
            <a:chOff x="1046761" y="561004"/>
            <a:chExt cx="10606522" cy="835781"/>
          </a:xfrm>
        </p:grpSpPr>
        <p:sp>
          <p:nvSpPr>
            <p:cNvPr id="297" name="Google Shape;297;p34"/>
            <p:cNvSpPr/>
            <p:nvPr/>
          </p:nvSpPr>
          <p:spPr>
            <a:xfrm>
              <a:off x="1046761" y="676303"/>
              <a:ext cx="7491182" cy="720482"/>
            </a:xfrm>
            <a:prstGeom prst="homePlate">
              <a:avLst>
                <a:gd name="adj" fmla="val 50000"/>
              </a:avLst>
            </a:prstGeom>
            <a:solidFill>
              <a:srgbClr val="2565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32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ЗАКЛЮЧЕНИЕ</a:t>
              </a:r>
              <a:endParaRPr/>
            </a:p>
          </p:txBody>
        </p:sp>
        <p:pic>
          <p:nvPicPr>
            <p:cNvPr id="298" name="Google Shape;298;p34"/>
            <p:cNvPicPr preferRelativeResize="0"/>
            <p:nvPr/>
          </p:nvPicPr>
          <p:blipFill rotWithShape="1">
            <a:blip r:embed="rId3">
              <a:alphaModFix/>
            </a:blip>
            <a:srcRect t="23839" b="55757"/>
            <a:stretch/>
          </p:blipFill>
          <p:spPr>
            <a:xfrm>
              <a:off x="9295684" y="561004"/>
              <a:ext cx="2357599" cy="83578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99" name="Google Shape;299;p34"/>
          <p:cNvSpPr/>
          <p:nvPr/>
        </p:nvSpPr>
        <p:spPr>
          <a:xfrm>
            <a:off x="1046760" y="1460610"/>
            <a:ext cx="6756119" cy="549726"/>
          </a:xfrm>
          <a:prstGeom prst="roundRect">
            <a:avLst>
              <a:gd name="adj" fmla="val 16667"/>
            </a:avLst>
          </a:prstGeom>
          <a:solidFill>
            <a:srgbClr val="EDEDED"/>
          </a:solidFill>
          <a:ln w="9525" cap="flat" cmpd="sng">
            <a:solidFill>
              <a:srgbClr val="163C3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450215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rgbClr val="163C3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Результаты работы ВТСК:</a:t>
            </a:r>
            <a:endParaRPr/>
          </a:p>
        </p:txBody>
      </p:sp>
      <p:sp>
        <p:nvSpPr>
          <p:cNvPr id="300" name="Google Shape;300;p34"/>
          <p:cNvSpPr/>
          <p:nvPr/>
        </p:nvSpPr>
        <p:spPr>
          <a:xfrm>
            <a:off x="412842" y="2254543"/>
            <a:ext cx="11010900" cy="4472502"/>
          </a:xfrm>
          <a:prstGeom prst="roundRect">
            <a:avLst>
              <a:gd name="adj" fmla="val 16667"/>
            </a:avLst>
          </a:prstGeom>
          <a:solidFill>
            <a:srgbClr val="EDEDED"/>
          </a:solidFill>
          <a:ln w="9525" cap="flat" cmpd="sng">
            <a:solidFill>
              <a:srgbClr val="163C3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45720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63C3E"/>
              </a:buClr>
              <a:buSzPts val="2400"/>
              <a:buFont typeface="Courier New"/>
              <a:buChar char="o"/>
            </a:pPr>
            <a:r>
              <a:rPr lang="ru-RU" sz="2400">
                <a:solidFill>
                  <a:srgbClr val="163C3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Разработан и запущен Telegram-бот «Юрист будущего» с тремя ключевыми модулями: «Изучить тему», «Пройти тренажер», «Мои результаты». </a:t>
            </a:r>
            <a:endParaRPr sz="2400">
              <a:solidFill>
                <a:srgbClr val="163C3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-45720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63C3E"/>
              </a:buClr>
              <a:buSzPts val="2400"/>
              <a:buFont typeface="Courier New"/>
              <a:buChar char="o"/>
            </a:pPr>
            <a:r>
              <a:rPr lang="ru-RU" sz="2400">
                <a:solidFill>
                  <a:srgbClr val="163C3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Сформирована база учебных тем и интерактивных юридических кейсов с привязкой к нормам законодательства и судебной практике.</a:t>
            </a:r>
            <a:endParaRPr sz="2400">
              <a:solidFill>
                <a:srgbClr val="163C3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-45720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63C3E"/>
              </a:buClr>
              <a:buSzPts val="2400"/>
              <a:buFont typeface="Courier New"/>
              <a:buChar char="o"/>
            </a:pPr>
            <a:r>
              <a:rPr lang="ru-RU" sz="2400">
                <a:solidFill>
                  <a:srgbClr val="163C3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Внедрен модуль отслеживания личных результатов.</a:t>
            </a:r>
            <a:endParaRPr sz="2400">
              <a:solidFill>
                <a:srgbClr val="163C3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-45720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63C3E"/>
              </a:buClr>
              <a:buSzPts val="2400"/>
              <a:buFont typeface="Times New Roman"/>
              <a:buChar char="o"/>
            </a:pPr>
            <a:r>
              <a:rPr lang="ru-RU" sz="2400">
                <a:solidFill>
                  <a:srgbClr val="163C3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Реализована удобная и интуитивно понятная навигация.</a:t>
            </a:r>
            <a:endParaRPr sz="2400">
              <a:solidFill>
                <a:srgbClr val="163C3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marR="0" lvl="0" indent="-45720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63C3E"/>
              </a:buClr>
              <a:buSzPts val="2400"/>
              <a:buFont typeface="Courier New"/>
              <a:buChar char="o"/>
            </a:pPr>
            <a:r>
              <a:rPr lang="ru-RU" sz="2400">
                <a:solidFill>
                  <a:srgbClr val="163C3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Разработана и подключена база данных MariaDB для хранения информации.</a:t>
            </a:r>
            <a:endParaRPr/>
          </a:p>
          <a:p>
            <a:pPr marL="457200" marR="0" lvl="0" indent="-45720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63C3E"/>
              </a:buClr>
              <a:buSzPts val="2400"/>
              <a:buFont typeface="Courier New"/>
              <a:buChar char="o"/>
            </a:pPr>
            <a:r>
              <a:rPr lang="ru-RU" sz="2400">
                <a:solidFill>
                  <a:srgbClr val="163C3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Реализованы базовые меры безопасности.</a:t>
            </a:r>
            <a:endParaRPr/>
          </a:p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6569"/>
        </a:solidFill>
        <a:effectLst/>
      </p:bgPr>
    </p:bg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35"/>
          <p:cNvSpPr txBox="1"/>
          <p:nvPr/>
        </p:nvSpPr>
        <p:spPr>
          <a:xfrm>
            <a:off x="714848" y="3429000"/>
            <a:ext cx="8333358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Times New Roman"/>
              <a:buNone/>
            </a:pPr>
            <a:r>
              <a:rPr lang="ru-RU" sz="54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Благодарим</a:t>
            </a:r>
            <a:r>
              <a:rPr lang="ru-RU" sz="5400" b="1"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за внимание!</a:t>
            </a:r>
            <a:endParaRPr/>
          </a:p>
        </p:txBody>
      </p:sp>
      <p:pic>
        <p:nvPicPr>
          <p:cNvPr id="306" name="Google Shape;306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23420" y="493763"/>
            <a:ext cx="6068580" cy="63642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35"/>
          <p:cNvPicPr preferRelativeResize="0"/>
          <p:nvPr/>
        </p:nvPicPr>
        <p:blipFill rotWithShape="1">
          <a:blip r:embed="rId4">
            <a:alphaModFix/>
          </a:blip>
          <a:srcRect t="80000"/>
          <a:stretch/>
        </p:blipFill>
        <p:spPr>
          <a:xfrm>
            <a:off x="1172048" y="1588251"/>
            <a:ext cx="4557240" cy="1583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" name="Google Shape;110;p15"/>
          <p:cNvGrpSpPr/>
          <p:nvPr/>
        </p:nvGrpSpPr>
        <p:grpSpPr>
          <a:xfrm>
            <a:off x="701225" y="1824025"/>
            <a:ext cx="10727479" cy="3479128"/>
            <a:chOff x="364330" y="0"/>
            <a:chExt cx="10727479" cy="2759242"/>
          </a:xfrm>
        </p:grpSpPr>
        <p:sp>
          <p:nvSpPr>
            <p:cNvPr id="111" name="Google Shape;111;p15"/>
            <p:cNvSpPr/>
            <p:nvPr/>
          </p:nvSpPr>
          <p:spPr>
            <a:xfrm>
              <a:off x="364330" y="0"/>
              <a:ext cx="2759242" cy="2759242"/>
            </a:xfrm>
            <a:prstGeom prst="pie">
              <a:avLst>
                <a:gd name="adj1" fmla="val 5400000"/>
                <a:gd name="adj2" fmla="val 16200000"/>
              </a:avLst>
            </a:prstGeom>
            <a:solidFill>
              <a:srgbClr val="2E7E82"/>
            </a:solidFill>
            <a:ln w="127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5"/>
            <p:cNvSpPr/>
            <p:nvPr/>
          </p:nvSpPr>
          <p:spPr>
            <a:xfrm>
              <a:off x="1379621" y="0"/>
              <a:ext cx="9712188" cy="2759242"/>
            </a:xfrm>
            <a:prstGeom prst="roundRect">
              <a:avLst>
                <a:gd name="adj" fmla="val 16667"/>
              </a:avLst>
            </a:prstGeom>
            <a:solidFill>
              <a:srgbClr val="EDEDED"/>
            </a:solidFill>
            <a:ln w="12700" cap="flat" cmpd="sng">
              <a:solidFill>
                <a:srgbClr val="163C3E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5"/>
            <p:cNvSpPr txBox="1"/>
            <p:nvPr/>
          </p:nvSpPr>
          <p:spPr>
            <a:xfrm>
              <a:off x="1514316" y="134695"/>
              <a:ext cx="9442798" cy="24898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just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3000">
                  <a:solidFill>
                    <a:srgbClr val="256569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Разработка Telegram-бота в формате интерактивного обучающего тренажера, позволяющего студентам и начинающим юристам изучать актуальные правовые темы и отрабатывать навыки принятия юридически грамотных решений в типовых ситуациях.</a:t>
              </a:r>
              <a:endParaRPr sz="1200"/>
            </a:p>
          </p:txBody>
        </p:sp>
      </p:grpSp>
      <p:sp>
        <p:nvSpPr>
          <p:cNvPr id="114" name="Google Shape;114;p15"/>
          <p:cNvSpPr/>
          <p:nvPr/>
        </p:nvSpPr>
        <p:spPr>
          <a:xfrm>
            <a:off x="340908" y="195982"/>
            <a:ext cx="7491182" cy="720482"/>
          </a:xfrm>
          <a:prstGeom prst="homePlate">
            <a:avLst>
              <a:gd name="adj" fmla="val 50000"/>
            </a:avLst>
          </a:prstGeom>
          <a:solidFill>
            <a:srgbClr val="25656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Цель проектирования</a:t>
            </a:r>
            <a:endParaRPr/>
          </a:p>
        </p:txBody>
      </p:sp>
      <p:pic>
        <p:nvPicPr>
          <p:cNvPr id="115" name="Google Shape;115;p15"/>
          <p:cNvPicPr preferRelativeResize="0"/>
          <p:nvPr/>
        </p:nvPicPr>
        <p:blipFill rotWithShape="1">
          <a:blip r:embed="rId3">
            <a:alphaModFix/>
          </a:blip>
          <a:srcRect t="23839" b="55757"/>
          <a:stretch/>
        </p:blipFill>
        <p:spPr>
          <a:xfrm>
            <a:off x="9632569" y="195982"/>
            <a:ext cx="2357599" cy="8357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" name="Google Shape;120;p16"/>
          <p:cNvGrpSpPr/>
          <p:nvPr/>
        </p:nvGrpSpPr>
        <p:grpSpPr>
          <a:xfrm>
            <a:off x="-5785250" y="539914"/>
            <a:ext cx="17809727" cy="7249921"/>
            <a:chOff x="-6081342" y="-931835"/>
            <a:chExt cx="17809727" cy="7249921"/>
          </a:xfrm>
        </p:grpSpPr>
        <p:sp>
          <p:nvSpPr>
            <p:cNvPr id="121" name="Google Shape;121;p16"/>
            <p:cNvSpPr/>
            <p:nvPr/>
          </p:nvSpPr>
          <p:spPr>
            <a:xfrm>
              <a:off x="-6081342" y="-931835"/>
              <a:ext cx="7249921" cy="7249921"/>
            </a:xfrm>
            <a:prstGeom prst="blockArc">
              <a:avLst>
                <a:gd name="adj1" fmla="val 18900000"/>
                <a:gd name="adj2" fmla="val 2700000"/>
                <a:gd name="adj3" fmla="val 298"/>
              </a:avLst>
            </a:prstGeom>
            <a:noFill/>
            <a:ln w="12700" cap="flat" cmpd="sng">
              <a:solidFill>
                <a:srgbClr val="25656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16"/>
            <p:cNvSpPr/>
            <p:nvPr/>
          </p:nvSpPr>
          <p:spPr>
            <a:xfrm>
              <a:off x="489378" y="228715"/>
              <a:ext cx="11239007" cy="1199378"/>
            </a:xfrm>
            <a:prstGeom prst="rect">
              <a:avLst/>
            </a:prstGeom>
            <a:solidFill>
              <a:srgbClr val="EDEDED">
                <a:alpha val="40000"/>
              </a:srgbClr>
            </a:solidFill>
            <a:ln w="12700" cap="flat" cmpd="sng">
              <a:solidFill>
                <a:srgbClr val="163C3E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16"/>
            <p:cNvSpPr txBox="1"/>
            <p:nvPr/>
          </p:nvSpPr>
          <p:spPr>
            <a:xfrm>
              <a:off x="489378" y="228715"/>
              <a:ext cx="11239007" cy="11993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57700" tIns="71100" rIns="71100" bIns="711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800">
                  <a:solidFill>
                    <a:srgbClr val="256569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Разработать структуру взаимодействия пользователя с ботом: изучение темы, прохождение тренажера и получение результата</a:t>
              </a:r>
              <a:endParaRPr/>
            </a:p>
          </p:txBody>
        </p:sp>
        <p:sp>
          <p:nvSpPr>
            <p:cNvPr id="124" name="Google Shape;124;p16"/>
            <p:cNvSpPr/>
            <p:nvPr/>
          </p:nvSpPr>
          <p:spPr>
            <a:xfrm>
              <a:off x="49842" y="310517"/>
              <a:ext cx="1035776" cy="1035776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rgbClr val="25656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16"/>
            <p:cNvSpPr/>
            <p:nvPr/>
          </p:nvSpPr>
          <p:spPr>
            <a:xfrm>
              <a:off x="989443" y="1528126"/>
              <a:ext cx="10713944" cy="1086852"/>
            </a:xfrm>
            <a:prstGeom prst="rect">
              <a:avLst/>
            </a:prstGeom>
            <a:solidFill>
              <a:srgbClr val="EDEDED">
                <a:alpha val="40000"/>
              </a:srgbClr>
            </a:solidFill>
            <a:ln w="12700" cap="flat" cmpd="sng">
              <a:solidFill>
                <a:srgbClr val="163C3E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16"/>
            <p:cNvSpPr txBox="1"/>
            <p:nvPr/>
          </p:nvSpPr>
          <p:spPr>
            <a:xfrm>
              <a:off x="989443" y="1528126"/>
              <a:ext cx="10713944" cy="10868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57700" tIns="71100" rIns="71100" bIns="711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800">
                  <a:solidFill>
                    <a:srgbClr val="256569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Сформировать базу учебных тем и интерактивных кейсов с привязкой к нормам законодательства и судебной практике</a:t>
              </a:r>
              <a:endParaRPr/>
            </a:p>
          </p:txBody>
        </p:sp>
        <p:sp>
          <p:nvSpPr>
            <p:cNvPr id="127" name="Google Shape;127;p16"/>
            <p:cNvSpPr/>
            <p:nvPr/>
          </p:nvSpPr>
          <p:spPr>
            <a:xfrm>
              <a:off x="524909" y="1553664"/>
              <a:ext cx="1035776" cy="1035776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rgbClr val="25656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16"/>
            <p:cNvSpPr/>
            <p:nvPr/>
          </p:nvSpPr>
          <p:spPr>
            <a:xfrm>
              <a:off x="1042797" y="2900388"/>
              <a:ext cx="10607236" cy="828620"/>
            </a:xfrm>
            <a:prstGeom prst="rect">
              <a:avLst/>
            </a:prstGeom>
            <a:solidFill>
              <a:srgbClr val="EDEDED">
                <a:alpha val="40000"/>
              </a:srgbClr>
            </a:solidFill>
            <a:ln w="12700" cap="flat" cmpd="sng">
              <a:solidFill>
                <a:srgbClr val="163C3E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16"/>
            <p:cNvSpPr txBox="1"/>
            <p:nvPr/>
          </p:nvSpPr>
          <p:spPr>
            <a:xfrm>
              <a:off x="1042797" y="2900388"/>
              <a:ext cx="10607236" cy="8286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57700" tIns="71100" rIns="71100" bIns="711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800">
                  <a:solidFill>
                    <a:srgbClr val="256569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Реализовать систему уровней компетенций и персонального пользователя </a:t>
              </a:r>
              <a:endParaRPr/>
            </a:p>
          </p:txBody>
        </p:sp>
        <p:sp>
          <p:nvSpPr>
            <p:cNvPr id="130" name="Google Shape;130;p16"/>
            <p:cNvSpPr/>
            <p:nvPr/>
          </p:nvSpPr>
          <p:spPr>
            <a:xfrm>
              <a:off x="524909" y="2796810"/>
              <a:ext cx="1035776" cy="1035776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rgbClr val="25656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16"/>
            <p:cNvSpPr/>
            <p:nvPr/>
          </p:nvSpPr>
          <p:spPr>
            <a:xfrm>
              <a:off x="567730" y="4143535"/>
              <a:ext cx="11082303" cy="828620"/>
            </a:xfrm>
            <a:prstGeom prst="rect">
              <a:avLst/>
            </a:prstGeom>
            <a:solidFill>
              <a:srgbClr val="EDEDED">
                <a:alpha val="40000"/>
              </a:srgbClr>
            </a:solidFill>
            <a:ln w="12700" cap="flat" cmpd="sng">
              <a:solidFill>
                <a:srgbClr val="163C3E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16"/>
            <p:cNvSpPr txBox="1"/>
            <p:nvPr/>
          </p:nvSpPr>
          <p:spPr>
            <a:xfrm>
              <a:off x="567730" y="4143535"/>
              <a:ext cx="11082303" cy="8286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57700" tIns="71100" rIns="71100" bIns="711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800">
                  <a:solidFill>
                    <a:srgbClr val="256569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Обеспечить интеграцию с авторитетными источниками для подтверждения достворености информации</a:t>
              </a:r>
              <a:endParaRPr/>
            </a:p>
          </p:txBody>
        </p:sp>
        <p:sp>
          <p:nvSpPr>
            <p:cNvPr id="133" name="Google Shape;133;p16"/>
            <p:cNvSpPr/>
            <p:nvPr/>
          </p:nvSpPr>
          <p:spPr>
            <a:xfrm>
              <a:off x="49842" y="4039957"/>
              <a:ext cx="1035776" cy="1035776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rgbClr val="25656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" name="Google Shape;134;p16"/>
          <p:cNvSpPr txBox="1"/>
          <p:nvPr/>
        </p:nvSpPr>
        <p:spPr>
          <a:xfrm>
            <a:off x="6648992" y="2420982"/>
            <a:ext cx="47897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16"/>
          <p:cNvSpPr txBox="1"/>
          <p:nvPr/>
        </p:nvSpPr>
        <p:spPr>
          <a:xfrm>
            <a:off x="6648993" y="4924586"/>
            <a:ext cx="47897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16"/>
          <p:cNvSpPr txBox="1"/>
          <p:nvPr/>
        </p:nvSpPr>
        <p:spPr>
          <a:xfrm>
            <a:off x="656376" y="1938703"/>
            <a:ext cx="47897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1">
                <a:solidFill>
                  <a:srgbClr val="25656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endParaRPr sz="4000" b="1">
              <a:solidFill>
                <a:srgbClr val="25656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7" name="Google Shape;137;p16"/>
          <p:cNvSpPr txBox="1"/>
          <p:nvPr/>
        </p:nvSpPr>
        <p:spPr>
          <a:xfrm>
            <a:off x="1135347" y="3181966"/>
            <a:ext cx="47897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1">
                <a:solidFill>
                  <a:srgbClr val="25656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 sz="4000" b="1">
              <a:solidFill>
                <a:srgbClr val="25656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8" name="Google Shape;138;p16"/>
          <p:cNvSpPr txBox="1"/>
          <p:nvPr/>
        </p:nvSpPr>
        <p:spPr>
          <a:xfrm>
            <a:off x="1135346" y="4433250"/>
            <a:ext cx="47897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1">
                <a:solidFill>
                  <a:srgbClr val="25656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endParaRPr sz="4000" b="1">
              <a:solidFill>
                <a:srgbClr val="25656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9" name="Google Shape;139;p16"/>
          <p:cNvSpPr txBox="1"/>
          <p:nvPr/>
        </p:nvSpPr>
        <p:spPr>
          <a:xfrm>
            <a:off x="612626" y="5668492"/>
            <a:ext cx="47897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1">
                <a:solidFill>
                  <a:srgbClr val="25656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</a:t>
            </a:r>
            <a:endParaRPr sz="4000" b="1">
              <a:solidFill>
                <a:srgbClr val="25656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0" name="Google Shape;140;p16"/>
          <p:cNvSpPr/>
          <p:nvPr/>
        </p:nvSpPr>
        <p:spPr>
          <a:xfrm>
            <a:off x="4936868" y="3244334"/>
            <a:ext cx="231826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16"/>
          <p:cNvSpPr/>
          <p:nvPr/>
        </p:nvSpPr>
        <p:spPr>
          <a:xfrm>
            <a:off x="340908" y="195982"/>
            <a:ext cx="7491182" cy="720482"/>
          </a:xfrm>
          <a:prstGeom prst="homePlate">
            <a:avLst>
              <a:gd name="adj" fmla="val 50000"/>
            </a:avLst>
          </a:prstGeom>
          <a:solidFill>
            <a:srgbClr val="25656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Задачи проектирования</a:t>
            </a:r>
            <a:endParaRPr/>
          </a:p>
        </p:txBody>
      </p:sp>
      <p:pic>
        <p:nvPicPr>
          <p:cNvPr id="142" name="Google Shape;142;p16"/>
          <p:cNvPicPr preferRelativeResize="0"/>
          <p:nvPr/>
        </p:nvPicPr>
        <p:blipFill rotWithShape="1">
          <a:blip r:embed="rId3">
            <a:alphaModFix/>
          </a:blip>
          <a:srcRect t="23839" b="55757"/>
          <a:stretch/>
        </p:blipFill>
        <p:spPr>
          <a:xfrm>
            <a:off x="9632569" y="195982"/>
            <a:ext cx="2357599" cy="8357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17"/>
          <p:cNvPicPr preferRelativeResize="0"/>
          <p:nvPr/>
        </p:nvPicPr>
        <p:blipFill rotWithShape="1">
          <a:blip r:embed="rId3">
            <a:alphaModFix/>
          </a:blip>
          <a:srcRect t="23839" b="55757"/>
          <a:stretch/>
        </p:blipFill>
        <p:spPr>
          <a:xfrm>
            <a:off x="9918163" y="116198"/>
            <a:ext cx="1724227" cy="611247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7"/>
          <p:cNvSpPr/>
          <p:nvPr/>
        </p:nvSpPr>
        <p:spPr>
          <a:xfrm>
            <a:off x="1310256" y="201959"/>
            <a:ext cx="5193094" cy="720482"/>
          </a:xfrm>
          <a:prstGeom prst="homePlate">
            <a:avLst>
              <a:gd name="adj" fmla="val 50000"/>
            </a:avLst>
          </a:prstGeom>
          <a:solidFill>
            <a:srgbClr val="25656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Объект исследования</a:t>
            </a:r>
            <a:endParaRPr sz="32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149" name="Google Shape;149;p17"/>
          <p:cNvGrpSpPr/>
          <p:nvPr/>
        </p:nvGrpSpPr>
        <p:grpSpPr>
          <a:xfrm>
            <a:off x="1308099" y="1343111"/>
            <a:ext cx="9956803" cy="5010094"/>
            <a:chOff x="1308099" y="1343111"/>
            <a:chExt cx="9956803" cy="5010094"/>
          </a:xfrm>
        </p:grpSpPr>
        <p:grpSp>
          <p:nvGrpSpPr>
            <p:cNvPr id="150" name="Google Shape;150;p17"/>
            <p:cNvGrpSpPr/>
            <p:nvPr/>
          </p:nvGrpSpPr>
          <p:grpSpPr>
            <a:xfrm>
              <a:off x="1308099" y="1343111"/>
              <a:ext cx="9956803" cy="5010094"/>
              <a:chOff x="-1" y="387207"/>
              <a:chExt cx="9956803" cy="5010094"/>
            </a:xfrm>
          </p:grpSpPr>
          <p:sp>
            <p:nvSpPr>
              <p:cNvPr id="151" name="Google Shape;151;p17"/>
              <p:cNvSpPr/>
              <p:nvPr/>
            </p:nvSpPr>
            <p:spPr>
              <a:xfrm rot="10800000">
                <a:off x="37606" y="387207"/>
                <a:ext cx="9885956" cy="1929484"/>
              </a:xfrm>
              <a:prstGeom prst="homePlate">
                <a:avLst>
                  <a:gd name="adj" fmla="val 50000"/>
                </a:avLst>
              </a:prstGeom>
              <a:noFill/>
              <a:ln w="12700" cap="flat" cmpd="sng">
                <a:solidFill>
                  <a:srgbClr val="256569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52;p17"/>
              <p:cNvSpPr txBox="1"/>
              <p:nvPr/>
            </p:nvSpPr>
            <p:spPr>
              <a:xfrm>
                <a:off x="519977" y="387207"/>
                <a:ext cx="9403585" cy="19294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469425" tIns="114300" rIns="213350" bIns="114300" anchor="ctr" anchorCtr="0">
                <a:noAutofit/>
              </a:bodyPr>
              <a:lstStyle/>
              <a:p>
                <a:pPr marL="0" marR="0" lvl="0" indent="0" algn="just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-RU" sz="3000">
                    <a:solidFill>
                      <a:srgbClr val="246468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Общество с ограниченной ответственностью «ТелекомПлюс»</a:t>
                </a:r>
                <a:r>
                  <a:rPr lang="ru-RU" sz="3000">
                    <a:solidFill>
                      <a:srgbClr val="246468"/>
                    </a:solidFill>
                  </a:rPr>
                  <a:t> </a:t>
                </a:r>
                <a:endParaRPr sz="3000">
                  <a:solidFill>
                    <a:srgbClr val="246468"/>
                  </a:solidFill>
                </a:endParaRPr>
              </a:p>
            </p:txBody>
          </p:sp>
          <p:sp>
            <p:nvSpPr>
              <p:cNvPr id="153" name="Google Shape;153;p17"/>
              <p:cNvSpPr/>
              <p:nvPr/>
            </p:nvSpPr>
            <p:spPr>
              <a:xfrm>
                <a:off x="498353" y="955093"/>
                <a:ext cx="768388" cy="768388"/>
              </a:xfrm>
              <a:prstGeom prst="ellipse">
                <a:avLst/>
              </a:prstGeom>
              <a:noFill/>
              <a:ln w="12700" cap="flat" cmpd="sng">
                <a:solidFill>
                  <a:srgbClr val="256569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154;p17"/>
              <p:cNvSpPr/>
              <p:nvPr/>
            </p:nvSpPr>
            <p:spPr>
              <a:xfrm rot="10800000">
                <a:off x="-1" y="4020807"/>
                <a:ext cx="9956803" cy="1376494"/>
              </a:xfrm>
              <a:prstGeom prst="homePlate">
                <a:avLst>
                  <a:gd name="adj" fmla="val 50000"/>
                </a:avLst>
              </a:prstGeom>
              <a:noFill/>
              <a:ln w="12700" cap="flat" cmpd="sng">
                <a:solidFill>
                  <a:srgbClr val="256569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155;p17"/>
              <p:cNvSpPr txBox="1"/>
              <p:nvPr/>
            </p:nvSpPr>
            <p:spPr>
              <a:xfrm>
                <a:off x="344122" y="4020807"/>
                <a:ext cx="9612680" cy="137649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469425" tIns="114300" rIns="213350" bIns="114300" anchor="ctr" anchorCtr="0">
                <a:noAutofit/>
              </a:bodyPr>
              <a:lstStyle/>
              <a:p>
                <a:pPr marL="0" marR="0" lvl="0" indent="0" algn="just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246468"/>
                  </a:buClr>
                  <a:buSzPts val="3000"/>
                  <a:buFont typeface="Times New Roman"/>
                  <a:buNone/>
                </a:pPr>
                <a:r>
                  <a:rPr lang="ru-RU" sz="3000">
                    <a:solidFill>
                      <a:srgbClr val="256569"/>
                    </a:solidFill>
                    <a:highlight>
                      <a:srgbClr val="F9F9F9"/>
                    </a:highlight>
                    <a:latin typeface="Times New Roman"/>
                    <a:ea typeface="Times New Roman"/>
                    <a:cs typeface="Times New Roman"/>
                    <a:sym typeface="Times New Roman"/>
                  </a:rPr>
                  <a:t>Проектирование и архитектура интерактивного Telegram-бота для формирования юридических компетенций. </a:t>
                </a:r>
                <a:endParaRPr sz="3000">
                  <a:solidFill>
                    <a:srgbClr val="256569"/>
                  </a:solidFill>
                  <a:highlight>
                    <a:srgbClr val="F9F9F9"/>
                  </a:highlight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  <p:sp>
            <p:nvSpPr>
              <p:cNvPr id="156" name="Google Shape;156;p17"/>
              <p:cNvSpPr/>
              <p:nvPr/>
            </p:nvSpPr>
            <p:spPr>
              <a:xfrm>
                <a:off x="465214" y="4339672"/>
                <a:ext cx="739297" cy="739297"/>
              </a:xfrm>
              <a:prstGeom prst="ellipse">
                <a:avLst/>
              </a:prstGeom>
              <a:noFill/>
              <a:ln w="12700" cap="flat" cmpd="sng">
                <a:solidFill>
                  <a:srgbClr val="256569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7" name="Google Shape;157;p17"/>
            <p:cNvSpPr/>
            <p:nvPr/>
          </p:nvSpPr>
          <p:spPr>
            <a:xfrm>
              <a:off x="1310256" y="3818209"/>
              <a:ext cx="5193094" cy="720482"/>
            </a:xfrm>
            <a:prstGeom prst="homePlate">
              <a:avLst>
                <a:gd name="adj" fmla="val 50000"/>
              </a:avLst>
            </a:prstGeom>
            <a:solidFill>
              <a:srgbClr val="2565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32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Предмет исследования</a:t>
              </a: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8"/>
          <p:cNvSpPr/>
          <p:nvPr/>
        </p:nvSpPr>
        <p:spPr>
          <a:xfrm>
            <a:off x="340907" y="195982"/>
            <a:ext cx="8427000" cy="720600"/>
          </a:xfrm>
          <a:prstGeom prst="homePlate">
            <a:avLst>
              <a:gd name="adj" fmla="val 50000"/>
            </a:avLst>
          </a:prstGeom>
          <a:solidFill>
            <a:srgbClr val="25656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Проектирование       Язык программирования</a:t>
            </a:r>
            <a:endParaRPr/>
          </a:p>
        </p:txBody>
      </p:sp>
      <p:pic>
        <p:nvPicPr>
          <p:cNvPr id="163" name="Google Shape;163;p18"/>
          <p:cNvPicPr preferRelativeResize="0"/>
          <p:nvPr/>
        </p:nvPicPr>
        <p:blipFill rotWithShape="1">
          <a:blip r:embed="rId3">
            <a:alphaModFix/>
          </a:blip>
          <a:srcRect t="23839" b="55757"/>
          <a:stretch/>
        </p:blipFill>
        <p:spPr>
          <a:xfrm>
            <a:off x="9632569" y="195982"/>
            <a:ext cx="2357599" cy="835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21425" y="1379775"/>
            <a:ext cx="4098452" cy="4098452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18"/>
          <p:cNvSpPr/>
          <p:nvPr/>
        </p:nvSpPr>
        <p:spPr>
          <a:xfrm>
            <a:off x="4606202" y="5813202"/>
            <a:ext cx="3528900" cy="835800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256569"/>
          </a:solidFill>
          <a:ln w="12700" cap="flat" cmpd="sng">
            <a:solidFill>
              <a:srgbClr val="163C3E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2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Python</a:t>
            </a:r>
            <a:endParaRPr sz="42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9"/>
          <p:cNvSpPr/>
          <p:nvPr/>
        </p:nvSpPr>
        <p:spPr>
          <a:xfrm>
            <a:off x="340908" y="195982"/>
            <a:ext cx="7491300" cy="720600"/>
          </a:xfrm>
          <a:prstGeom prst="homePlate">
            <a:avLst>
              <a:gd name="adj" fmla="val 50000"/>
            </a:avLst>
          </a:prstGeom>
          <a:solidFill>
            <a:srgbClr val="25656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Проектирование                Библиотеки</a:t>
            </a:r>
            <a:endParaRPr sz="32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71" name="Google Shape;171;p19"/>
          <p:cNvPicPr preferRelativeResize="0"/>
          <p:nvPr/>
        </p:nvPicPr>
        <p:blipFill rotWithShape="1">
          <a:blip r:embed="rId3">
            <a:alphaModFix/>
          </a:blip>
          <a:srcRect t="23838" b="55758"/>
          <a:stretch/>
        </p:blipFill>
        <p:spPr>
          <a:xfrm>
            <a:off x="9632569" y="195982"/>
            <a:ext cx="2357599" cy="835781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19"/>
          <p:cNvSpPr/>
          <p:nvPr/>
        </p:nvSpPr>
        <p:spPr>
          <a:xfrm>
            <a:off x="1191506" y="4194103"/>
            <a:ext cx="2176800" cy="720600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256569"/>
          </a:solidFill>
          <a:ln w="12700" cap="flat" cmpd="sng">
            <a:solidFill>
              <a:srgbClr val="163C3E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Aiogram 3</a:t>
            </a:r>
            <a:endParaRPr sz="32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3" name="Google Shape;173;p19"/>
          <p:cNvSpPr/>
          <p:nvPr/>
        </p:nvSpPr>
        <p:spPr>
          <a:xfrm>
            <a:off x="5133672" y="4914698"/>
            <a:ext cx="2176800" cy="720600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256569"/>
          </a:solidFill>
          <a:ln w="12700" cap="flat" cmpd="sng">
            <a:solidFill>
              <a:srgbClr val="163C3E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PyMySql</a:t>
            </a:r>
            <a:endParaRPr sz="32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4" name="Google Shape;174;p19"/>
          <p:cNvSpPr/>
          <p:nvPr/>
        </p:nvSpPr>
        <p:spPr>
          <a:xfrm>
            <a:off x="8902200" y="5853675"/>
            <a:ext cx="2692800" cy="720600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256569"/>
          </a:solidFill>
          <a:ln w="12700" cap="flat" cmpd="sng">
            <a:solidFill>
              <a:srgbClr val="163C3E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python-dotenv</a:t>
            </a:r>
            <a:endParaRPr sz="32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75" name="Google Shape;175;p19"/>
          <p:cNvPicPr preferRelativeResize="0"/>
          <p:nvPr/>
        </p:nvPicPr>
        <p:blipFill rotWithShape="1">
          <a:blip r:embed="rId4">
            <a:alphaModFix/>
          </a:blip>
          <a:srcRect l="32342" t="20964" r="31625" b="20981"/>
          <a:stretch/>
        </p:blipFill>
        <p:spPr>
          <a:xfrm>
            <a:off x="933575" y="1257775"/>
            <a:ext cx="2692650" cy="2444100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19"/>
          <p:cNvSpPr txBox="1"/>
          <p:nvPr/>
        </p:nvSpPr>
        <p:spPr>
          <a:xfrm>
            <a:off x="3785575" y="8035200"/>
            <a:ext cx="74709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7" name="Google Shape;177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27325" y="2449374"/>
            <a:ext cx="3589502" cy="195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507025" y="3553851"/>
            <a:ext cx="3483150" cy="1959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0"/>
          <p:cNvSpPr/>
          <p:nvPr/>
        </p:nvSpPr>
        <p:spPr>
          <a:xfrm>
            <a:off x="340908" y="195982"/>
            <a:ext cx="7491300" cy="720600"/>
          </a:xfrm>
          <a:prstGeom prst="homePlate">
            <a:avLst>
              <a:gd name="adj" fmla="val 50000"/>
            </a:avLst>
          </a:prstGeom>
          <a:solidFill>
            <a:srgbClr val="25656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Проектирование                База данных</a:t>
            </a:r>
            <a:endParaRPr sz="32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84" name="Google Shape;184;p20"/>
          <p:cNvPicPr preferRelativeResize="0"/>
          <p:nvPr/>
        </p:nvPicPr>
        <p:blipFill rotWithShape="1">
          <a:blip r:embed="rId3">
            <a:alphaModFix/>
          </a:blip>
          <a:srcRect t="23838" b="55758"/>
          <a:stretch/>
        </p:blipFill>
        <p:spPr>
          <a:xfrm>
            <a:off x="9632569" y="195982"/>
            <a:ext cx="2357599" cy="835781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0"/>
          <p:cNvSpPr txBox="1"/>
          <p:nvPr/>
        </p:nvSpPr>
        <p:spPr>
          <a:xfrm>
            <a:off x="3785575" y="8035200"/>
            <a:ext cx="74709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6" name="Google Shape;186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74200" y="1526898"/>
            <a:ext cx="5531825" cy="4498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1"/>
          <p:cNvSpPr/>
          <p:nvPr/>
        </p:nvSpPr>
        <p:spPr>
          <a:xfrm>
            <a:off x="340908" y="195982"/>
            <a:ext cx="7491182" cy="720482"/>
          </a:xfrm>
          <a:prstGeom prst="homePlate">
            <a:avLst>
              <a:gd name="adj" fmla="val 50000"/>
            </a:avLst>
          </a:prstGeom>
          <a:solidFill>
            <a:srgbClr val="25656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Проектирование</a:t>
            </a:r>
            <a:endParaRPr sz="32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92" name="Google Shape;192;p21"/>
          <p:cNvPicPr preferRelativeResize="0"/>
          <p:nvPr/>
        </p:nvPicPr>
        <p:blipFill rotWithShape="1">
          <a:blip r:embed="rId3">
            <a:alphaModFix/>
          </a:blip>
          <a:srcRect t="23839" b="55757"/>
          <a:stretch/>
        </p:blipFill>
        <p:spPr>
          <a:xfrm>
            <a:off x="9632569" y="195982"/>
            <a:ext cx="2357599" cy="835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32263" y="1031763"/>
            <a:ext cx="10327472" cy="55214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 2013–2022">
  <a:themeElements>
    <a:clrScheme name="Тема Office 2013–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352</Words>
  <Application>Microsoft Office PowerPoint</Application>
  <PresentationFormat>Произвольный</PresentationFormat>
  <Paragraphs>73</Paragraphs>
  <Slides>25</Slides>
  <Notes>25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 2013–2022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comp303-4</cp:lastModifiedBy>
  <cp:revision>1</cp:revision>
  <dcterms:modified xsi:type="dcterms:W3CDTF">2026-05-28T08:00:20Z</dcterms:modified>
</cp:coreProperties>
</file>