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80" r:id="rId6"/>
    <p:sldId id="276" r:id="rId7"/>
    <p:sldId id="277" r:id="rId8"/>
    <p:sldId id="278" r:id="rId9"/>
    <p:sldId id="279" r:id="rId10"/>
    <p:sldId id="260" r:id="rId11"/>
    <p:sldId id="273" r:id="rId12"/>
    <p:sldId id="274" r:id="rId13"/>
    <p:sldId id="283" r:id="rId14"/>
    <p:sldId id="275" r:id="rId15"/>
    <p:sldId id="270" r:id="rId16"/>
    <p:sldId id="28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A3D"/>
    <a:srgbClr val="225D60"/>
    <a:srgbClr val="2A7478"/>
    <a:srgbClr val="256569"/>
    <a:srgbClr val="595959"/>
    <a:srgbClr val="59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gradFill flip="none" rotWithShape="1">
          <a:gsLst>
            <a:gs pos="1000">
              <a:srgbClr val="0F3A3D"/>
            </a:gs>
            <a:gs pos="50000">
              <a:srgbClr val="256569"/>
            </a:gs>
            <a:gs pos="98000">
              <a:srgbClr val="2A747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95" y="0"/>
            <a:ext cx="653940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1108364" y="376454"/>
            <a:ext cx="3131127" cy="108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755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56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246903"/>
            <a:ext cx="7734300" cy="49300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02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31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gradFill flip="none" rotWithShape="1">
          <a:gsLst>
            <a:gs pos="1000">
              <a:schemeClr val="bg1">
                <a:lumMod val="95000"/>
              </a:schemeClr>
            </a:gs>
            <a:gs pos="26000">
              <a:schemeClr val="bg1">
                <a:lumMod val="65000"/>
              </a:schemeClr>
            </a:gs>
            <a:gs pos="9000">
              <a:schemeClr val="bg1">
                <a:lumMod val="85000"/>
              </a:schemeClr>
            </a:gs>
            <a:gs pos="94000">
              <a:srgbClr val="25656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51" y="572013"/>
            <a:ext cx="10515600" cy="404133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03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885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671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8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ятиугольник 6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05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9" y="642938"/>
            <a:ext cx="5729286" cy="344486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671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654" y="509428"/>
            <a:ext cx="8514860" cy="501651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61417" y="12469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2413" y="244713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396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>
                <a:lumMod val="95000"/>
              </a:schemeClr>
            </a:gs>
            <a:gs pos="86000">
              <a:schemeClr val="bg1">
                <a:lumMod val="85000"/>
              </a:schemeClr>
            </a:gs>
            <a:gs pos="29000">
              <a:schemeClr val="bg1">
                <a:lumMod val="95000"/>
              </a:schemeClr>
            </a:gs>
            <a:gs pos="98000">
              <a:srgbClr val="25656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530AB-7E7F-42A0-9819-35D12B816B3C}" type="datetimeFigureOut">
              <a:rPr lang="ru-RU" smtClean="0"/>
              <a:t>13.09.2020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912B7-E224-4081-8122-29E446CEC7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80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4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0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fa.ru/org/faculty/uaid/Pages/lists.aspx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fa.ru/org/faculty/uaid/Pages/nir.aspx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fa.ru/org/div/uank/Pages/Home.aspx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.ru/org/div/uank/Pages/docs.aspx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GGlebova@fa.ru" TargetMode="External"/><Relationship Id="rId2" Type="http://schemas.openxmlformats.org/officeDocument/2006/relationships/hyperlink" Target="http://www.fa.ru/org/dep/memf/Pages/Home.aspx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a.ru/org/div/uank/dsfu/Pages/505001103.aspx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fa.ru/org/faculty/uaid/Pages/Home.aspx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fa.ru/org/div/edition/Pages/Home.aspx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vak.minobrnauki.gov.ru/main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vak.minobrnauki.gov.ru/uploader/loader?type=19&amp;name=91107547002&amp;f=6198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spiranturafinuniver" TargetMode="External"/><Relationship Id="rId2" Type="http://schemas.openxmlformats.org/officeDocument/2006/relationships/hyperlink" Target="http://www.fa.ru/org/faculty/uaid/Pages/nir.aspx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hyperlink" Target="https://tele.click/aspiranturafinuniv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022" y="1532586"/>
            <a:ext cx="11547751" cy="2562897"/>
          </a:xfrm>
        </p:spPr>
        <p:txBody>
          <a:bodyPr/>
          <a:lstStyle/>
          <a:p>
            <a:r>
              <a:rPr lang="ru-RU" sz="5500" dirty="0" smtClean="0"/>
              <a:t>О ПОРЯДКЕ ПОДГОТОВКИ ДОКУМЕНТОВ К АТТЕСТАЦИИ АСПИРАНТОВ</a:t>
            </a:r>
            <a:endParaRPr lang="ru-RU" sz="5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2022" y="4203223"/>
            <a:ext cx="6103857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022" y="4356682"/>
            <a:ext cx="843106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2800" dirty="0">
                <a:solidFill>
                  <a:prstClr val="white"/>
                </a:solidFill>
                <a:latin typeface="Book Antiqua" panose="02040602050305030304" pitchFamily="18" charset="0"/>
              </a:rPr>
              <a:t>ГЛЕБОВА Анна Геннадьевна, </a:t>
            </a:r>
          </a:p>
          <a:p>
            <a:pPr defTabSz="457200"/>
            <a:r>
              <a:rPr lang="ru-RU" sz="2400" dirty="0">
                <a:solidFill>
                  <a:prstClr val="white"/>
                </a:solidFill>
                <a:latin typeface="Book Antiqua" panose="02040602050305030304" pitchFamily="18" charset="0"/>
              </a:rPr>
              <a:t>доктор экономических наук, </a:t>
            </a:r>
            <a:endParaRPr lang="ru-RU" sz="2400" dirty="0" smtClean="0">
              <a:solidFill>
                <a:prstClr val="white"/>
              </a:solidFill>
              <a:latin typeface="Book Antiqua" panose="02040602050305030304" pitchFamily="18" charset="0"/>
            </a:endParaRPr>
          </a:p>
          <a:p>
            <a:pPr defTabSz="457200"/>
            <a:r>
              <a:rPr lang="ru-RU" sz="2400" dirty="0" smtClean="0">
                <a:solidFill>
                  <a:prstClr val="white"/>
                </a:solidFill>
                <a:latin typeface="Book Antiqua" panose="02040602050305030304" pitchFamily="18" charset="0"/>
              </a:rPr>
              <a:t>профессор </a:t>
            </a:r>
            <a:r>
              <a:rPr lang="ru-RU" sz="2400" dirty="0">
                <a:solidFill>
                  <a:prstClr val="white"/>
                </a:solidFill>
                <a:latin typeface="Book Antiqua" panose="02040602050305030304" pitchFamily="18" charset="0"/>
              </a:rPr>
              <a:t>Департамента </a:t>
            </a:r>
            <a:r>
              <a:rPr lang="ru-RU" sz="2400" dirty="0" smtClean="0">
                <a:solidFill>
                  <a:prstClr val="white"/>
                </a:solidFill>
                <a:latin typeface="Book Antiqua" panose="02040602050305030304" pitchFamily="18" charset="0"/>
              </a:rPr>
              <a:t>мировых финансов Факультета международных экономических отношений</a:t>
            </a:r>
          </a:p>
          <a:p>
            <a:pPr defTabSz="457200"/>
            <a:endParaRPr lang="ru-RU" sz="2400" dirty="0">
              <a:solidFill>
                <a:prstClr val="white"/>
              </a:solidFill>
              <a:latin typeface="Book Antiqua" panose="02040602050305030304" pitchFamily="18" charset="0"/>
            </a:endParaRPr>
          </a:p>
          <a:p>
            <a:pPr defTabSz="457200"/>
            <a:r>
              <a:rPr lang="ru-RU" sz="2400" dirty="0" smtClean="0">
                <a:solidFill>
                  <a:prstClr val="white"/>
                </a:solidFill>
                <a:latin typeface="Book Antiqua" panose="02040602050305030304" pitchFamily="18" charset="0"/>
              </a:rPr>
              <a:t>08 сентября 2020 г.</a:t>
            </a:r>
            <a:endParaRPr lang="ru-RU" sz="2400" dirty="0">
              <a:solidFill>
                <a:prstClr val="white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72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63" y="1685991"/>
            <a:ext cx="6927699" cy="40166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538415" y="1685991"/>
            <a:ext cx="1339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57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58" y="707783"/>
            <a:ext cx="5892423" cy="60820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42956" y="1608717"/>
            <a:ext cx="1339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60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3333" y="1827659"/>
            <a:ext cx="37379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план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www.fa.ru/org/faculty/uaid/Pages/lists.aspx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330" y="1366461"/>
            <a:ext cx="7881670" cy="533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5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7423" y="1235231"/>
            <a:ext cx="9224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аттестаций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www.fa.ru/org/faculty/uaid/Pages/nir.aspx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978" y="1823609"/>
            <a:ext cx="8122972" cy="490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5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546" y="1299625"/>
            <a:ext cx="63282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семинар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аспирантов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2019 г.)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каждый третий вторник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утра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адресу Ленинградский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проспект, дом 51, корпус 1, ауд. 1001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 заседаний диссертационных советов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Актуальную информацию смотреть здесь: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www.fa.ru/org/div/uank/Pages/Home.aspx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768" y="2640169"/>
            <a:ext cx="5709232" cy="412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4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2200"/>
            <a:ext cx="10947042" cy="5035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9505" y="1248109"/>
            <a:ext cx="7625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защите: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www.fa.ru/org/div/uank/Pages/docs.aspx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23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2073" y="2641989"/>
            <a:ext cx="98437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54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9506" y="565413"/>
            <a:ext cx="8681312" cy="377403"/>
          </a:xfrm>
        </p:spPr>
        <p:txBody>
          <a:bodyPr/>
          <a:lstStyle/>
          <a:p>
            <a:r>
              <a:rPr lang="ru-RU" dirty="0" smtClean="0"/>
              <a:t>Общая информация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9506" y="1225689"/>
            <a:ext cx="11050073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01 сентября 	ДЕПАРТАМЕНТ МИРОВОЙ ЭКОНОМИКИ </a:t>
            </a:r>
          </a:p>
          <a:p>
            <a:pPr defTabSz="45720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И МИРОВЫХ ФИНАНСОВ</a:t>
            </a:r>
          </a:p>
          <a:p>
            <a:pPr defTabSz="457200"/>
            <a:endParaRPr lang="ru-RU" sz="1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	ДЕПАРТАМЕНТ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МИРОВЫХ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 ФАКУЛЬТЕТА 					МЕЖДУНАРОДНЫХ ЭКОНОМИЧЕСКИХ ОТНОШЕНИЙ</a:t>
            </a:r>
          </a:p>
          <a:p>
            <a:pPr defTabSz="457200"/>
            <a:endParaRPr lang="ru-RU" sz="1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/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www.fa.ru/org/dep/memf/Pages/Home.aspx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департамента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Звонова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Анатольевна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defTabSz="4572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доктор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экономических наук, профессор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/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ГЛЕБОВА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Анна Геннадьевна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экономических наук, профессор Департамента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мировых финансов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AGGlebova@fa.ru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АЛЕЩЕНКО Лидия Николаевна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 по науке,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AGGlebova@fa.ru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+7 (499) 943 95 43</a:t>
            </a:r>
          </a:p>
        </p:txBody>
      </p:sp>
    </p:spTree>
    <p:extLst>
      <p:ext uri="{BB962C8B-B14F-4D97-AF65-F5344CB8AC3E}">
        <p14:creationId xmlns:p14="http://schemas.microsoft.com/office/powerpoint/2010/main" val="13076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4948" y="1234671"/>
            <a:ext cx="11291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диссертационный совет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www.fa.ru/org/div/uank/dsfu/Pages/505001103.aspx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26" y="1850882"/>
            <a:ext cx="10388958" cy="498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350"/>
            <a:ext cx="10573555" cy="56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7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46199" y="2007962"/>
            <a:ext cx="65374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www.fa.ru/org/faculty/uaid/Pages/Home.aspx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(посмотреть все ссылки)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90" y="1202363"/>
            <a:ext cx="3038475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3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18164" y="1827658"/>
            <a:ext cx="6889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в Финансовом университете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www.fa.ru/org/div/edition/Pages/Home.aspx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70" y="1228725"/>
            <a:ext cx="296227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9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425" y="1253841"/>
            <a:ext cx="6174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ВАК: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vak.minobrnauki.gov.ru/main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81" y="1715507"/>
            <a:ext cx="10217545" cy="514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1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890" y="1180340"/>
            <a:ext cx="114278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журналов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://vak.minobrnauki.gov.ru/uploader/loader?type=19&amp;name=91107547002&amp;f=6198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682" y="2153005"/>
            <a:ext cx="787717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4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63618" y="1930689"/>
            <a:ext cx="7487050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www.fa.ru/org/faculty/uaid/Pages/nir.aspx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Всю информацию дублируем в наши социальные сети.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Подписывайтесь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vk.com/aspiranturafinuniver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tele.click/aspiranturafinuniver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218" y="1253879"/>
            <a:ext cx="3038475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9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Финансовый Университет">
      <a:dk1>
        <a:sysClr val="windowText" lastClr="000000"/>
      </a:dk1>
      <a:lt1>
        <a:sysClr val="window" lastClr="FFFFFF"/>
      </a:lt1>
      <a:dk2>
        <a:srgbClr val="373545"/>
      </a:dk2>
      <a:lt2>
        <a:srgbClr val="A5A5A5"/>
      </a:lt2>
      <a:accent1>
        <a:srgbClr val="256569"/>
      </a:accent1>
      <a:accent2>
        <a:srgbClr val="AFAFAF"/>
      </a:accent2>
      <a:accent3>
        <a:srgbClr val="5BBFC5"/>
      </a:accent3>
      <a:accent4>
        <a:srgbClr val="7B7B7B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Финансовый Университет" id="{B61C6C59-7E8E-44EC-9D0A-175FD0FD7AA0}" vid="{4B9A828B-7C95-4D9C-8B7B-426AD85F479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F6EB6BED3958C4F9B9DFF43A63C53CF" ma:contentTypeVersion="1" ma:contentTypeDescription="Создание документа." ma:contentTypeScope="" ma:versionID="d9ac2a2e6a22ce91ea6527a7e96fe38d">
  <xsd:schema xmlns:xsd="http://www.w3.org/2001/XMLSchema" xmlns:xs="http://www.w3.org/2001/XMLSchema" xmlns:p="http://schemas.microsoft.com/office/2006/metadata/properties" xmlns:ns2="b545a042-29c2-4f0a-932d-d96c064ae9ed" targetNamespace="http://schemas.microsoft.com/office/2006/metadata/properties" ma:root="true" ma:fieldsID="0329678ff4acef0a306ae52ae5bf9457" ns2:_="">
    <xsd:import namespace="b545a042-29c2-4f0a-932d-d96c064ae9e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a042-29c2-4f0a-932d-d96c064a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CBF819-BAAE-4119-B11B-3E0F05CDE44D}"/>
</file>

<file path=customXml/itemProps2.xml><?xml version="1.0" encoding="utf-8"?>
<ds:datastoreItem xmlns:ds="http://schemas.openxmlformats.org/officeDocument/2006/customXml" ds:itemID="{92D41D03-1732-4AA1-BAAE-9C024F60F28F}"/>
</file>

<file path=customXml/itemProps3.xml><?xml version="1.0" encoding="utf-8"?>
<ds:datastoreItem xmlns:ds="http://schemas.openxmlformats.org/officeDocument/2006/customXml" ds:itemID="{EA698437-E464-43B5-9B1D-695358CA58E3}"/>
</file>

<file path=docProps/app.xml><?xml version="1.0" encoding="utf-8"?>
<Properties xmlns="http://schemas.openxmlformats.org/officeDocument/2006/extended-properties" xmlns:vt="http://schemas.openxmlformats.org/officeDocument/2006/docPropsVTypes">
  <Template>Shablon_Finuniver</Template>
  <TotalTime>1741</TotalTime>
  <Words>157</Words>
  <Application>Microsoft Office PowerPoint</Application>
  <PresentationFormat>Широкоэкранный</PresentationFormat>
  <Paragraphs>57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Book Antiqua</vt:lpstr>
      <vt:lpstr>Calibri</vt:lpstr>
      <vt:lpstr>Times New Roman</vt:lpstr>
      <vt:lpstr>Wingdings</vt:lpstr>
      <vt:lpstr>Тема Office</vt:lpstr>
      <vt:lpstr>О ПОРЯДКЕ ПОДГОТОВКИ ДОКУМЕНТОВ К АТТЕСТАЦИИ АСПИРАНТОВ</vt:lpstr>
      <vt:lpstr>Общая информация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БИЗНЕС</dc:title>
  <dc:creator>Anna Glebova</dc:creator>
  <cp:lastModifiedBy>Anna Glebova</cp:lastModifiedBy>
  <cp:revision>31</cp:revision>
  <dcterms:created xsi:type="dcterms:W3CDTF">2020-02-13T09:36:25Z</dcterms:created>
  <dcterms:modified xsi:type="dcterms:W3CDTF">2020-09-13T15:17:19Z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0x0101002F6EB6BED3958C4F9B9DFF43A63C53CF</vt:lpwstr>
  </property>
</Properties>
</file>