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0" r:id="rId2"/>
    <p:sldMasterId id="2147483662" r:id="rId3"/>
    <p:sldMasterId id="2147483674" r:id="rId4"/>
  </p:sldMasterIdLst>
  <p:notesMasterIdLst>
    <p:notesMasterId r:id="rId29"/>
  </p:notesMasterIdLst>
  <p:sldIdLst>
    <p:sldId id="273" r:id="rId5"/>
    <p:sldId id="276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83" r:id="rId15"/>
    <p:sldId id="264" r:id="rId16"/>
    <p:sldId id="265" r:id="rId17"/>
    <p:sldId id="266" r:id="rId18"/>
    <p:sldId id="267" r:id="rId19"/>
    <p:sldId id="282" r:id="rId20"/>
    <p:sldId id="268" r:id="rId21"/>
    <p:sldId id="269" r:id="rId22"/>
    <p:sldId id="270" r:id="rId23"/>
    <p:sldId id="271" r:id="rId24"/>
    <p:sldId id="281" r:id="rId25"/>
    <p:sldId id="272" r:id="rId26"/>
    <p:sldId id="275" r:id="rId27"/>
    <p:sldId id="274" r:id="rId28"/>
  </p:sldIdLst>
  <p:sldSz cx="9144000" cy="5143500" type="screen16x9"/>
  <p:notesSz cx="5143500" cy="9144000"/>
  <p:embeddedFontLst>
    <p:embeddedFont>
      <p:font typeface="IBM Plex Sans" panose="020B0604020202020204" charset="0"/>
      <p:regular r:id="rId30"/>
      <p:bold r:id="rId31"/>
      <p:italic r:id="rId32"/>
      <p:boldItalic r:id="rId33"/>
    </p:embeddedFont>
    <p:embeddedFont>
      <p:font typeface="Montserrat Semi-Bold" panose="020B0604020202020204" charset="0"/>
      <p:regular r:id="rId34"/>
      <p:bold r:id="rId35"/>
    </p:embeddedFont>
    <p:embeddedFont>
      <p:font typeface="manrope" panose="020B0604020202020204" charset="0"/>
      <p:regular r:id="rId36"/>
      <p:bold r:id="rId37"/>
    </p:embeddedFont>
    <p:embeddedFont>
      <p:font typeface="ibm_plex_sans" panose="020B0604020202020204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101" d="100"/>
          <a:sy n="101" d="100"/>
        </p:scale>
        <p:origin x="-486" y="-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37ECB-BEF4-4786-A0DE-C0583A83C095}" type="datetimeFigureOut">
              <a:rPr lang="ru-RU" smtClean="0"/>
              <a:t>05.07.2026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2A2BC-45D0-4FFA-A469-19F5D7F305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673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3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2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20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79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2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2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83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378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83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06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17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73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0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2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4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2" y="136527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7" y="136527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2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62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2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1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51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07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1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1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83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95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9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964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37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506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5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7832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76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94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09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73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026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0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8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5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3" y="136527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8" y="136527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3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97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8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7/5/2026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8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8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4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7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7/5/2026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7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7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7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7/5/2026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1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-11-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gi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5-6.svg"/><Relationship Id="rId5" Type="http://schemas.openxmlformats.org/officeDocument/2006/relationships/image" Target="../media/image-5-4.svg"/><Relationship Id="rId4" Type="http://schemas.openxmlformats.org/officeDocument/2006/relationships/image" Target="../media/image-5-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-6-4.svg"/><Relationship Id="rId4" Type="http://schemas.openxmlformats.org/officeDocument/2006/relationships/image" Target="../media/image-6-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D268C9A-FEAB-4248-8104-73F5594D54BD}"/>
              </a:ext>
            </a:extLst>
          </p:cNvPr>
          <p:cNvSpPr txBox="1"/>
          <p:nvPr/>
        </p:nvSpPr>
        <p:spPr>
          <a:xfrm>
            <a:off x="4324844" y="601329"/>
            <a:ext cx="4668981" cy="600165"/>
          </a:xfrm>
          <a:prstGeom prst="rect">
            <a:avLst/>
          </a:prstGeom>
          <a:noFill/>
        </p:spPr>
        <p:txBody>
          <a:bodyPr wrap="square" lIns="45720" tIns="22860" rIns="45720" bIns="2286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методический центр</a:t>
            </a:r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финансовой грамотности населения на базе Института финансовой грамотности Финуниверситета</a:t>
            </a:r>
            <a:endParaRPr lang="en-US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17">
            <a:extLst>
              <a:ext uri="{FF2B5EF4-FFF2-40B4-BE49-F238E27FC236}">
                <a16:creationId xmlns="" xmlns:a16="http://schemas.microsoft.com/office/drawing/2014/main" id="{9D1E5297-ACA7-425A-8981-6C321766052D}"/>
              </a:ext>
            </a:extLst>
          </p:cNvPr>
          <p:cNvSpPr/>
          <p:nvPr/>
        </p:nvSpPr>
        <p:spPr>
          <a:xfrm>
            <a:off x="228600" y="262990"/>
            <a:ext cx="2869736" cy="1027456"/>
          </a:xfrm>
          <a:custGeom>
            <a:avLst/>
            <a:gdLst/>
            <a:ahLst/>
            <a:cxnLst/>
            <a:rect l="l" t="t" r="r" b="b"/>
            <a:pathLst>
              <a:path w="5247169" h="1784037">
                <a:moveTo>
                  <a:pt x="0" y="0"/>
                </a:moveTo>
                <a:lnTo>
                  <a:pt x="5247168" y="0"/>
                </a:lnTo>
                <a:lnTo>
                  <a:pt x="5247168" y="1784037"/>
                </a:lnTo>
                <a:lnTo>
                  <a:pt x="0" y="1784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1D63EA3-C46E-4673-969D-FF4253B436AE}"/>
              </a:ext>
            </a:extLst>
          </p:cNvPr>
          <p:cNvSpPr txBox="1"/>
          <p:nvPr/>
        </p:nvSpPr>
        <p:spPr>
          <a:xfrm>
            <a:off x="228600" y="2317834"/>
            <a:ext cx="8122346" cy="2231380"/>
          </a:xfrm>
          <a:prstGeom prst="rect">
            <a:avLst/>
          </a:prstGeom>
          <a:noFill/>
        </p:spPr>
        <p:txBody>
          <a:bodyPr wrap="square" lIns="45720" tIns="22860" rIns="45720" bIns="22860">
            <a:spAutoFit/>
          </a:bodyPr>
          <a:lstStyle/>
          <a:p>
            <a:pPr>
              <a:spcBef>
                <a:spcPct val="0"/>
              </a:spcBef>
            </a:pPr>
            <a:r>
              <a:rPr lang="ru-RU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 Искусственный интеллект - новая реальность финансового рынка</a:t>
            </a:r>
          </a:p>
          <a:p>
            <a:pPr>
              <a:spcBef>
                <a:spcPct val="0"/>
              </a:spcBef>
            </a:pPr>
            <a:endParaRPr lang="ru-RU" sz="3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ru-RU" sz="3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sz="2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Спикер: Прохоров Роман Анатольевич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CA16913-014C-42FD-8535-65F31F38F2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4" y="3395953"/>
            <a:ext cx="1488121" cy="156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89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4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71500" y="428628"/>
            <a:ext cx="8001000" cy="650081"/>
          </a:xfrm>
          <a:prstGeom prst="rect">
            <a:avLst/>
          </a:prstGeom>
          <a:ln/>
        </p:spPr>
      </p:sp>
      <p:sp>
        <p:nvSpPr>
          <p:cNvPr id="3" name="Shape 1"/>
          <p:cNvSpPr/>
          <p:nvPr/>
        </p:nvSpPr>
        <p:spPr>
          <a:xfrm>
            <a:off x="571500" y="1071563"/>
            <a:ext cx="8001000" cy="7144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4" name="Text 2"/>
          <p:cNvSpPr/>
          <p:nvPr/>
        </p:nvSpPr>
        <p:spPr>
          <a:xfrm>
            <a:off x="571500" y="428628"/>
            <a:ext cx="4514850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900" b="1" kern="0" spc="113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08 // ALGORITHMIC REALITY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571500" y="628650"/>
            <a:ext cx="4514850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2200" b="1" kern="0" spc="-56" dirty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ИИ В ИНВЕСТИЦИОННЫХ УСЛУГАХ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6979444" y="921547"/>
            <a:ext cx="1593056" cy="142875"/>
          </a:xfrm>
          <a:prstGeom prst="rect">
            <a:avLst/>
          </a:prstGeom>
          <a:noFill/>
          <a:ln/>
        </p:spPr>
        <p:txBody>
          <a:bodyPr wrap="none" lIns="0" tIns="0" rIns="0" bIns="28575" rtlCol="0" anchor="t"/>
          <a:lstStyle/>
          <a:p>
            <a:r>
              <a:rPr lang="en-US" sz="800" kern="0" spc="84" dirty="0">
                <a:solidFill>
                  <a:srgbClr val="94A3B8"/>
                </a:solidFill>
                <a:latin typeface="ibm_plex_sans" pitchFamily="34" charset="0"/>
                <a:ea typeface="ibm_plex_sans" pitchFamily="34" charset="-122"/>
                <a:cs typeface="ibm_plex_sans" pitchFamily="34" charset="-120"/>
              </a:rPr>
              <a:t>ОТНОШЕНИЕ ИНВЕСТОРОВ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571500" y="2093122"/>
            <a:ext cx="2807494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900" dirty="0">
                <a:solidFill>
                  <a:srgbClr val="F2F4F7"/>
                </a:solidFill>
                <a:latin typeface="ibm_plex_sans" pitchFamily="34" charset="0"/>
                <a:ea typeface="ibm_plex_sans" pitchFamily="34" charset="-122"/>
                <a:cs typeface="ibm_plex_sans" pitchFamily="34" charset="-120"/>
              </a:rPr>
              <a:t>Ценят способность ИИ быстро анализировать данные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4421981" y="2057400"/>
            <a:ext cx="292894" cy="1857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200" b="1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49%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571503" y="2300291"/>
            <a:ext cx="4143375" cy="42863"/>
          </a:xfrm>
          <a:prstGeom prst="rect">
            <a:avLst/>
          </a:prstGeom>
          <a:solidFill>
            <a:srgbClr val="141A22"/>
          </a:solidFill>
          <a:ln/>
        </p:spPr>
      </p:sp>
      <p:sp>
        <p:nvSpPr>
          <p:cNvPr id="10" name="Shape 8"/>
          <p:cNvSpPr/>
          <p:nvPr/>
        </p:nvSpPr>
        <p:spPr>
          <a:xfrm>
            <a:off x="571500" y="2300291"/>
            <a:ext cx="2030168" cy="42863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11" name="Text 9"/>
          <p:cNvSpPr/>
          <p:nvPr/>
        </p:nvSpPr>
        <p:spPr>
          <a:xfrm>
            <a:off x="571500" y="2550322"/>
            <a:ext cx="1771650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900" dirty="0">
                <a:solidFill>
                  <a:srgbClr val="F2F4F7"/>
                </a:solidFill>
                <a:latin typeface="ibm_plex_sans" pitchFamily="34" charset="0"/>
                <a:ea typeface="ibm_plex_sans" pitchFamily="34" charset="-122"/>
                <a:cs typeface="ibm_plex_sans" pitchFamily="34" charset="-120"/>
              </a:rPr>
              <a:t>Отмечают отсутствие эмоций у ИИ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4414838" y="2514600"/>
            <a:ext cx="300038" cy="1857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200" b="1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35%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571503" y="2757491"/>
            <a:ext cx="4143375" cy="42863"/>
          </a:xfrm>
          <a:prstGeom prst="rect">
            <a:avLst/>
          </a:prstGeom>
          <a:solidFill>
            <a:srgbClr val="141A22"/>
          </a:solidFill>
          <a:ln/>
        </p:spPr>
      </p:sp>
      <p:sp>
        <p:nvSpPr>
          <p:cNvPr id="14" name="Shape 12"/>
          <p:cNvSpPr/>
          <p:nvPr/>
        </p:nvSpPr>
        <p:spPr>
          <a:xfrm>
            <a:off x="571503" y="2757491"/>
            <a:ext cx="1450181" cy="42863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15" name="Text 13"/>
          <p:cNvSpPr/>
          <p:nvPr/>
        </p:nvSpPr>
        <p:spPr>
          <a:xfrm>
            <a:off x="571500" y="3007520"/>
            <a:ext cx="2221706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900" dirty="0">
                <a:solidFill>
                  <a:srgbClr val="F2F4F7"/>
                </a:solidFill>
                <a:latin typeface="ibm_plex_sans" pitchFamily="34" charset="0"/>
                <a:ea typeface="ibm_plex_sans" pitchFamily="34" charset="-122"/>
                <a:cs typeface="ibm_plex_sans" pitchFamily="34" charset="-120"/>
              </a:rPr>
              <a:t>Не готовы терять контроль над финансами</a:t>
            </a:r>
            <a:endParaRPr lang="en-US" sz="900" dirty="0"/>
          </a:p>
        </p:txBody>
      </p:sp>
      <p:sp>
        <p:nvSpPr>
          <p:cNvPr id="16" name="Text 14"/>
          <p:cNvSpPr/>
          <p:nvPr/>
        </p:nvSpPr>
        <p:spPr>
          <a:xfrm>
            <a:off x="4414838" y="2971800"/>
            <a:ext cx="300038" cy="1857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200" b="1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36%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571503" y="3214689"/>
            <a:ext cx="4143375" cy="42863"/>
          </a:xfrm>
          <a:prstGeom prst="rect">
            <a:avLst/>
          </a:prstGeom>
          <a:solidFill>
            <a:srgbClr val="141A22"/>
          </a:solidFill>
          <a:ln/>
        </p:spPr>
      </p:sp>
      <p:sp>
        <p:nvSpPr>
          <p:cNvPr id="18" name="Shape 16"/>
          <p:cNvSpPr/>
          <p:nvPr/>
        </p:nvSpPr>
        <p:spPr>
          <a:xfrm>
            <a:off x="571500" y="3214689"/>
            <a:ext cx="1491594" cy="42863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19" name="Shape 17"/>
          <p:cNvSpPr/>
          <p:nvPr/>
        </p:nvSpPr>
        <p:spPr>
          <a:xfrm>
            <a:off x="5143500" y="1657350"/>
            <a:ext cx="3429000" cy="2000250"/>
          </a:xfrm>
          <a:prstGeom prst="rect">
            <a:avLst/>
          </a:prstGeom>
          <a:ln/>
        </p:spPr>
      </p:sp>
      <p:sp>
        <p:nvSpPr>
          <p:cNvPr id="20" name="Shape 18"/>
          <p:cNvSpPr/>
          <p:nvPr/>
        </p:nvSpPr>
        <p:spPr>
          <a:xfrm>
            <a:off x="5143503" y="1657350"/>
            <a:ext cx="28575" cy="2000250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21" name="Text 19"/>
          <p:cNvSpPr/>
          <p:nvPr/>
        </p:nvSpPr>
        <p:spPr>
          <a:xfrm>
            <a:off x="5457825" y="2021684"/>
            <a:ext cx="2064544" cy="900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7900" b="1" kern="0" spc="-337" dirty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60%</a:t>
            </a:r>
            <a:endParaRPr lang="en-US" sz="7900" dirty="0"/>
          </a:p>
        </p:txBody>
      </p:sp>
      <p:sp>
        <p:nvSpPr>
          <p:cNvPr id="22" name="Text 20"/>
          <p:cNvSpPr/>
          <p:nvPr/>
        </p:nvSpPr>
        <p:spPr>
          <a:xfrm>
            <a:off x="5457828" y="2943225"/>
            <a:ext cx="2778919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75"/>
              </a:lnSpc>
            </a:pPr>
            <a:r>
              <a:rPr lang="en-US" sz="1200" b="1" dirty="0">
                <a:solidFill>
                  <a:srgbClr val="F2F4F7"/>
                </a:solidFill>
                <a:latin typeface="ibm_plex_sans" pitchFamily="34" charset="0"/>
                <a:ea typeface="ibm_plex_sans" pitchFamily="34" charset="-122"/>
                <a:cs typeface="ibm_plex_sans" pitchFamily="34" charset="-120"/>
              </a:rPr>
              <a:t>частных инвесторов</a:t>
            </a:r>
            <a:r>
              <a:rPr lang="en-US" sz="1200" dirty="0">
                <a:solidFill>
                  <a:srgbClr val="94A3B8"/>
                </a:solidFill>
                <a:latin typeface="ibm_plex_sans" pitchFamily="34" charset="0"/>
                <a:ea typeface="ibm_plex_sans" pitchFamily="34" charset="-122"/>
                <a:cs typeface="ibm_plex_sans" pitchFamily="34" charset="-120"/>
              </a:rPr>
              <a:t> готовы приобрести ИИ-инструмент (Мосбиржа)</a:t>
            </a:r>
            <a:endParaRPr lang="en-US" sz="1200" dirty="0"/>
          </a:p>
        </p:txBody>
      </p:sp>
      <p:sp>
        <p:nvSpPr>
          <p:cNvPr id="23" name="Shape 21"/>
          <p:cNvSpPr/>
          <p:nvPr/>
        </p:nvSpPr>
        <p:spPr>
          <a:xfrm>
            <a:off x="571500" y="4243388"/>
            <a:ext cx="8001000" cy="471488"/>
          </a:xfrm>
          <a:prstGeom prst="rect">
            <a:avLst/>
          </a:prstGeom>
          <a:solidFill>
            <a:srgbClr val="141A22"/>
          </a:solidFill>
          <a:ln/>
        </p:spPr>
      </p:sp>
      <p:sp>
        <p:nvSpPr>
          <p:cNvPr id="24" name="Shape 22"/>
          <p:cNvSpPr/>
          <p:nvPr/>
        </p:nvSpPr>
        <p:spPr>
          <a:xfrm>
            <a:off x="571503" y="4243388"/>
            <a:ext cx="28575" cy="471488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25" name="Text 23"/>
          <p:cNvSpPr/>
          <p:nvPr/>
        </p:nvSpPr>
        <p:spPr>
          <a:xfrm>
            <a:off x="771525" y="4357688"/>
            <a:ext cx="620078" cy="242888"/>
          </a:xfrm>
          <a:prstGeom prst="rect">
            <a:avLst/>
          </a:prstGeom>
          <a:solidFill>
            <a:srgbClr val="0A0F14"/>
          </a:solidFill>
          <a:ln/>
        </p:spPr>
        <p:txBody>
          <a:bodyPr wrap="none" lIns="57150" tIns="28575" rIns="57150" bIns="28575" rtlCol="0" anchor="t"/>
          <a:lstStyle/>
          <a:p>
            <a:r>
              <a:rPr lang="en-US" sz="1400" b="1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33%</a:t>
            </a:r>
            <a:endParaRPr lang="en-US" sz="1400" dirty="0"/>
          </a:p>
        </p:txBody>
      </p:sp>
      <p:sp>
        <p:nvSpPr>
          <p:cNvPr id="26" name="Shape 24"/>
          <p:cNvSpPr/>
          <p:nvPr/>
        </p:nvSpPr>
        <p:spPr>
          <a:xfrm>
            <a:off x="771528" y="4357688"/>
            <a:ext cx="542925" cy="7144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27" name="Shape 25"/>
          <p:cNvSpPr/>
          <p:nvPr/>
        </p:nvSpPr>
        <p:spPr>
          <a:xfrm>
            <a:off x="1307306" y="4357688"/>
            <a:ext cx="7144" cy="242888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28" name="Shape 26"/>
          <p:cNvSpPr/>
          <p:nvPr/>
        </p:nvSpPr>
        <p:spPr>
          <a:xfrm>
            <a:off x="771528" y="4593431"/>
            <a:ext cx="542925" cy="7144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29" name="Shape 27"/>
          <p:cNvSpPr/>
          <p:nvPr/>
        </p:nvSpPr>
        <p:spPr>
          <a:xfrm>
            <a:off x="771525" y="4357688"/>
            <a:ext cx="7144" cy="242888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30" name="Text 28"/>
          <p:cNvSpPr/>
          <p:nvPr/>
        </p:nvSpPr>
        <p:spPr>
          <a:xfrm>
            <a:off x="1457325" y="4407697"/>
            <a:ext cx="3486150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900" kern="0" spc="28" dirty="0">
                <a:solidFill>
                  <a:srgbClr val="F2F4F7"/>
                </a:solidFill>
                <a:latin typeface="ibm_plex_sans" pitchFamily="34" charset="0"/>
                <a:ea typeface="ibm_plex_sans" pitchFamily="34" charset="-122"/>
                <a:cs typeface="ibm_plex_sans" pitchFamily="34" charset="-120"/>
              </a:rPr>
              <a:t>инвесторов используют ИИ-инструменты для робо-эдвайзинга.</a:t>
            </a:r>
            <a:endParaRPr lang="en-US" sz="900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104" y="78891"/>
            <a:ext cx="1951348" cy="67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71503" y="678657"/>
            <a:ext cx="7415213" cy="657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88"/>
              </a:lnSpc>
            </a:pPr>
            <a:r>
              <a:rPr lang="ru-RU" sz="2300" b="1" kern="0" spc="-45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ФИНАНСОВЫЙ ИИ – ПРАВДА ИЛИ </a:t>
            </a:r>
            <a:r>
              <a:rPr lang="ru-RU" sz="2300" b="1" kern="0" spc="-45" dirty="0" smtClean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МИФ?</a:t>
            </a: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1570741" y="1856384"/>
            <a:ext cx="4000500" cy="707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endParaRPr lang="en-US" sz="6200" dirty="0">
              <a:solidFill>
                <a:prstClr val="black"/>
              </a:solidFill>
            </a:endParaRPr>
          </a:p>
        </p:txBody>
      </p:sp>
      <p:sp>
        <p:nvSpPr>
          <p:cNvPr id="8" name="Shape 6"/>
          <p:cNvSpPr/>
          <p:nvPr/>
        </p:nvSpPr>
        <p:spPr>
          <a:xfrm>
            <a:off x="4714878" y="2578894"/>
            <a:ext cx="3857625" cy="2064544"/>
          </a:xfrm>
          <a:prstGeom prst="rect">
            <a:avLst/>
          </a:prstGeom>
          <a:ln/>
        </p:spPr>
      </p:sp>
      <p:sp>
        <p:nvSpPr>
          <p:cNvPr id="9" name="Shape 7"/>
          <p:cNvSpPr/>
          <p:nvPr/>
        </p:nvSpPr>
        <p:spPr>
          <a:xfrm>
            <a:off x="4714878" y="2578894"/>
            <a:ext cx="3857625" cy="7144"/>
          </a:xfrm>
          <a:prstGeom prst="rect">
            <a:avLst/>
          </a:prstGeom>
          <a:solidFill>
            <a:srgbClr val="FFFFFF">
              <a:alpha val="30000"/>
            </a:srgbClr>
          </a:solidFill>
          <a:ln/>
        </p:spPr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104" y="78891"/>
            <a:ext cx="1951348" cy="67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71503" y="1120391"/>
            <a:ext cx="82142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prstClr val="white"/>
                </a:solidFill>
              </a:rPr>
              <a:t>1.ИИ </a:t>
            </a:r>
            <a:r>
              <a:rPr lang="ru-RU" sz="2000" dirty="0">
                <a:solidFill>
                  <a:prstClr val="white"/>
                </a:solidFill>
              </a:rPr>
              <a:t>всегда объективен и не делает ошибок.	</a:t>
            </a:r>
            <a:endParaRPr lang="ru-RU" sz="2000" dirty="0" smtClean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prstClr val="white"/>
                </a:solidFill>
              </a:rPr>
              <a:t>2. 95</a:t>
            </a:r>
            <a:r>
              <a:rPr lang="ru-RU" sz="2000" dirty="0">
                <a:solidFill>
                  <a:prstClr val="white"/>
                </a:solidFill>
              </a:rPr>
              <a:t>% крупных российских банков уже используют ИИ.	</a:t>
            </a:r>
            <a:endParaRPr lang="ru-RU" sz="2000" dirty="0" smtClean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prstClr val="white"/>
                </a:solidFill>
              </a:rPr>
              <a:t>3. Банки </a:t>
            </a:r>
            <a:r>
              <a:rPr lang="ru-RU" sz="2000" dirty="0">
                <a:solidFill>
                  <a:prstClr val="white"/>
                </a:solidFill>
              </a:rPr>
              <a:t>обязаны объяснить клиенту, почему ИИ принял именно такое решение.	</a:t>
            </a:r>
            <a:endParaRPr lang="ru-RU" sz="2000" dirty="0" smtClean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prstClr val="white"/>
                </a:solidFill>
              </a:rPr>
              <a:t>4. Генеративный </a:t>
            </a:r>
            <a:r>
              <a:rPr lang="ru-RU" sz="2000" dirty="0">
                <a:solidFill>
                  <a:prstClr val="white"/>
                </a:solidFill>
              </a:rPr>
              <a:t>ИИ применяется только в чат-ботах</a:t>
            </a:r>
            <a:r>
              <a:rPr lang="ru-RU" sz="2000" dirty="0" smtClean="0">
                <a:solidFill>
                  <a:prstClr val="white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prstClr val="white"/>
                </a:solidFill>
              </a:rPr>
              <a:t>5. ИИ-агенты </a:t>
            </a:r>
            <a:r>
              <a:rPr lang="ru-RU" sz="2000" dirty="0">
                <a:solidFill>
                  <a:prstClr val="white"/>
                </a:solidFill>
              </a:rPr>
              <a:t>к 2030 году будут внедрены в 81% финансовых компаний (прогноз).	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prstClr val="white"/>
                </a:solidFill>
              </a:rPr>
              <a:t>6. Все </a:t>
            </a:r>
            <a:r>
              <a:rPr lang="ru-RU" sz="2000" dirty="0">
                <a:solidFill>
                  <a:prstClr val="white"/>
                </a:solidFill>
              </a:rPr>
              <a:t>россияне положительно относятся к ИИ в банках.	</a:t>
            </a:r>
            <a:endParaRPr lang="ru-RU" sz="20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42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4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7188" y="285753"/>
            <a:ext cx="5157788" cy="18573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4700" b="1" kern="0" spc="-731" dirty="0">
                <a:solidFill>
                  <a:srgbClr val="FFFFFF">
                    <a:alpha val="7000"/>
                  </a:srgbClr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GenAI</a:t>
            </a:r>
            <a:endParaRPr lang="en-US" sz="14700" dirty="0"/>
          </a:p>
        </p:txBody>
      </p:sp>
      <p:sp>
        <p:nvSpPr>
          <p:cNvPr id="3" name="Shape 1"/>
          <p:cNvSpPr/>
          <p:nvPr/>
        </p:nvSpPr>
        <p:spPr>
          <a:xfrm>
            <a:off x="571500" y="428625"/>
            <a:ext cx="8001000" cy="807244"/>
          </a:xfrm>
          <a:prstGeom prst="rect">
            <a:avLst/>
          </a:prstGeom>
          <a:ln/>
        </p:spPr>
      </p:sp>
      <p:sp>
        <p:nvSpPr>
          <p:cNvPr id="4" name="Shape 2"/>
          <p:cNvSpPr/>
          <p:nvPr/>
        </p:nvSpPr>
        <p:spPr>
          <a:xfrm>
            <a:off x="571500" y="1228725"/>
            <a:ext cx="8001000" cy="7144"/>
          </a:xfrm>
          <a:prstGeom prst="rect">
            <a:avLst/>
          </a:prstGeom>
          <a:solidFill>
            <a:srgbClr val="FFFFFF">
              <a:alpha val="20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571503" y="428628"/>
            <a:ext cx="6551533" cy="657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65"/>
              </a:lnSpc>
            </a:pPr>
            <a:r>
              <a:rPr lang="en-US" sz="2200" b="1" kern="0" spc="-43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Генеративный ИИ (GenAI) - технология общего назначения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8229600" y="428628"/>
            <a:ext cx="407194" cy="250031"/>
          </a:xfrm>
          <a:prstGeom prst="rect">
            <a:avLst/>
          </a:prstGeom>
          <a:solidFill>
            <a:srgbClr val="000000">
              <a:alpha val="20000"/>
            </a:srgbClr>
          </a:solidFill>
          <a:ln/>
        </p:spPr>
        <p:txBody>
          <a:bodyPr wrap="none" lIns="42863" tIns="28575" rIns="42863" bIns="28575" rtlCol="0" anchor="t"/>
          <a:lstStyle/>
          <a:p>
            <a:r>
              <a:rPr lang="en-US" sz="1200" b="1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09</a:t>
            </a:r>
            <a:endParaRPr lang="en-US" sz="1200" dirty="0"/>
          </a:p>
        </p:txBody>
      </p:sp>
      <p:sp>
        <p:nvSpPr>
          <p:cNvPr id="7" name="Shape 5"/>
          <p:cNvSpPr/>
          <p:nvPr/>
        </p:nvSpPr>
        <p:spPr>
          <a:xfrm>
            <a:off x="8229603" y="428628"/>
            <a:ext cx="21431" cy="250031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8" name="Text 6"/>
          <p:cNvSpPr/>
          <p:nvPr/>
        </p:nvSpPr>
        <p:spPr>
          <a:xfrm>
            <a:off x="571503" y="2078831"/>
            <a:ext cx="8143875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800" b="1" kern="0" spc="79" dirty="0">
                <a:solidFill>
                  <a:srgbClr val="00F0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ВОЗМОЖНОСТИ GENAI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571503" y="2314575"/>
            <a:ext cx="2108835" cy="335756"/>
          </a:xfrm>
          <a:prstGeom prst="rect">
            <a:avLst/>
          </a:prstGeom>
          <a:solidFill>
            <a:srgbClr val="000000">
              <a:alpha val="15000"/>
            </a:srgbClr>
          </a:solidFill>
          <a:ln/>
        </p:spPr>
        <p:txBody>
          <a:bodyPr wrap="square" lIns="100013" tIns="85725" rIns="100013" bIns="85725" rtlCol="0" anchor="t"/>
          <a:lstStyle/>
          <a:p>
            <a:pPr>
              <a:lnSpc>
                <a:spcPts val="1260"/>
              </a:lnSpc>
            </a:pPr>
            <a:r>
              <a:rPr lang="en-US" sz="900" dirty="0">
                <a:solidFill>
                  <a:srgbClr val="FFFF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Создает текст</a:t>
            </a:r>
            <a:endParaRPr lang="en-US" sz="900" dirty="0"/>
          </a:p>
        </p:txBody>
      </p:sp>
      <p:sp>
        <p:nvSpPr>
          <p:cNvPr id="10" name="Shape 8"/>
          <p:cNvSpPr/>
          <p:nvPr/>
        </p:nvSpPr>
        <p:spPr>
          <a:xfrm>
            <a:off x="571503" y="2314575"/>
            <a:ext cx="21431" cy="335756"/>
          </a:xfrm>
          <a:prstGeom prst="rect">
            <a:avLst/>
          </a:prstGeom>
          <a:solidFill>
            <a:srgbClr val="FFFFFF">
              <a:alpha val="40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2600328" y="2314575"/>
            <a:ext cx="2108835" cy="335756"/>
          </a:xfrm>
          <a:prstGeom prst="rect">
            <a:avLst/>
          </a:prstGeom>
          <a:solidFill>
            <a:srgbClr val="000000">
              <a:alpha val="15000"/>
            </a:srgbClr>
          </a:solidFill>
          <a:ln/>
        </p:spPr>
        <p:txBody>
          <a:bodyPr wrap="square" lIns="100013" tIns="85725" rIns="100013" bIns="85725" rtlCol="0" anchor="t"/>
          <a:lstStyle/>
          <a:p>
            <a:pPr>
              <a:lnSpc>
                <a:spcPts val="1260"/>
              </a:lnSpc>
            </a:pPr>
            <a:r>
              <a:rPr lang="en-US" sz="900" dirty="0">
                <a:solidFill>
                  <a:srgbClr val="FFFF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Отвечает на вопросы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2600328" y="2314575"/>
            <a:ext cx="21431" cy="335756"/>
          </a:xfrm>
          <a:prstGeom prst="rect">
            <a:avLst/>
          </a:prstGeom>
          <a:solidFill>
            <a:srgbClr val="FFFFFF">
              <a:alpha val="40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4629153" y="2314575"/>
            <a:ext cx="2108835" cy="335756"/>
          </a:xfrm>
          <a:prstGeom prst="rect">
            <a:avLst/>
          </a:prstGeom>
          <a:solidFill>
            <a:srgbClr val="000000">
              <a:alpha val="15000"/>
            </a:srgbClr>
          </a:solidFill>
          <a:ln/>
        </p:spPr>
        <p:txBody>
          <a:bodyPr wrap="square" lIns="100013" tIns="85725" rIns="100013" bIns="85725" rtlCol="0" anchor="t"/>
          <a:lstStyle/>
          <a:p>
            <a:pPr>
              <a:lnSpc>
                <a:spcPts val="1260"/>
              </a:lnSpc>
            </a:pPr>
            <a:r>
              <a:rPr lang="en-US" sz="900" dirty="0">
                <a:solidFill>
                  <a:srgbClr val="FFFF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Генерирует изображения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4629153" y="2314575"/>
            <a:ext cx="21431" cy="335756"/>
          </a:xfrm>
          <a:prstGeom prst="rect">
            <a:avLst/>
          </a:prstGeom>
          <a:solidFill>
            <a:srgbClr val="FFFFFF">
              <a:alpha val="40000"/>
            </a:srgbClr>
          </a:solidFill>
          <a:ln/>
        </p:spPr>
      </p:sp>
      <p:sp>
        <p:nvSpPr>
          <p:cNvPr id="15" name="Text 13"/>
          <p:cNvSpPr/>
          <p:nvPr/>
        </p:nvSpPr>
        <p:spPr>
          <a:xfrm>
            <a:off x="6657978" y="2314575"/>
            <a:ext cx="2108835" cy="335756"/>
          </a:xfrm>
          <a:prstGeom prst="rect">
            <a:avLst/>
          </a:prstGeom>
          <a:solidFill>
            <a:srgbClr val="000000">
              <a:alpha val="15000"/>
            </a:srgbClr>
          </a:solidFill>
          <a:ln/>
        </p:spPr>
        <p:txBody>
          <a:bodyPr wrap="square" lIns="100013" tIns="85725" rIns="100013" bIns="85725" rtlCol="0" anchor="t"/>
          <a:lstStyle/>
          <a:p>
            <a:pPr>
              <a:lnSpc>
                <a:spcPts val="1260"/>
              </a:lnSpc>
            </a:pPr>
            <a:r>
              <a:rPr lang="en-US" sz="900" dirty="0">
                <a:solidFill>
                  <a:srgbClr val="FFFF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Анализирует документы</a:t>
            </a:r>
            <a:endParaRPr lang="en-US" sz="900" dirty="0"/>
          </a:p>
        </p:txBody>
      </p:sp>
      <p:sp>
        <p:nvSpPr>
          <p:cNvPr id="16" name="Shape 14"/>
          <p:cNvSpPr/>
          <p:nvPr/>
        </p:nvSpPr>
        <p:spPr>
          <a:xfrm>
            <a:off x="6657978" y="2314575"/>
            <a:ext cx="21431" cy="335756"/>
          </a:xfrm>
          <a:prstGeom prst="rect">
            <a:avLst/>
          </a:prstGeom>
          <a:solidFill>
            <a:srgbClr val="FFFFFF">
              <a:alpha val="40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571503" y="2764631"/>
            <a:ext cx="2108835" cy="335756"/>
          </a:xfrm>
          <a:prstGeom prst="rect">
            <a:avLst/>
          </a:prstGeom>
          <a:solidFill>
            <a:srgbClr val="000000">
              <a:alpha val="15000"/>
            </a:srgbClr>
          </a:solidFill>
          <a:ln/>
        </p:spPr>
        <p:txBody>
          <a:bodyPr wrap="square" lIns="100013" tIns="85725" rIns="100013" bIns="85725" rtlCol="0" anchor="t"/>
          <a:lstStyle/>
          <a:p>
            <a:pPr>
              <a:lnSpc>
                <a:spcPts val="1260"/>
              </a:lnSpc>
            </a:pPr>
            <a:r>
              <a:rPr lang="en-US" sz="900" dirty="0">
                <a:solidFill>
                  <a:srgbClr val="FFFF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Прогнозирует</a:t>
            </a:r>
            <a:endParaRPr lang="en-US" sz="900" dirty="0"/>
          </a:p>
        </p:txBody>
      </p:sp>
      <p:sp>
        <p:nvSpPr>
          <p:cNvPr id="18" name="Shape 16"/>
          <p:cNvSpPr/>
          <p:nvPr/>
        </p:nvSpPr>
        <p:spPr>
          <a:xfrm>
            <a:off x="571503" y="2764631"/>
            <a:ext cx="21431" cy="335756"/>
          </a:xfrm>
          <a:prstGeom prst="rect">
            <a:avLst/>
          </a:prstGeom>
          <a:solidFill>
            <a:srgbClr val="FFFFFF">
              <a:alpha val="40000"/>
            </a:srgbClr>
          </a:solidFill>
          <a:ln/>
        </p:spPr>
      </p:sp>
      <p:sp>
        <p:nvSpPr>
          <p:cNvPr id="19" name="Text 17"/>
          <p:cNvSpPr/>
          <p:nvPr/>
        </p:nvSpPr>
        <p:spPr>
          <a:xfrm>
            <a:off x="2600328" y="2764631"/>
            <a:ext cx="2108835" cy="335756"/>
          </a:xfrm>
          <a:prstGeom prst="rect">
            <a:avLst/>
          </a:prstGeom>
          <a:solidFill>
            <a:srgbClr val="000000">
              <a:alpha val="15000"/>
            </a:srgbClr>
          </a:solidFill>
          <a:ln/>
        </p:spPr>
        <p:txBody>
          <a:bodyPr wrap="square" lIns="100013" tIns="85725" rIns="100013" bIns="85725" rtlCol="0" anchor="t"/>
          <a:lstStyle/>
          <a:p>
            <a:pPr>
              <a:lnSpc>
                <a:spcPts val="1260"/>
              </a:lnSpc>
            </a:pPr>
            <a:r>
              <a:rPr lang="en-US" sz="900" dirty="0">
                <a:solidFill>
                  <a:srgbClr val="FFFF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Пишет код</a:t>
            </a:r>
            <a:endParaRPr lang="en-US" sz="900" dirty="0"/>
          </a:p>
        </p:txBody>
      </p:sp>
      <p:sp>
        <p:nvSpPr>
          <p:cNvPr id="20" name="Shape 18"/>
          <p:cNvSpPr/>
          <p:nvPr/>
        </p:nvSpPr>
        <p:spPr>
          <a:xfrm>
            <a:off x="2600328" y="2764631"/>
            <a:ext cx="21431" cy="335756"/>
          </a:xfrm>
          <a:prstGeom prst="rect">
            <a:avLst/>
          </a:prstGeom>
          <a:solidFill>
            <a:srgbClr val="FFFFFF">
              <a:alpha val="40000"/>
            </a:srgbClr>
          </a:solidFill>
          <a:ln/>
        </p:spPr>
      </p:sp>
      <p:sp>
        <p:nvSpPr>
          <p:cNvPr id="21" name="Text 19"/>
          <p:cNvSpPr/>
          <p:nvPr/>
        </p:nvSpPr>
        <p:spPr>
          <a:xfrm>
            <a:off x="4629153" y="2764631"/>
            <a:ext cx="2108835" cy="335756"/>
          </a:xfrm>
          <a:prstGeom prst="rect">
            <a:avLst/>
          </a:prstGeom>
          <a:solidFill>
            <a:srgbClr val="000000">
              <a:alpha val="15000"/>
            </a:srgbClr>
          </a:solidFill>
          <a:ln/>
        </p:spPr>
        <p:txBody>
          <a:bodyPr wrap="square" lIns="100013" tIns="85725" rIns="100013" bIns="85725" rtlCol="0" anchor="t"/>
          <a:lstStyle/>
          <a:p>
            <a:pPr>
              <a:lnSpc>
                <a:spcPts val="1260"/>
              </a:lnSpc>
            </a:pPr>
            <a:r>
              <a:rPr lang="en-US" sz="900" dirty="0">
                <a:solidFill>
                  <a:srgbClr val="FFFF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Переводит языки</a:t>
            </a:r>
            <a:endParaRPr lang="en-US" sz="900" dirty="0"/>
          </a:p>
        </p:txBody>
      </p:sp>
      <p:sp>
        <p:nvSpPr>
          <p:cNvPr id="22" name="Shape 20"/>
          <p:cNvSpPr/>
          <p:nvPr/>
        </p:nvSpPr>
        <p:spPr>
          <a:xfrm>
            <a:off x="4629153" y="2764631"/>
            <a:ext cx="21431" cy="335756"/>
          </a:xfrm>
          <a:prstGeom prst="rect">
            <a:avLst/>
          </a:prstGeom>
          <a:solidFill>
            <a:srgbClr val="FFFFFF">
              <a:alpha val="40000"/>
            </a:srgbClr>
          </a:solidFill>
          <a:ln/>
        </p:spPr>
      </p:sp>
      <p:sp>
        <p:nvSpPr>
          <p:cNvPr id="23" name="Text 21"/>
          <p:cNvSpPr/>
          <p:nvPr/>
        </p:nvSpPr>
        <p:spPr>
          <a:xfrm>
            <a:off x="6657978" y="2764631"/>
            <a:ext cx="2108835" cy="335756"/>
          </a:xfrm>
          <a:prstGeom prst="rect">
            <a:avLst/>
          </a:prstGeom>
          <a:solidFill>
            <a:srgbClr val="000000">
              <a:alpha val="15000"/>
            </a:srgbClr>
          </a:solidFill>
          <a:ln/>
        </p:spPr>
        <p:txBody>
          <a:bodyPr wrap="square" lIns="100013" tIns="85725" rIns="100013" bIns="85725" rtlCol="0" anchor="t"/>
          <a:lstStyle/>
          <a:p>
            <a:pPr>
              <a:lnSpc>
                <a:spcPts val="1260"/>
              </a:lnSpc>
            </a:pPr>
            <a:r>
              <a:rPr lang="en-US" sz="900" dirty="0">
                <a:solidFill>
                  <a:srgbClr val="FFFF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Обучается на данных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6657978" y="2764631"/>
            <a:ext cx="21431" cy="335756"/>
          </a:xfrm>
          <a:prstGeom prst="rect">
            <a:avLst/>
          </a:prstGeom>
          <a:solidFill>
            <a:srgbClr val="FFFFFF">
              <a:alpha val="40000"/>
            </a:srgbClr>
          </a:solidFill>
          <a:ln/>
        </p:spPr>
      </p:sp>
      <p:sp>
        <p:nvSpPr>
          <p:cNvPr id="25" name="Shape 23"/>
          <p:cNvSpPr/>
          <p:nvPr/>
        </p:nvSpPr>
        <p:spPr>
          <a:xfrm>
            <a:off x="571500" y="4021931"/>
            <a:ext cx="8001000" cy="692944"/>
          </a:xfrm>
          <a:prstGeom prst="rect">
            <a:avLst/>
          </a:prstGeom>
          <a:ln/>
        </p:spPr>
      </p:sp>
      <p:sp>
        <p:nvSpPr>
          <p:cNvPr id="26" name="Shape 24"/>
          <p:cNvSpPr/>
          <p:nvPr/>
        </p:nvSpPr>
        <p:spPr>
          <a:xfrm>
            <a:off x="571500" y="4021931"/>
            <a:ext cx="8001000" cy="7144"/>
          </a:xfrm>
          <a:prstGeom prst="rect">
            <a:avLst/>
          </a:prstGeom>
          <a:solidFill>
            <a:srgbClr val="FFFFFF">
              <a:alpha val="20000"/>
            </a:srgbClr>
          </a:solidFill>
          <a:ln/>
        </p:spPr>
      </p:sp>
      <p:sp>
        <p:nvSpPr>
          <p:cNvPr id="27" name="Text 25"/>
          <p:cNvSpPr/>
          <p:nvPr/>
        </p:nvSpPr>
        <p:spPr>
          <a:xfrm>
            <a:off x="571503" y="4200528"/>
            <a:ext cx="2557463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2500" b="1" kern="0" spc="-49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48</a:t>
            </a:r>
            <a:r>
              <a:rPr lang="en-US" sz="2500" b="1" kern="0" spc="-49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%</a:t>
            </a:r>
            <a:endParaRPr lang="en-US" sz="2500" dirty="0"/>
          </a:p>
        </p:txBody>
      </p:sp>
      <p:sp>
        <p:nvSpPr>
          <p:cNvPr id="28" name="Text 26"/>
          <p:cNvSpPr/>
          <p:nvPr/>
        </p:nvSpPr>
        <p:spPr>
          <a:xfrm>
            <a:off x="571503" y="4572003"/>
            <a:ext cx="2557463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800" dirty="0">
                <a:solidFill>
                  <a:srgbClr val="FFFFFF">
                    <a:alpha val="85000"/>
                  </a:srgbClr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российских банков уже используют GenAI</a:t>
            </a:r>
            <a:endParaRPr lang="en-US" sz="800" dirty="0"/>
          </a:p>
        </p:txBody>
      </p:sp>
      <p:sp>
        <p:nvSpPr>
          <p:cNvPr id="29" name="Text 27"/>
          <p:cNvSpPr/>
          <p:nvPr/>
        </p:nvSpPr>
        <p:spPr>
          <a:xfrm>
            <a:off x="3293272" y="4200528"/>
            <a:ext cx="2557463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2500" b="1" kern="0" spc="-49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385 </a:t>
            </a:r>
            <a:r>
              <a:rPr lang="en-US" sz="2500" b="1" kern="0" spc="-49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млрд руб.</a:t>
            </a:r>
            <a:endParaRPr lang="en-US" sz="2500" dirty="0"/>
          </a:p>
        </p:txBody>
      </p:sp>
      <p:sp>
        <p:nvSpPr>
          <p:cNvPr id="30" name="Text 28"/>
          <p:cNvSpPr/>
          <p:nvPr/>
        </p:nvSpPr>
        <p:spPr>
          <a:xfrm>
            <a:off x="3293272" y="4572003"/>
            <a:ext cx="2557463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800" dirty="0">
                <a:solidFill>
                  <a:srgbClr val="FFFFFF">
                    <a:alpha val="85000"/>
                  </a:srgbClr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Потенциальный эффект в год</a:t>
            </a:r>
            <a:endParaRPr lang="en-US" sz="800" dirty="0"/>
          </a:p>
        </p:txBody>
      </p:sp>
      <p:sp>
        <p:nvSpPr>
          <p:cNvPr id="31" name="Text 29"/>
          <p:cNvSpPr/>
          <p:nvPr/>
        </p:nvSpPr>
        <p:spPr>
          <a:xfrm>
            <a:off x="6015041" y="4200528"/>
            <a:ext cx="2557463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2500" b="1" kern="0" spc="-49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$</a:t>
            </a:r>
            <a:r>
              <a:rPr lang="en-US" sz="2500" b="1" kern="0" spc="-49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53,7 </a:t>
            </a:r>
            <a:r>
              <a:rPr lang="en-US" sz="2500" b="1" kern="0" spc="-49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млрд</a:t>
            </a:r>
            <a:endParaRPr lang="en-US" sz="2500" dirty="0"/>
          </a:p>
        </p:txBody>
      </p:sp>
      <p:sp>
        <p:nvSpPr>
          <p:cNvPr id="32" name="Text 30"/>
          <p:cNvSpPr/>
          <p:nvPr/>
        </p:nvSpPr>
        <p:spPr>
          <a:xfrm>
            <a:off x="6015041" y="4572003"/>
            <a:ext cx="2557463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800" dirty="0">
                <a:solidFill>
                  <a:srgbClr val="FFFFFF">
                    <a:alpha val="85000"/>
                  </a:srgbClr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Глобальные расходы на GenAI в 2025 году</a:t>
            </a:r>
            <a:endParaRPr lang="en-US" sz="800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104" y="78891"/>
            <a:ext cx="1951348" cy="67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4DFF"/>
          </a:solidFill>
          <a:ln/>
        </p:spPr>
      </p:sp>
      <p:sp>
        <p:nvSpPr>
          <p:cNvPr id="3" name="Text 1"/>
          <p:cNvSpPr/>
          <p:nvPr/>
        </p:nvSpPr>
        <p:spPr>
          <a:xfrm>
            <a:off x="571500" y="428625"/>
            <a:ext cx="4506278" cy="235744"/>
          </a:xfrm>
          <a:prstGeom prst="rect">
            <a:avLst/>
          </a:prstGeom>
          <a:noFill/>
          <a:ln/>
        </p:spPr>
        <p:txBody>
          <a:bodyPr wrap="none" lIns="85725" tIns="0" rIns="0" bIns="0" rtlCol="0" anchor="t"/>
          <a:lstStyle/>
          <a:p>
            <a:r>
              <a:rPr lang="en-US" sz="1400" b="1" kern="0" spc="56" dirty="0">
                <a:solidFill>
                  <a:srgbClr val="94A3B8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РЕГУЛИРОВАНИЕ ИИ: ПОДХОД БАНКА РОССИИ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571503" y="428625"/>
            <a:ext cx="21431" cy="235744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5" name="Text 3"/>
          <p:cNvSpPr/>
          <p:nvPr/>
        </p:nvSpPr>
        <p:spPr>
          <a:xfrm>
            <a:off x="8401050" y="428625"/>
            <a:ext cx="171450" cy="1643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000" kern="0" spc="113" dirty="0">
                <a:solidFill>
                  <a:srgbClr val="00F0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Shape 4"/>
          <p:cNvSpPr/>
          <p:nvPr/>
        </p:nvSpPr>
        <p:spPr>
          <a:xfrm>
            <a:off x="4536281" y="1585913"/>
            <a:ext cx="71438" cy="71438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7" name="Text 5"/>
          <p:cNvSpPr/>
          <p:nvPr/>
        </p:nvSpPr>
        <p:spPr>
          <a:xfrm>
            <a:off x="1357315" y="1828803"/>
            <a:ext cx="6557963" cy="1071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813"/>
              </a:lnSpc>
            </a:pPr>
            <a:r>
              <a:rPr lang="en-US" sz="2300" b="1" dirty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«Банк России будет содействовать развитию ИИ и придерживаться риск-ориентированного подхода»</a:t>
            </a:r>
            <a:endParaRPr lang="en-US" sz="2300" dirty="0"/>
          </a:p>
        </p:txBody>
      </p:sp>
      <p:sp>
        <p:nvSpPr>
          <p:cNvPr id="8" name="Text 6"/>
          <p:cNvSpPr/>
          <p:nvPr/>
        </p:nvSpPr>
        <p:spPr>
          <a:xfrm>
            <a:off x="2000250" y="3100391"/>
            <a:ext cx="5207794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688"/>
              </a:lnSpc>
            </a:pPr>
            <a:r>
              <a:rPr lang="en-US" sz="1200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Структура регулирования базируется на трех китах, обеспечивающих баланс между развитием технологий и безопасностью.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571500" y="4457703"/>
            <a:ext cx="8001000" cy="257175"/>
          </a:xfrm>
          <a:prstGeom prst="rect">
            <a:avLst/>
          </a:prstGeom>
          <a:ln/>
        </p:spPr>
      </p:sp>
      <p:sp>
        <p:nvSpPr>
          <p:cNvPr id="10" name="Shape 8"/>
          <p:cNvSpPr/>
          <p:nvPr/>
        </p:nvSpPr>
        <p:spPr>
          <a:xfrm>
            <a:off x="571500" y="4457700"/>
            <a:ext cx="8001000" cy="7144"/>
          </a:xfrm>
          <a:prstGeom prst="rect">
            <a:avLst/>
          </a:prstGeom>
          <a:solidFill>
            <a:srgbClr val="141A22"/>
          </a:solidFill>
          <a:ln/>
        </p:spPr>
      </p:sp>
      <p:sp>
        <p:nvSpPr>
          <p:cNvPr id="11" name="Text 9"/>
          <p:cNvSpPr/>
          <p:nvPr/>
        </p:nvSpPr>
        <p:spPr>
          <a:xfrm>
            <a:off x="571503" y="4607719"/>
            <a:ext cx="2443163" cy="1071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700" kern="0" spc="113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ЦЕНТРАЛЬНЫЙ БАНК РОССИЙСКОЙ ФЕДЕРАЦИИ</a:t>
            </a:r>
            <a:endParaRPr lang="en-US" sz="700" dirty="0"/>
          </a:p>
        </p:txBody>
      </p:sp>
      <p:sp>
        <p:nvSpPr>
          <p:cNvPr id="12" name="Text 10"/>
          <p:cNvSpPr/>
          <p:nvPr/>
        </p:nvSpPr>
        <p:spPr>
          <a:xfrm>
            <a:off x="6757989" y="4607719"/>
            <a:ext cx="1814513" cy="1071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700" kern="0" spc="113" dirty="0">
                <a:solidFill>
                  <a:srgbClr val="00F0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РИСК-ОРИЕНТИРОВАННЫЙ ПОДХОД</a:t>
            </a:r>
            <a:endParaRPr lang="en-US" sz="7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104" y="78891"/>
            <a:ext cx="1951348" cy="67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4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906310" cy="235744"/>
          </a:xfrm>
          <a:prstGeom prst="rect">
            <a:avLst/>
          </a:prstGeom>
          <a:solidFill>
            <a:srgbClr val="141A22"/>
          </a:solidFill>
          <a:ln/>
        </p:spPr>
        <p:txBody>
          <a:bodyPr wrap="square" lIns="100013" tIns="57150" rIns="100013" bIns="57150" rtlCol="0" anchor="t"/>
          <a:lstStyle/>
          <a:p>
            <a:r>
              <a:rPr lang="en-US" sz="800" b="1" kern="0" spc="59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РЕКОМЕНДАТЕЛЬНЫЙ ХАРАКТЕР</a:t>
            </a:r>
            <a:endParaRPr lang="en-US" sz="800" dirty="0"/>
          </a:p>
        </p:txBody>
      </p:sp>
      <p:sp>
        <p:nvSpPr>
          <p:cNvPr id="3" name="Shape 1"/>
          <p:cNvSpPr/>
          <p:nvPr/>
        </p:nvSpPr>
        <p:spPr>
          <a:xfrm>
            <a:off x="3" y="0"/>
            <a:ext cx="28575" cy="235744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4" name="Text 2"/>
          <p:cNvSpPr/>
          <p:nvPr/>
        </p:nvSpPr>
        <p:spPr>
          <a:xfrm>
            <a:off x="1950247" y="0"/>
            <a:ext cx="1627703" cy="235744"/>
          </a:xfrm>
          <a:prstGeom prst="rect">
            <a:avLst/>
          </a:prstGeom>
          <a:solidFill>
            <a:srgbClr val="141A22"/>
          </a:solidFill>
          <a:ln/>
        </p:spPr>
        <p:txBody>
          <a:bodyPr wrap="square" lIns="100013" tIns="57150" rIns="100013" bIns="57150" rtlCol="0" anchor="t"/>
          <a:lstStyle/>
          <a:p>
            <a:r>
              <a:rPr lang="en-US" sz="800" b="1" kern="0" spc="59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БАНК РОССИИ · 09.07.2025</a:t>
            </a:r>
            <a:endParaRPr lang="en-US" sz="800" dirty="0"/>
          </a:p>
        </p:txBody>
      </p:sp>
      <p:sp>
        <p:nvSpPr>
          <p:cNvPr id="5" name="Shape 3"/>
          <p:cNvSpPr/>
          <p:nvPr/>
        </p:nvSpPr>
        <p:spPr>
          <a:xfrm>
            <a:off x="1950247" y="0"/>
            <a:ext cx="28575" cy="235744"/>
          </a:xfrm>
          <a:prstGeom prst="rect">
            <a:avLst/>
          </a:prstGeom>
          <a:solidFill>
            <a:srgbClr val="94A3B8"/>
          </a:solidFill>
          <a:ln/>
        </p:spPr>
      </p:sp>
      <p:sp>
        <p:nvSpPr>
          <p:cNvPr id="6" name="Text 4"/>
          <p:cNvSpPr/>
          <p:nvPr/>
        </p:nvSpPr>
        <p:spPr>
          <a:xfrm>
            <a:off x="9029700" y="0"/>
            <a:ext cx="159306" cy="235744"/>
          </a:xfrm>
          <a:prstGeom prst="rect">
            <a:avLst/>
          </a:prstGeom>
          <a:noFill/>
          <a:ln/>
        </p:spPr>
        <p:txBody>
          <a:bodyPr wrap="square" lIns="0" tIns="0" rIns="0" bIns="28575" rtlCol="0" anchor="t"/>
          <a:lstStyle/>
          <a:p>
            <a:r>
              <a:rPr lang="en-US" sz="800" b="1" dirty="0">
                <a:solidFill>
                  <a:srgbClr val="00F0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Shape 5"/>
          <p:cNvSpPr/>
          <p:nvPr/>
        </p:nvSpPr>
        <p:spPr>
          <a:xfrm>
            <a:off x="9029700" y="228600"/>
            <a:ext cx="114300" cy="7144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8" name="Text 6"/>
          <p:cNvSpPr/>
          <p:nvPr/>
        </p:nvSpPr>
        <p:spPr>
          <a:xfrm>
            <a:off x="3" y="350047"/>
            <a:ext cx="6551533" cy="657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65"/>
              </a:lnSpc>
            </a:pPr>
            <a:r>
              <a:rPr lang="en-US" sz="2200" b="1" dirty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Кодекс этики в сфере ИИ на финансовом рынке</a:t>
            </a:r>
            <a:endParaRPr lang="en-US" sz="2200" dirty="0"/>
          </a:p>
        </p:txBody>
      </p:sp>
      <p:sp>
        <p:nvSpPr>
          <p:cNvPr id="9" name="Shape 7"/>
          <p:cNvSpPr/>
          <p:nvPr/>
        </p:nvSpPr>
        <p:spPr>
          <a:xfrm>
            <a:off x="3" y="2714625"/>
            <a:ext cx="3000375" cy="985838"/>
          </a:xfrm>
          <a:prstGeom prst="rect">
            <a:avLst/>
          </a:prstGeom>
          <a:solidFill>
            <a:srgbClr val="141A22"/>
          </a:solidFill>
          <a:ln w="7144">
            <a:solidFill>
              <a:srgbClr val="2A3441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78597" y="2864647"/>
            <a:ext cx="2786063" cy="100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600" b="1" kern="0" spc="31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РАЗРАБОТКА И СТАТУС</a:t>
            </a:r>
            <a:endParaRPr lang="en-US" sz="600" dirty="0"/>
          </a:p>
        </p:txBody>
      </p:sp>
      <p:sp>
        <p:nvSpPr>
          <p:cNvPr id="11" name="Text 9"/>
          <p:cNvSpPr/>
          <p:nvPr/>
        </p:nvSpPr>
        <p:spPr>
          <a:xfrm>
            <a:off x="178594" y="3007521"/>
            <a:ext cx="2701052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418"/>
              </a:lnSpc>
            </a:pPr>
            <a:r>
              <a:rPr lang="en-US" sz="1000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Разработан и направлен Банком России </a:t>
            </a:r>
            <a:r>
              <a:rPr lang="en-US" sz="1000" b="1" dirty="0">
                <a:solidFill>
                  <a:srgbClr val="00F0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09.07.2025</a:t>
            </a:r>
            <a:r>
              <a:rPr lang="en-US" sz="1000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. Носит рекомендательный характер.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3" y="3871913"/>
            <a:ext cx="3000375" cy="985838"/>
          </a:xfrm>
          <a:prstGeom prst="rect">
            <a:avLst/>
          </a:prstGeom>
          <a:solidFill>
            <a:srgbClr val="141A22"/>
          </a:solidFill>
          <a:ln w="7144">
            <a:solidFill>
              <a:srgbClr val="2A3441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78597" y="4021934"/>
            <a:ext cx="2786063" cy="100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600" b="1" kern="0" spc="31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ГЛАВНАЯ ЦЕЛЬ ВНЕДРЕНИЯ</a:t>
            </a:r>
            <a:endParaRPr lang="en-US" sz="600" dirty="0"/>
          </a:p>
        </p:txBody>
      </p:sp>
      <p:sp>
        <p:nvSpPr>
          <p:cNvPr id="14" name="Text 12"/>
          <p:cNvSpPr/>
          <p:nvPr/>
        </p:nvSpPr>
        <p:spPr>
          <a:xfrm>
            <a:off x="178594" y="4164809"/>
            <a:ext cx="2701052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418"/>
              </a:lnSpc>
            </a:pPr>
            <a:r>
              <a:rPr lang="en-US" sz="1000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Повысить </a:t>
            </a:r>
            <a:r>
              <a:rPr lang="en-US" sz="1000" b="1" dirty="0">
                <a:solidFill>
                  <a:srgbClr val="00F0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доверие к ИИ</a:t>
            </a:r>
            <a:r>
              <a:rPr lang="en-US" sz="1000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 со стороны участников рынка и минимизировать технологические риски.</a:t>
            </a:r>
            <a:endParaRPr lang="en-US" sz="1000" dirty="0"/>
          </a:p>
        </p:txBody>
      </p:sp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72063" y="2643188"/>
            <a:ext cx="2286000" cy="2286000"/>
          </a:xfrm>
          <a:prstGeom prst="rect">
            <a:avLst/>
          </a:prstGeom>
        </p:spPr>
      </p:pic>
      <p:sp>
        <p:nvSpPr>
          <p:cNvPr id="16" name="Text 13"/>
          <p:cNvSpPr/>
          <p:nvPr/>
        </p:nvSpPr>
        <p:spPr>
          <a:xfrm>
            <a:off x="5536406" y="2500313"/>
            <a:ext cx="1392674" cy="235744"/>
          </a:xfrm>
          <a:prstGeom prst="rect">
            <a:avLst/>
          </a:prstGeom>
          <a:solidFill>
            <a:srgbClr val="004DFF"/>
          </a:solidFill>
          <a:ln/>
        </p:spPr>
        <p:txBody>
          <a:bodyPr wrap="none" lIns="57150" tIns="57150" rIns="57150" bIns="57150" rtlCol="0" anchor="t"/>
          <a:lstStyle/>
          <a:p>
            <a:r>
              <a:rPr lang="en-US" sz="600" b="1" kern="0" spc="31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1. ЧЕЛОВЕКОЦЕНТРИЧНОСТЬ</a:t>
            </a:r>
            <a:endParaRPr lang="en-US" sz="600" dirty="0"/>
          </a:p>
        </p:txBody>
      </p:sp>
      <p:sp>
        <p:nvSpPr>
          <p:cNvPr id="17" name="Shape 14"/>
          <p:cNvSpPr/>
          <p:nvPr/>
        </p:nvSpPr>
        <p:spPr>
          <a:xfrm>
            <a:off x="5536409" y="2500313"/>
            <a:ext cx="1357313" cy="14288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18" name="Shape 15"/>
          <p:cNvSpPr/>
          <p:nvPr/>
        </p:nvSpPr>
        <p:spPr>
          <a:xfrm>
            <a:off x="6886575" y="2500313"/>
            <a:ext cx="7144" cy="235744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19" name="Shape 16"/>
          <p:cNvSpPr/>
          <p:nvPr/>
        </p:nvSpPr>
        <p:spPr>
          <a:xfrm>
            <a:off x="5536409" y="2728913"/>
            <a:ext cx="1357313" cy="7144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20" name="Shape 17"/>
          <p:cNvSpPr/>
          <p:nvPr/>
        </p:nvSpPr>
        <p:spPr>
          <a:xfrm>
            <a:off x="5536406" y="2500313"/>
            <a:ext cx="7144" cy="235744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21" name="Text 18"/>
          <p:cNvSpPr/>
          <p:nvPr/>
        </p:nvSpPr>
        <p:spPr>
          <a:xfrm>
            <a:off x="7693819" y="3286125"/>
            <a:ext cx="1342668" cy="228600"/>
          </a:xfrm>
          <a:prstGeom prst="rect">
            <a:avLst/>
          </a:prstGeom>
          <a:solidFill>
            <a:srgbClr val="004DFF"/>
          </a:solidFill>
          <a:ln/>
        </p:spPr>
        <p:txBody>
          <a:bodyPr wrap="none" lIns="57150" tIns="57150" rIns="57150" bIns="57150" rtlCol="0" anchor="t"/>
          <a:lstStyle/>
          <a:p>
            <a:r>
              <a:rPr lang="en-US" sz="600" b="1" kern="0" spc="31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2. БЕЗОПАСНОСТЬ ДАННЫХ</a:t>
            </a:r>
            <a:endParaRPr lang="en-US" sz="600" dirty="0"/>
          </a:p>
        </p:txBody>
      </p:sp>
      <p:sp>
        <p:nvSpPr>
          <p:cNvPr id="22" name="Shape 19"/>
          <p:cNvSpPr/>
          <p:nvPr/>
        </p:nvSpPr>
        <p:spPr>
          <a:xfrm>
            <a:off x="7693819" y="3286125"/>
            <a:ext cx="1307306" cy="7144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23" name="Shape 20"/>
          <p:cNvSpPr/>
          <p:nvPr/>
        </p:nvSpPr>
        <p:spPr>
          <a:xfrm>
            <a:off x="8986838" y="3286125"/>
            <a:ext cx="14288" cy="228600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24" name="Shape 21"/>
          <p:cNvSpPr/>
          <p:nvPr/>
        </p:nvSpPr>
        <p:spPr>
          <a:xfrm>
            <a:off x="7693819" y="3507581"/>
            <a:ext cx="1307306" cy="7144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25" name="Shape 22"/>
          <p:cNvSpPr/>
          <p:nvPr/>
        </p:nvSpPr>
        <p:spPr>
          <a:xfrm>
            <a:off x="7693819" y="3286125"/>
            <a:ext cx="7144" cy="228600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26" name="Text 23"/>
          <p:cNvSpPr/>
          <p:nvPr/>
        </p:nvSpPr>
        <p:spPr>
          <a:xfrm>
            <a:off x="7808119" y="4729163"/>
            <a:ext cx="942618" cy="235744"/>
          </a:xfrm>
          <a:prstGeom prst="rect">
            <a:avLst/>
          </a:prstGeom>
          <a:solidFill>
            <a:srgbClr val="004DFF"/>
          </a:solidFill>
          <a:ln/>
        </p:spPr>
        <p:txBody>
          <a:bodyPr wrap="none" lIns="57150" tIns="57150" rIns="57150" bIns="57150" rtlCol="0" anchor="t"/>
          <a:lstStyle/>
          <a:p>
            <a:r>
              <a:rPr lang="en-US" sz="600" b="1" kern="0" spc="31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3. ПРОЗРАЧНОСТЬ</a:t>
            </a:r>
            <a:endParaRPr lang="en-US" sz="600" dirty="0"/>
          </a:p>
        </p:txBody>
      </p:sp>
      <p:sp>
        <p:nvSpPr>
          <p:cNvPr id="27" name="Shape 24"/>
          <p:cNvSpPr/>
          <p:nvPr/>
        </p:nvSpPr>
        <p:spPr>
          <a:xfrm>
            <a:off x="7808119" y="4729163"/>
            <a:ext cx="907256" cy="7144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28" name="Shape 25"/>
          <p:cNvSpPr/>
          <p:nvPr/>
        </p:nvSpPr>
        <p:spPr>
          <a:xfrm>
            <a:off x="8708231" y="4729163"/>
            <a:ext cx="7144" cy="235744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29" name="Shape 26"/>
          <p:cNvSpPr/>
          <p:nvPr/>
        </p:nvSpPr>
        <p:spPr>
          <a:xfrm>
            <a:off x="7808119" y="4950619"/>
            <a:ext cx="907256" cy="14288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30" name="Shape 27"/>
          <p:cNvSpPr/>
          <p:nvPr/>
        </p:nvSpPr>
        <p:spPr>
          <a:xfrm>
            <a:off x="7808119" y="4729163"/>
            <a:ext cx="7144" cy="235744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31" name="Text 28"/>
          <p:cNvSpPr/>
          <p:nvPr/>
        </p:nvSpPr>
        <p:spPr>
          <a:xfrm>
            <a:off x="3714753" y="4729163"/>
            <a:ext cx="1185505" cy="235744"/>
          </a:xfrm>
          <a:prstGeom prst="rect">
            <a:avLst/>
          </a:prstGeom>
          <a:solidFill>
            <a:srgbClr val="004DFF"/>
          </a:solidFill>
          <a:ln/>
        </p:spPr>
        <p:txBody>
          <a:bodyPr wrap="none" lIns="57150" tIns="57150" rIns="57150" bIns="57150" rtlCol="0" anchor="t"/>
          <a:lstStyle/>
          <a:p>
            <a:r>
              <a:rPr lang="en-US" sz="600" b="1" kern="0" spc="31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4. НЕДИСКРИМИНАЦИЯ</a:t>
            </a:r>
            <a:endParaRPr lang="en-US" sz="600" dirty="0"/>
          </a:p>
        </p:txBody>
      </p:sp>
      <p:sp>
        <p:nvSpPr>
          <p:cNvPr id="32" name="Shape 29"/>
          <p:cNvSpPr/>
          <p:nvPr/>
        </p:nvSpPr>
        <p:spPr>
          <a:xfrm>
            <a:off x="3714750" y="4729163"/>
            <a:ext cx="1150144" cy="7144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33" name="Shape 30"/>
          <p:cNvSpPr/>
          <p:nvPr/>
        </p:nvSpPr>
        <p:spPr>
          <a:xfrm>
            <a:off x="4857750" y="4729163"/>
            <a:ext cx="7144" cy="235744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34" name="Shape 31"/>
          <p:cNvSpPr/>
          <p:nvPr/>
        </p:nvSpPr>
        <p:spPr>
          <a:xfrm>
            <a:off x="3714750" y="4950619"/>
            <a:ext cx="1150144" cy="14288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35" name="Shape 32"/>
          <p:cNvSpPr/>
          <p:nvPr/>
        </p:nvSpPr>
        <p:spPr>
          <a:xfrm>
            <a:off x="3714750" y="4729163"/>
            <a:ext cx="7144" cy="235744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36" name="Text 33"/>
          <p:cNvSpPr/>
          <p:nvPr/>
        </p:nvSpPr>
        <p:spPr>
          <a:xfrm>
            <a:off x="3429000" y="3286125"/>
            <a:ext cx="1099780" cy="228600"/>
          </a:xfrm>
          <a:prstGeom prst="rect">
            <a:avLst/>
          </a:prstGeom>
          <a:solidFill>
            <a:srgbClr val="004DFF"/>
          </a:solidFill>
          <a:ln/>
        </p:spPr>
        <p:txBody>
          <a:bodyPr wrap="none" lIns="57150" tIns="57150" rIns="57150" bIns="57150" rtlCol="0" anchor="t"/>
          <a:lstStyle/>
          <a:p>
            <a:r>
              <a:rPr lang="en-US" sz="600" b="1" kern="0" spc="31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5. ОТВЕТСТВЕННОСТЬ</a:t>
            </a:r>
            <a:endParaRPr lang="en-US" sz="600" dirty="0"/>
          </a:p>
        </p:txBody>
      </p:sp>
      <p:sp>
        <p:nvSpPr>
          <p:cNvPr id="37" name="Shape 34"/>
          <p:cNvSpPr/>
          <p:nvPr/>
        </p:nvSpPr>
        <p:spPr>
          <a:xfrm>
            <a:off x="3429001" y="3286125"/>
            <a:ext cx="1064419" cy="7144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38" name="Shape 35"/>
          <p:cNvSpPr/>
          <p:nvPr/>
        </p:nvSpPr>
        <p:spPr>
          <a:xfrm>
            <a:off x="4486275" y="3286125"/>
            <a:ext cx="7144" cy="228600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39" name="Shape 36"/>
          <p:cNvSpPr/>
          <p:nvPr/>
        </p:nvSpPr>
        <p:spPr>
          <a:xfrm>
            <a:off x="3429001" y="3507581"/>
            <a:ext cx="1064419" cy="7144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40" name="Shape 37"/>
          <p:cNvSpPr/>
          <p:nvPr/>
        </p:nvSpPr>
        <p:spPr>
          <a:xfrm>
            <a:off x="3429000" y="3286125"/>
            <a:ext cx="14288" cy="228600"/>
          </a:xfrm>
          <a:prstGeom prst="rect">
            <a:avLst/>
          </a:prstGeom>
          <a:solidFill>
            <a:srgbClr val="00F0FF"/>
          </a:solidFill>
          <a:ln/>
        </p:spPr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104" y="78891"/>
            <a:ext cx="1951348" cy="67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4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71503" y="428625"/>
            <a:ext cx="1423749" cy="242888"/>
          </a:xfrm>
          <a:prstGeom prst="rect">
            <a:avLst/>
          </a:prstGeom>
          <a:solidFill>
            <a:srgbClr val="141A22"/>
          </a:solidFill>
          <a:ln/>
        </p:spPr>
        <p:txBody>
          <a:bodyPr wrap="square" lIns="100013" tIns="57150" rIns="100013" bIns="57150" rtlCol="0" anchor="t"/>
          <a:lstStyle/>
          <a:p>
            <a:r>
              <a:rPr lang="en-US" sz="800" b="1" kern="0" spc="79" dirty="0">
                <a:solidFill>
                  <a:srgbClr val="00F0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РЕКОМЕНДАЦИИ ЦБ</a:t>
            </a:r>
            <a:endParaRPr lang="en-US" sz="800" dirty="0"/>
          </a:p>
        </p:txBody>
      </p:sp>
      <p:sp>
        <p:nvSpPr>
          <p:cNvPr id="3" name="Shape 1"/>
          <p:cNvSpPr/>
          <p:nvPr/>
        </p:nvSpPr>
        <p:spPr>
          <a:xfrm>
            <a:off x="571503" y="428625"/>
            <a:ext cx="28575" cy="242888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4" name="Text 2"/>
          <p:cNvSpPr/>
          <p:nvPr/>
        </p:nvSpPr>
        <p:spPr>
          <a:xfrm>
            <a:off x="571503" y="814391"/>
            <a:ext cx="6707267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35"/>
              </a:lnSpc>
            </a:pPr>
            <a:r>
              <a:rPr lang="en-US" sz="2400" b="1" dirty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Безопасное использование ИИ - рекомендации ЦБ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571500" y="1600200"/>
            <a:ext cx="6572250" cy="1643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000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Методические рекомендации содержат:</a:t>
            </a:r>
            <a:endParaRPr lang="en-US" sz="1000" dirty="0"/>
          </a:p>
        </p:txBody>
      </p:sp>
      <p:sp>
        <p:nvSpPr>
          <p:cNvPr id="6" name="Shape 4"/>
          <p:cNvSpPr/>
          <p:nvPr/>
        </p:nvSpPr>
        <p:spPr>
          <a:xfrm>
            <a:off x="571500" y="2264569"/>
            <a:ext cx="7143750" cy="464344"/>
          </a:xfrm>
          <a:prstGeom prst="rect">
            <a:avLst/>
          </a:prstGeom>
          <a:ln/>
        </p:spPr>
      </p:sp>
      <p:sp>
        <p:nvSpPr>
          <p:cNvPr id="7" name="Shape 5"/>
          <p:cNvSpPr/>
          <p:nvPr/>
        </p:nvSpPr>
        <p:spPr>
          <a:xfrm>
            <a:off x="571500" y="2721769"/>
            <a:ext cx="7143750" cy="7144"/>
          </a:xfrm>
          <a:prstGeom prst="rect">
            <a:avLst/>
          </a:prstGeom>
          <a:solidFill>
            <a:srgbClr val="141A22"/>
          </a:solidFill>
          <a:ln/>
        </p:spPr>
      </p:sp>
      <p:sp>
        <p:nvSpPr>
          <p:cNvPr id="8" name="Text 6"/>
          <p:cNvSpPr/>
          <p:nvPr/>
        </p:nvSpPr>
        <p:spPr>
          <a:xfrm>
            <a:off x="571503" y="2264572"/>
            <a:ext cx="428625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2500" b="1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01</a:t>
            </a:r>
            <a:endParaRPr lang="en-US" sz="2500" dirty="0"/>
          </a:p>
        </p:txBody>
      </p:sp>
      <p:sp>
        <p:nvSpPr>
          <p:cNvPr id="9" name="Text 7"/>
          <p:cNvSpPr/>
          <p:nvPr/>
        </p:nvSpPr>
        <p:spPr>
          <a:xfrm>
            <a:off x="1228725" y="2264572"/>
            <a:ext cx="3493294" cy="271463"/>
          </a:xfrm>
          <a:prstGeom prst="rect">
            <a:avLst/>
          </a:prstGeom>
          <a:noFill/>
          <a:ln/>
        </p:spPr>
        <p:txBody>
          <a:bodyPr wrap="none" lIns="0" tIns="28575" rIns="0" bIns="0" rtlCol="0" anchor="t"/>
          <a:lstStyle/>
          <a:p>
            <a:r>
              <a:rPr lang="en-US" sz="1400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Систематизированные риски применения ИИ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571500" y="2928938"/>
            <a:ext cx="7143750" cy="464344"/>
          </a:xfrm>
          <a:prstGeom prst="rect">
            <a:avLst/>
          </a:prstGeom>
          <a:ln/>
        </p:spPr>
      </p:sp>
      <p:sp>
        <p:nvSpPr>
          <p:cNvPr id="11" name="Shape 9"/>
          <p:cNvSpPr/>
          <p:nvPr/>
        </p:nvSpPr>
        <p:spPr>
          <a:xfrm>
            <a:off x="571500" y="3386138"/>
            <a:ext cx="7143750" cy="7144"/>
          </a:xfrm>
          <a:prstGeom prst="rect">
            <a:avLst/>
          </a:prstGeom>
          <a:solidFill>
            <a:srgbClr val="141A22"/>
          </a:solidFill>
          <a:ln/>
        </p:spPr>
      </p:sp>
      <p:sp>
        <p:nvSpPr>
          <p:cNvPr id="12" name="Text 10"/>
          <p:cNvSpPr/>
          <p:nvPr/>
        </p:nvSpPr>
        <p:spPr>
          <a:xfrm>
            <a:off x="571503" y="2928941"/>
            <a:ext cx="428625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2500" b="1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02</a:t>
            </a:r>
            <a:endParaRPr lang="en-US" sz="2500" dirty="0"/>
          </a:p>
        </p:txBody>
      </p:sp>
      <p:sp>
        <p:nvSpPr>
          <p:cNvPr id="13" name="Text 11"/>
          <p:cNvSpPr/>
          <p:nvPr/>
        </p:nvSpPr>
        <p:spPr>
          <a:xfrm>
            <a:off x="1228728" y="2928941"/>
            <a:ext cx="1071563" cy="271463"/>
          </a:xfrm>
          <a:prstGeom prst="rect">
            <a:avLst/>
          </a:prstGeom>
          <a:noFill/>
          <a:ln/>
        </p:spPr>
        <p:txBody>
          <a:bodyPr wrap="none" lIns="0" tIns="28575" rIns="0" bIns="0" rtlCol="0" anchor="t"/>
          <a:lstStyle/>
          <a:p>
            <a:r>
              <a:rPr lang="en-US" sz="1400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Меры защиты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571503" y="3593309"/>
            <a:ext cx="428625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2500" b="1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03</a:t>
            </a:r>
            <a:endParaRPr lang="en-US" sz="2500" dirty="0"/>
          </a:p>
        </p:txBody>
      </p:sp>
      <p:sp>
        <p:nvSpPr>
          <p:cNvPr id="15" name="Text 13"/>
          <p:cNvSpPr/>
          <p:nvPr/>
        </p:nvSpPr>
        <p:spPr>
          <a:xfrm>
            <a:off x="1228728" y="3593309"/>
            <a:ext cx="3693319" cy="271463"/>
          </a:xfrm>
          <a:prstGeom prst="rect">
            <a:avLst/>
          </a:prstGeom>
          <a:noFill/>
          <a:ln/>
        </p:spPr>
        <p:txBody>
          <a:bodyPr wrap="none" lIns="0" tIns="28575" rIns="0" bIns="0" rtlCol="0" anchor="t"/>
          <a:lstStyle/>
          <a:p>
            <a:r>
              <a:rPr lang="en-US" sz="1400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Тактики атак злоумышленников на ИИ-системы</a:t>
            </a:r>
            <a:endParaRPr lang="en-US" sz="1400" dirty="0"/>
          </a:p>
        </p:txBody>
      </p:sp>
      <p:sp>
        <p:nvSpPr>
          <p:cNvPr id="16" name="Shape 14"/>
          <p:cNvSpPr/>
          <p:nvPr/>
        </p:nvSpPr>
        <p:spPr>
          <a:xfrm>
            <a:off x="571500" y="4407697"/>
            <a:ext cx="8001000" cy="307181"/>
          </a:xfrm>
          <a:prstGeom prst="rect">
            <a:avLst/>
          </a:prstGeom>
          <a:ln/>
        </p:spPr>
      </p:sp>
      <p:sp>
        <p:nvSpPr>
          <p:cNvPr id="17" name="Shape 15"/>
          <p:cNvSpPr/>
          <p:nvPr/>
        </p:nvSpPr>
        <p:spPr>
          <a:xfrm>
            <a:off x="571500" y="4407694"/>
            <a:ext cx="8001000" cy="7144"/>
          </a:xfrm>
          <a:prstGeom prst="rect">
            <a:avLst/>
          </a:prstGeom>
          <a:solidFill>
            <a:srgbClr val="141A22"/>
          </a:solidFill>
          <a:ln/>
        </p:spPr>
      </p:sp>
      <p:sp>
        <p:nvSpPr>
          <p:cNvPr id="18" name="Text 16"/>
          <p:cNvSpPr/>
          <p:nvPr/>
        </p:nvSpPr>
        <p:spPr>
          <a:xfrm>
            <a:off x="571500" y="4572000"/>
            <a:ext cx="1385888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800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МЕТОДИЧЕСКИЕ МАТЕРИАЛЫ</a:t>
            </a:r>
            <a:endParaRPr lang="en-US" sz="800" dirty="0"/>
          </a:p>
        </p:txBody>
      </p:sp>
      <p:sp>
        <p:nvSpPr>
          <p:cNvPr id="19" name="Text 17"/>
          <p:cNvSpPr/>
          <p:nvPr/>
        </p:nvSpPr>
        <p:spPr>
          <a:xfrm>
            <a:off x="8451056" y="4557716"/>
            <a:ext cx="121444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900" b="1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12</a:t>
            </a:r>
            <a:endParaRPr lang="en-US" sz="9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104" y="78891"/>
            <a:ext cx="1951348" cy="67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71503" y="678657"/>
            <a:ext cx="7415213" cy="657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88"/>
              </a:lnSpc>
            </a:pPr>
            <a:r>
              <a:rPr lang="ru-RU" sz="2300" b="1" kern="0" spc="-45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РАНЖИРОВАНИЕ </a:t>
            </a:r>
            <a:r>
              <a:rPr lang="ru-RU" sz="2300" b="1" kern="0" spc="-45" dirty="0" smtClean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РИСКОВ ИИ</a:t>
            </a: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1570741" y="1856384"/>
            <a:ext cx="4000500" cy="707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endParaRPr lang="en-US" sz="6200" dirty="0">
              <a:solidFill>
                <a:prstClr val="black"/>
              </a:solidFill>
            </a:endParaRPr>
          </a:p>
        </p:txBody>
      </p:sp>
      <p:sp>
        <p:nvSpPr>
          <p:cNvPr id="8" name="Shape 6"/>
          <p:cNvSpPr/>
          <p:nvPr/>
        </p:nvSpPr>
        <p:spPr>
          <a:xfrm>
            <a:off x="4714878" y="2578894"/>
            <a:ext cx="3857625" cy="2064544"/>
          </a:xfrm>
          <a:prstGeom prst="rect">
            <a:avLst/>
          </a:prstGeom>
          <a:ln/>
        </p:spPr>
      </p:sp>
      <p:sp>
        <p:nvSpPr>
          <p:cNvPr id="9" name="Shape 7"/>
          <p:cNvSpPr/>
          <p:nvPr/>
        </p:nvSpPr>
        <p:spPr>
          <a:xfrm>
            <a:off x="4714878" y="2578894"/>
            <a:ext cx="3857625" cy="7144"/>
          </a:xfrm>
          <a:prstGeom prst="rect">
            <a:avLst/>
          </a:prstGeom>
          <a:solidFill>
            <a:srgbClr val="FFFFFF">
              <a:alpha val="30000"/>
            </a:srgbClr>
          </a:solidFill>
          <a:ln/>
        </p:spPr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104" y="78891"/>
            <a:ext cx="1951348" cy="67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71503" y="1440902"/>
            <a:ext cx="821427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prstClr val="white"/>
                </a:solidFill>
              </a:rPr>
              <a:t>1. Галлюцинации </a:t>
            </a:r>
            <a:r>
              <a:rPr lang="ru-RU" sz="2000" dirty="0">
                <a:solidFill>
                  <a:prstClr val="white"/>
                </a:solidFill>
              </a:rPr>
              <a:t>ИИ (ошибки в ответах клиентам)</a:t>
            </a:r>
          </a:p>
          <a:p>
            <a:pPr>
              <a:lnSpc>
                <a:spcPct val="150000"/>
              </a:lnSpc>
            </a:pPr>
            <a:endParaRPr lang="ru-RU" sz="1000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prstClr val="white"/>
                </a:solidFill>
              </a:rPr>
              <a:t>2. Утечка </a:t>
            </a:r>
            <a:r>
              <a:rPr lang="ru-RU" sz="2000" dirty="0">
                <a:solidFill>
                  <a:prstClr val="white"/>
                </a:solidFill>
              </a:rPr>
              <a:t>персональных данных</a:t>
            </a:r>
          </a:p>
          <a:p>
            <a:pPr>
              <a:lnSpc>
                <a:spcPct val="150000"/>
              </a:lnSpc>
            </a:pPr>
            <a:endParaRPr lang="ru-RU" sz="1000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prstClr val="white"/>
                </a:solidFill>
              </a:rPr>
              <a:t>3. Необъяснимость </a:t>
            </a:r>
            <a:r>
              <a:rPr lang="ru-RU" sz="2000" dirty="0">
                <a:solidFill>
                  <a:prstClr val="white"/>
                </a:solidFill>
              </a:rPr>
              <a:t>решений (невозможность объяснить отказ)</a:t>
            </a:r>
          </a:p>
          <a:p>
            <a:pPr>
              <a:lnSpc>
                <a:spcPct val="150000"/>
              </a:lnSpc>
            </a:pPr>
            <a:endParaRPr lang="ru-RU" sz="1000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prstClr val="white"/>
                </a:solidFill>
              </a:rPr>
              <a:t>4. Дискриминация </a:t>
            </a:r>
            <a:r>
              <a:rPr lang="ru-RU" sz="2000" dirty="0">
                <a:solidFill>
                  <a:prstClr val="white"/>
                </a:solidFill>
              </a:rPr>
              <a:t>по косвенным признакам (возраст, пол, здоровье)</a:t>
            </a:r>
            <a:endParaRPr lang="ru-RU" sz="20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12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4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71503" y="400050"/>
            <a:ext cx="735449" cy="185738"/>
          </a:xfrm>
          <a:prstGeom prst="rect">
            <a:avLst/>
          </a:prstGeom>
          <a:solidFill>
            <a:srgbClr val="141A22"/>
          </a:solidFill>
          <a:ln/>
        </p:spPr>
        <p:txBody>
          <a:bodyPr wrap="square" lIns="85725" tIns="42863" rIns="85725" bIns="42863" rtlCol="0" anchor="ctr"/>
          <a:lstStyle/>
          <a:p>
            <a:r>
              <a:rPr lang="en-US" sz="600" b="1" kern="0" spc="93" dirty="0">
                <a:solidFill>
                  <a:srgbClr val="00F0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РИСКИ</a:t>
            </a:r>
            <a:endParaRPr lang="en-US" sz="600" dirty="0"/>
          </a:p>
        </p:txBody>
      </p:sp>
      <p:sp>
        <p:nvSpPr>
          <p:cNvPr id="3" name="Shape 1"/>
          <p:cNvSpPr/>
          <p:nvPr/>
        </p:nvSpPr>
        <p:spPr>
          <a:xfrm>
            <a:off x="571503" y="400050"/>
            <a:ext cx="28575" cy="185738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4" name="Text 2"/>
          <p:cNvSpPr/>
          <p:nvPr/>
        </p:nvSpPr>
        <p:spPr>
          <a:xfrm>
            <a:off x="571500" y="685803"/>
            <a:ext cx="6694408" cy="657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65"/>
              </a:lnSpc>
            </a:pPr>
            <a:r>
              <a:rPr lang="ru-RU" sz="2200" b="1" kern="0" spc="-43" dirty="0" smtClean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К</a:t>
            </a:r>
            <a:r>
              <a:rPr lang="en-US" sz="2200" b="1" kern="0" spc="-43" dirty="0" err="1" smtClean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лючевы</a:t>
            </a:r>
            <a:r>
              <a:rPr lang="ru-RU" sz="2200" b="1" kern="0" spc="-43" dirty="0" smtClean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е</a:t>
            </a:r>
            <a:r>
              <a:rPr lang="en-US" sz="2200" b="1" kern="0" spc="-43" dirty="0" smtClean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 </a:t>
            </a:r>
            <a:r>
              <a:rPr lang="en-US" sz="2200" b="1" kern="0" spc="-43" dirty="0" err="1" smtClean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риск</a:t>
            </a:r>
            <a:r>
              <a:rPr lang="ru-RU" sz="2200" b="1" kern="0" spc="-43" dirty="0" smtClean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и</a:t>
            </a:r>
            <a:r>
              <a:rPr lang="en-US" sz="2200" b="1" kern="0" spc="-43" dirty="0" smtClean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 </a:t>
            </a:r>
            <a:r>
              <a:rPr lang="en-US" sz="2200" b="1" kern="0" spc="-43" dirty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применения ИИ </a:t>
            </a:r>
            <a:endParaRPr lang="ru-RU" sz="2200" b="1" kern="0" spc="-43" dirty="0" smtClean="0">
              <a:solidFill>
                <a:srgbClr val="F2F4F7"/>
              </a:solidFill>
              <a:latin typeface="Manrope" pitchFamily="34" charset="0"/>
              <a:ea typeface="Manrope" pitchFamily="34" charset="-122"/>
              <a:cs typeface="Manrope" pitchFamily="34" charset="-120"/>
            </a:endParaRPr>
          </a:p>
          <a:p>
            <a:pPr>
              <a:lnSpc>
                <a:spcPts val="2565"/>
              </a:lnSpc>
            </a:pPr>
            <a:r>
              <a:rPr lang="ru-RU" sz="2200" b="1" kern="0" spc="-43" dirty="0" smtClean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(</a:t>
            </a:r>
            <a:r>
              <a:rPr lang="en-US" sz="2200" b="1" kern="0" spc="-43" dirty="0" err="1" smtClean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по</a:t>
            </a:r>
            <a:r>
              <a:rPr lang="en-US" sz="2200" b="1" kern="0" spc="-43" dirty="0" smtClean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 </a:t>
            </a:r>
            <a:r>
              <a:rPr lang="en-US" sz="2200" b="1" kern="0" spc="-43" dirty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классификации ЦБ)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8443913" y="400053"/>
            <a:ext cx="128588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900" b="1" kern="0" spc="45" dirty="0">
                <a:solidFill>
                  <a:srgbClr val="94A3B8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13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571500" y="1828800"/>
            <a:ext cx="8001000" cy="621506"/>
          </a:xfrm>
          <a:prstGeom prst="rect">
            <a:avLst/>
          </a:prstGeom>
          <a:solidFill>
            <a:srgbClr val="141A22"/>
          </a:solidFill>
          <a:ln/>
        </p:spPr>
      </p:sp>
      <p:sp>
        <p:nvSpPr>
          <p:cNvPr id="7" name="Shape 5"/>
          <p:cNvSpPr/>
          <p:nvPr/>
        </p:nvSpPr>
        <p:spPr>
          <a:xfrm>
            <a:off x="571503" y="1828800"/>
            <a:ext cx="28575" cy="621506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8" name="Text 6"/>
          <p:cNvSpPr/>
          <p:nvPr/>
        </p:nvSpPr>
        <p:spPr>
          <a:xfrm>
            <a:off x="771528" y="1971678"/>
            <a:ext cx="264319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200" b="1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01.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1114428" y="1971675"/>
            <a:ext cx="1757363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000" b="1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Риски управления данными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1114428" y="2171703"/>
            <a:ext cx="1757363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800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«Отравленные», неактуальные данные</a:t>
            </a:r>
            <a:endParaRPr lang="en-US" sz="800" dirty="0"/>
          </a:p>
        </p:txBody>
      </p:sp>
      <p:sp>
        <p:nvSpPr>
          <p:cNvPr id="11" name="Shape 9"/>
          <p:cNvSpPr/>
          <p:nvPr/>
        </p:nvSpPr>
        <p:spPr>
          <a:xfrm>
            <a:off x="571500" y="2536031"/>
            <a:ext cx="8001000" cy="621506"/>
          </a:xfrm>
          <a:prstGeom prst="rect">
            <a:avLst/>
          </a:prstGeom>
          <a:solidFill>
            <a:srgbClr val="141A22"/>
          </a:solidFill>
          <a:ln/>
        </p:spPr>
      </p:sp>
      <p:sp>
        <p:nvSpPr>
          <p:cNvPr id="12" name="Shape 10"/>
          <p:cNvSpPr/>
          <p:nvPr/>
        </p:nvSpPr>
        <p:spPr>
          <a:xfrm>
            <a:off x="571503" y="2536031"/>
            <a:ext cx="28575" cy="621506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13" name="Text 11"/>
          <p:cNvSpPr/>
          <p:nvPr/>
        </p:nvSpPr>
        <p:spPr>
          <a:xfrm>
            <a:off x="771528" y="2678909"/>
            <a:ext cx="264319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200" b="1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02.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1114428" y="2678906"/>
            <a:ext cx="2378869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000" b="1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Риски нарушения конфиденциальности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1114428" y="2878934"/>
            <a:ext cx="2378869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800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Утечки данных, нарушение авторских прав</a:t>
            </a:r>
            <a:endParaRPr lang="en-US" sz="800" dirty="0"/>
          </a:p>
        </p:txBody>
      </p:sp>
      <p:sp>
        <p:nvSpPr>
          <p:cNvPr id="16" name="Shape 14"/>
          <p:cNvSpPr/>
          <p:nvPr/>
        </p:nvSpPr>
        <p:spPr>
          <a:xfrm>
            <a:off x="571500" y="3243263"/>
            <a:ext cx="8001000" cy="621506"/>
          </a:xfrm>
          <a:prstGeom prst="rect">
            <a:avLst/>
          </a:prstGeom>
          <a:solidFill>
            <a:srgbClr val="141A22"/>
          </a:solidFill>
          <a:ln/>
        </p:spPr>
      </p:sp>
      <p:sp>
        <p:nvSpPr>
          <p:cNvPr id="17" name="Shape 15"/>
          <p:cNvSpPr/>
          <p:nvPr/>
        </p:nvSpPr>
        <p:spPr>
          <a:xfrm>
            <a:off x="571503" y="3243263"/>
            <a:ext cx="28575" cy="621506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18" name="Text 16"/>
          <p:cNvSpPr/>
          <p:nvPr/>
        </p:nvSpPr>
        <p:spPr>
          <a:xfrm>
            <a:off x="771528" y="3386141"/>
            <a:ext cx="264319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200" b="1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03.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1114425" y="3386138"/>
            <a:ext cx="2107406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000" b="1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Риски нарушения работы модели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1114425" y="3579022"/>
            <a:ext cx="2107406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800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Галлюцинации ИИ, дрейф данных, деградация</a:t>
            </a:r>
            <a:endParaRPr lang="en-US" sz="800" dirty="0"/>
          </a:p>
        </p:txBody>
      </p:sp>
      <p:sp>
        <p:nvSpPr>
          <p:cNvPr id="21" name="Shape 19"/>
          <p:cNvSpPr/>
          <p:nvPr/>
        </p:nvSpPr>
        <p:spPr>
          <a:xfrm>
            <a:off x="571500" y="4364834"/>
            <a:ext cx="8001000" cy="378619"/>
          </a:xfrm>
          <a:prstGeom prst="rect">
            <a:avLst/>
          </a:prstGeom>
          <a:solidFill>
            <a:srgbClr val="141A22"/>
          </a:solidFill>
          <a:ln/>
        </p:spPr>
      </p:sp>
      <p:sp>
        <p:nvSpPr>
          <p:cNvPr id="22" name="Shape 20"/>
          <p:cNvSpPr/>
          <p:nvPr/>
        </p:nvSpPr>
        <p:spPr>
          <a:xfrm>
            <a:off x="571503" y="4364834"/>
            <a:ext cx="28575" cy="378619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23" name="Text 21"/>
          <p:cNvSpPr/>
          <p:nvPr/>
        </p:nvSpPr>
        <p:spPr>
          <a:xfrm>
            <a:off x="771528" y="4500563"/>
            <a:ext cx="1007269" cy="1071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700" b="1" kern="0" spc="68" dirty="0">
                <a:solidFill>
                  <a:srgbClr val="00F0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КЛЮЧЕВОЕ УСЛОВИЕ</a:t>
            </a:r>
            <a:endParaRPr lang="en-US" sz="700" dirty="0"/>
          </a:p>
        </p:txBody>
      </p:sp>
      <p:sp>
        <p:nvSpPr>
          <p:cNvPr id="24" name="Text 22"/>
          <p:cNvSpPr/>
          <p:nvPr/>
        </p:nvSpPr>
        <p:spPr>
          <a:xfrm>
            <a:off x="1943103" y="4479134"/>
            <a:ext cx="3064669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900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Контролируемость и прозрачность логики принятия решений.</a:t>
            </a:r>
            <a:endParaRPr lang="en-US" sz="9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104" y="78891"/>
            <a:ext cx="1951348" cy="67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4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0" y="0"/>
            <a:ext cx="428625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0" y="0"/>
            <a:ext cx="4286250" cy="51435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571500" y="428625"/>
            <a:ext cx="8001000" cy="750094"/>
          </a:xfrm>
          <a:prstGeom prst="rect">
            <a:avLst/>
          </a:prstGeom>
          <a:ln/>
        </p:spPr>
      </p:sp>
      <p:sp>
        <p:nvSpPr>
          <p:cNvPr id="5" name="Shape 1"/>
          <p:cNvSpPr/>
          <p:nvPr/>
        </p:nvSpPr>
        <p:spPr>
          <a:xfrm>
            <a:off x="571500" y="1171575"/>
            <a:ext cx="8001000" cy="7144"/>
          </a:xfrm>
          <a:prstGeom prst="rect">
            <a:avLst/>
          </a:prstGeom>
          <a:solidFill>
            <a:srgbClr val="FFFFFF">
              <a:alpha val="2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571500" y="428628"/>
            <a:ext cx="5837158" cy="600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51"/>
              </a:lnSpc>
            </a:pPr>
            <a:r>
              <a:rPr lang="en-US" sz="2200" b="1" kern="0" spc="-43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ИИ-АГЕНТЫ - БУДУЩЕЕ ФИНАНСОВОЙ ИНДУСТРИИ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8401050" y="428625"/>
            <a:ext cx="171450" cy="1643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000" kern="0" spc="101" dirty="0">
                <a:solidFill>
                  <a:srgbClr val="FFFFFF">
                    <a:alpha val="80000"/>
                  </a:srgbClr>
                </a:solidFill>
                <a:latin typeface="ibm_plex_sans" pitchFamily="34" charset="0"/>
                <a:ea typeface="ibm_plex_sans" pitchFamily="34" charset="-122"/>
                <a:cs typeface="ibm_plex_sans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/>
          <p:nvPr/>
        </p:nvSpPr>
        <p:spPr>
          <a:xfrm>
            <a:off x="571500" y="1800585"/>
            <a:ext cx="3429000" cy="857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800" b="1" kern="0" spc="118" dirty="0">
                <a:solidFill>
                  <a:srgbClr val="00F0FF"/>
                </a:solidFill>
                <a:latin typeface="ibm_plex_sans" pitchFamily="34" charset="0"/>
                <a:ea typeface="ibm_plex_sans" pitchFamily="34" charset="-122"/>
                <a:cs typeface="ibm_plex_sans" pitchFamily="34" charset="-120"/>
              </a:rPr>
              <a:t>ВНЕДРЕНИЕ К 2030 ГОДУ</a:t>
            </a:r>
            <a:endParaRPr lang="en-US" sz="800" dirty="0"/>
          </a:p>
        </p:txBody>
      </p:sp>
      <p:sp>
        <p:nvSpPr>
          <p:cNvPr id="9" name="Text 5"/>
          <p:cNvSpPr/>
          <p:nvPr/>
        </p:nvSpPr>
        <p:spPr>
          <a:xfrm>
            <a:off x="571500" y="2062761"/>
            <a:ext cx="3429000" cy="12787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1800" b="1" kern="0" spc="-591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81%</a:t>
            </a:r>
            <a:endParaRPr lang="en-US" sz="11800" dirty="0"/>
          </a:p>
        </p:txBody>
      </p:sp>
      <p:sp>
        <p:nvSpPr>
          <p:cNvPr id="10" name="Shape 6"/>
          <p:cNvSpPr/>
          <p:nvPr/>
        </p:nvSpPr>
        <p:spPr>
          <a:xfrm>
            <a:off x="571502" y="3529012"/>
            <a:ext cx="3286125" cy="700088"/>
          </a:xfrm>
          <a:prstGeom prst="rect">
            <a:avLst/>
          </a:prstGeom>
          <a:ln/>
        </p:spPr>
      </p:sp>
      <p:sp>
        <p:nvSpPr>
          <p:cNvPr id="11" name="Shape 7"/>
          <p:cNvSpPr/>
          <p:nvPr/>
        </p:nvSpPr>
        <p:spPr>
          <a:xfrm>
            <a:off x="557212" y="3529417"/>
            <a:ext cx="14288" cy="700088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12" name="Text 8"/>
          <p:cNvSpPr/>
          <p:nvPr/>
        </p:nvSpPr>
        <p:spPr>
          <a:xfrm>
            <a:off x="683124" y="3521206"/>
            <a:ext cx="3300413" cy="1643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900" b="1" dirty="0">
                <a:solidFill>
                  <a:srgbClr val="E2E8F0"/>
                </a:solidFill>
                <a:latin typeface="ibm_plex_sans" pitchFamily="34" charset="0"/>
                <a:ea typeface="ibm_plex_sans" pitchFamily="34" charset="-122"/>
                <a:cs typeface="ibm_plex_sans" pitchFamily="34" charset="-120"/>
              </a:rPr>
              <a:t>Динамика внедрения:</a:t>
            </a:r>
            <a:r>
              <a:rPr lang="en-US" sz="900" dirty="0">
                <a:solidFill>
                  <a:srgbClr val="E2E8F0"/>
                </a:solidFill>
                <a:latin typeface="ibm_plex_sans" pitchFamily="34" charset="0"/>
                <a:ea typeface="ibm_plex_sans" pitchFamily="34" charset="-122"/>
                <a:cs typeface="ibm_plex_sans" pitchFamily="34" charset="-120"/>
              </a:rPr>
              <a:t> 2026: 24% → 2030: 81% (Рост в 3,4 раза)</a:t>
            </a:r>
            <a:endParaRPr lang="en-US" sz="900" dirty="0"/>
          </a:p>
        </p:txBody>
      </p:sp>
      <p:sp>
        <p:nvSpPr>
          <p:cNvPr id="13" name="Text 9"/>
          <p:cNvSpPr/>
          <p:nvPr/>
        </p:nvSpPr>
        <p:spPr>
          <a:xfrm>
            <a:off x="683121" y="3743327"/>
            <a:ext cx="3205758" cy="485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266"/>
              </a:lnSpc>
            </a:pPr>
            <a:r>
              <a:rPr lang="en-US" sz="900" b="1" dirty="0">
                <a:solidFill>
                  <a:srgbClr val="E2E8F0"/>
                </a:solidFill>
                <a:latin typeface="ibm_plex_sans" pitchFamily="34" charset="0"/>
                <a:ea typeface="ibm_plex_sans" pitchFamily="34" charset="-122"/>
                <a:cs typeface="ibm_plex_sans" pitchFamily="34" charset="-120"/>
              </a:rPr>
              <a:t>Ключевой тренд:</a:t>
            </a:r>
            <a:r>
              <a:rPr lang="en-US" sz="900" dirty="0">
                <a:solidFill>
                  <a:srgbClr val="E2E8F0"/>
                </a:solidFill>
                <a:latin typeface="ibm_plex_sans" pitchFamily="34" charset="0"/>
                <a:ea typeface="ibm_plex_sans" pitchFamily="34" charset="-122"/>
                <a:cs typeface="ibm_plex_sans" pitchFamily="34" charset="-120"/>
              </a:rPr>
              <a:t> ИИ-инструменты эволюционируют от ответов на вопросы к принятию решений — от помощника к действующему лицу (actor).</a:t>
            </a:r>
            <a:endParaRPr lang="en-US" sz="900" dirty="0"/>
          </a:p>
        </p:txBody>
      </p:sp>
      <p:sp>
        <p:nvSpPr>
          <p:cNvPr id="14" name="Shape 10"/>
          <p:cNvSpPr/>
          <p:nvPr/>
        </p:nvSpPr>
        <p:spPr>
          <a:xfrm>
            <a:off x="4143378" y="3050383"/>
            <a:ext cx="4429125" cy="900113"/>
          </a:xfrm>
          <a:prstGeom prst="rect">
            <a:avLst/>
          </a:prstGeom>
          <a:solidFill>
            <a:srgbClr val="141A22"/>
          </a:solidFill>
          <a:ln/>
        </p:spPr>
      </p:sp>
      <p:sp>
        <p:nvSpPr>
          <p:cNvPr id="15" name="Shape 11"/>
          <p:cNvSpPr/>
          <p:nvPr/>
        </p:nvSpPr>
        <p:spPr>
          <a:xfrm>
            <a:off x="4143377" y="3050383"/>
            <a:ext cx="28575" cy="900113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16" name="Text 12"/>
          <p:cNvSpPr/>
          <p:nvPr/>
        </p:nvSpPr>
        <p:spPr>
          <a:xfrm>
            <a:off x="4343403" y="3221831"/>
            <a:ext cx="4200525" cy="1214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800" kern="0" spc="73" dirty="0">
                <a:solidFill>
                  <a:srgbClr val="94A3B8"/>
                </a:solidFill>
                <a:latin typeface="ibm_plex_sans" pitchFamily="34" charset="0"/>
                <a:ea typeface="ibm_plex_sans" pitchFamily="34" charset="-122"/>
                <a:cs typeface="ibm_plex_sans" pitchFamily="34" charset="-120"/>
              </a:rPr>
              <a:t>ОБЪЕМ РЫНКА К 2030 ГОДУ</a:t>
            </a:r>
            <a:endParaRPr lang="en-US" sz="800" dirty="0"/>
          </a:p>
        </p:txBody>
      </p:sp>
      <p:sp>
        <p:nvSpPr>
          <p:cNvPr id="17" name="Text 13"/>
          <p:cNvSpPr/>
          <p:nvPr/>
        </p:nvSpPr>
        <p:spPr>
          <a:xfrm>
            <a:off x="4343403" y="3386138"/>
            <a:ext cx="4200525" cy="3929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2300" b="1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&gt; $52 млрд</a:t>
            </a:r>
            <a:endParaRPr lang="en-US" sz="23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104" y="78891"/>
            <a:ext cx="1951348" cy="67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4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71503" y="428628"/>
            <a:ext cx="677585" cy="207169"/>
          </a:xfrm>
          <a:prstGeom prst="rect">
            <a:avLst/>
          </a:prstGeom>
          <a:solidFill>
            <a:srgbClr val="141A22"/>
          </a:solidFill>
          <a:ln/>
        </p:spPr>
        <p:txBody>
          <a:bodyPr wrap="square" lIns="100013" tIns="42863" rIns="100013" bIns="42863" rtlCol="0" anchor="t"/>
          <a:lstStyle/>
          <a:p>
            <a:r>
              <a:rPr lang="en-US" sz="800" b="1" kern="0" spc="110" dirty="0">
                <a:solidFill>
                  <a:srgbClr val="00F0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ОПРОС</a:t>
            </a:r>
            <a:endParaRPr lang="en-US" sz="800" dirty="0"/>
          </a:p>
        </p:txBody>
      </p:sp>
      <p:sp>
        <p:nvSpPr>
          <p:cNvPr id="3" name="Shape 1"/>
          <p:cNvSpPr/>
          <p:nvPr/>
        </p:nvSpPr>
        <p:spPr>
          <a:xfrm>
            <a:off x="571503" y="428628"/>
            <a:ext cx="28575" cy="207169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4" name="Text 2"/>
          <p:cNvSpPr/>
          <p:nvPr/>
        </p:nvSpPr>
        <p:spPr>
          <a:xfrm>
            <a:off x="571500" y="750097"/>
            <a:ext cx="5837158" cy="657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65"/>
              </a:lnSpc>
            </a:pPr>
            <a:r>
              <a:rPr lang="en-US" sz="2200" b="1" dirty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Как россияне относятся к ИИ в финансах?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8393906" y="428625"/>
            <a:ext cx="178594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400" b="1" dirty="0">
                <a:solidFill>
                  <a:srgbClr val="94A3B8">
                    <a:alpha val="50000"/>
                  </a:srgbClr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571500" y="2943226"/>
            <a:ext cx="450056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b="1" dirty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54</a:t>
            </a:r>
            <a:r>
              <a:rPr lang="en-US" sz="1400" b="1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%</a:t>
            </a: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3307556" y="3078959"/>
            <a:ext cx="1228725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900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частично поддерживают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71503" y="3314700"/>
            <a:ext cx="3966453" cy="57150"/>
          </a:xfrm>
          <a:prstGeom prst="rect">
            <a:avLst/>
          </a:prstGeom>
          <a:solidFill>
            <a:srgbClr val="141A22"/>
          </a:solidFill>
          <a:ln/>
        </p:spPr>
      </p:sp>
      <p:sp>
        <p:nvSpPr>
          <p:cNvPr id="9" name="Shape 7"/>
          <p:cNvSpPr/>
          <p:nvPr/>
        </p:nvSpPr>
        <p:spPr>
          <a:xfrm>
            <a:off x="571500" y="3314700"/>
            <a:ext cx="2141782" cy="57150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10" name="Text 8"/>
          <p:cNvSpPr/>
          <p:nvPr/>
        </p:nvSpPr>
        <p:spPr>
          <a:xfrm>
            <a:off x="571503" y="3543303"/>
            <a:ext cx="442913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b="1" dirty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24</a:t>
            </a:r>
            <a:r>
              <a:rPr lang="en-US" sz="1400" b="1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%</a:t>
            </a: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2614616" y="3679032"/>
            <a:ext cx="1921669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900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полностью за технологический прорыв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571503" y="3914775"/>
            <a:ext cx="3966453" cy="57150"/>
          </a:xfrm>
          <a:prstGeom prst="rect">
            <a:avLst/>
          </a:prstGeom>
          <a:solidFill>
            <a:srgbClr val="141A22"/>
          </a:solidFill>
          <a:ln/>
        </p:spPr>
      </p:sp>
      <p:sp>
        <p:nvSpPr>
          <p:cNvPr id="13" name="Shape 11"/>
          <p:cNvSpPr/>
          <p:nvPr/>
        </p:nvSpPr>
        <p:spPr>
          <a:xfrm>
            <a:off x="571503" y="3914775"/>
            <a:ext cx="951905" cy="57150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14" name="Text 12"/>
          <p:cNvSpPr/>
          <p:nvPr/>
        </p:nvSpPr>
        <p:spPr>
          <a:xfrm>
            <a:off x="571503" y="4143378"/>
            <a:ext cx="442913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b="1" dirty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22</a:t>
            </a:r>
            <a:r>
              <a:rPr lang="en-US" sz="1400" b="1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%</a:t>
            </a: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3178972" y="4279109"/>
            <a:ext cx="1357313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900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относятся с осторожностью</a:t>
            </a:r>
            <a:endParaRPr lang="en-US" sz="900" dirty="0"/>
          </a:p>
        </p:txBody>
      </p:sp>
      <p:sp>
        <p:nvSpPr>
          <p:cNvPr id="16" name="Shape 14"/>
          <p:cNvSpPr/>
          <p:nvPr/>
        </p:nvSpPr>
        <p:spPr>
          <a:xfrm>
            <a:off x="571503" y="4514850"/>
            <a:ext cx="3966453" cy="57150"/>
          </a:xfrm>
          <a:prstGeom prst="rect">
            <a:avLst/>
          </a:prstGeom>
          <a:solidFill>
            <a:srgbClr val="141A22"/>
          </a:solidFill>
          <a:ln/>
        </p:spPr>
      </p:sp>
      <p:sp>
        <p:nvSpPr>
          <p:cNvPr id="17" name="Shape 15"/>
          <p:cNvSpPr/>
          <p:nvPr/>
        </p:nvSpPr>
        <p:spPr>
          <a:xfrm>
            <a:off x="571503" y="4514850"/>
            <a:ext cx="872545" cy="57150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18" name="Text 16"/>
          <p:cNvSpPr/>
          <p:nvPr/>
        </p:nvSpPr>
        <p:spPr>
          <a:xfrm>
            <a:off x="4964906" y="2921797"/>
            <a:ext cx="3665458" cy="250031"/>
          </a:xfrm>
          <a:prstGeom prst="rect">
            <a:avLst/>
          </a:prstGeom>
          <a:noFill/>
          <a:ln/>
        </p:spPr>
        <p:txBody>
          <a:bodyPr wrap="none" lIns="0" tIns="0" rIns="0" bIns="71438" rtlCol="0" anchor="t"/>
          <a:lstStyle/>
          <a:p>
            <a:r>
              <a:rPr lang="en-US" sz="1000" b="1" kern="0" spc="81" dirty="0">
                <a:solidFill>
                  <a:srgbClr val="94A3B8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ГОТОВНОСТЬ ИСПОЛЬЗОВАТЬ:</a:t>
            </a:r>
            <a:endParaRPr lang="en-US" sz="1000" dirty="0"/>
          </a:p>
        </p:txBody>
      </p:sp>
      <p:sp>
        <p:nvSpPr>
          <p:cNvPr id="19" name="Shape 17"/>
          <p:cNvSpPr/>
          <p:nvPr/>
        </p:nvSpPr>
        <p:spPr>
          <a:xfrm>
            <a:off x="4964906" y="3164681"/>
            <a:ext cx="3607594" cy="7144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20" name="Shape 18"/>
          <p:cNvSpPr/>
          <p:nvPr/>
        </p:nvSpPr>
        <p:spPr>
          <a:xfrm>
            <a:off x="4964906" y="3314700"/>
            <a:ext cx="3607594" cy="571500"/>
          </a:xfrm>
          <a:prstGeom prst="rect">
            <a:avLst/>
          </a:prstGeom>
          <a:solidFill>
            <a:srgbClr val="141A22"/>
          </a:solidFill>
          <a:ln/>
        </p:spPr>
      </p:sp>
      <p:sp>
        <p:nvSpPr>
          <p:cNvPr id="21" name="Shape 19"/>
          <p:cNvSpPr/>
          <p:nvPr/>
        </p:nvSpPr>
        <p:spPr>
          <a:xfrm>
            <a:off x="4964909" y="3314700"/>
            <a:ext cx="28575" cy="571500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22" name="Text 20"/>
          <p:cNvSpPr/>
          <p:nvPr/>
        </p:nvSpPr>
        <p:spPr>
          <a:xfrm>
            <a:off x="5136358" y="3457575"/>
            <a:ext cx="771525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2300" b="1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43%</a:t>
            </a:r>
            <a:endParaRPr lang="en-US" sz="2300" dirty="0"/>
          </a:p>
        </p:txBody>
      </p:sp>
      <p:sp>
        <p:nvSpPr>
          <p:cNvPr id="23" name="Text 21"/>
          <p:cNvSpPr/>
          <p:nvPr/>
        </p:nvSpPr>
        <p:spPr>
          <a:xfrm>
            <a:off x="5922169" y="3457575"/>
            <a:ext cx="255246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103"/>
              </a:lnSpc>
            </a:pPr>
            <a:r>
              <a:rPr lang="en-US" sz="800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готовы использовать ИИ как вспомогательный инструмент для контроля бюджета</a:t>
            </a:r>
            <a:endParaRPr lang="en-US" sz="800" dirty="0"/>
          </a:p>
        </p:txBody>
      </p:sp>
      <p:sp>
        <p:nvSpPr>
          <p:cNvPr id="24" name="Shape 22"/>
          <p:cNvSpPr/>
          <p:nvPr/>
        </p:nvSpPr>
        <p:spPr>
          <a:xfrm>
            <a:off x="4964906" y="4000500"/>
            <a:ext cx="3607594" cy="571500"/>
          </a:xfrm>
          <a:prstGeom prst="rect">
            <a:avLst/>
          </a:prstGeom>
          <a:solidFill>
            <a:srgbClr val="141A22"/>
          </a:solidFill>
          <a:ln/>
        </p:spPr>
      </p:sp>
      <p:sp>
        <p:nvSpPr>
          <p:cNvPr id="25" name="Shape 23"/>
          <p:cNvSpPr/>
          <p:nvPr/>
        </p:nvSpPr>
        <p:spPr>
          <a:xfrm>
            <a:off x="4964909" y="4000500"/>
            <a:ext cx="28575" cy="571500"/>
          </a:xfrm>
          <a:prstGeom prst="rect">
            <a:avLst/>
          </a:prstGeom>
          <a:solidFill>
            <a:srgbClr val="94A3B8"/>
          </a:solidFill>
          <a:ln/>
        </p:spPr>
      </p:sp>
      <p:sp>
        <p:nvSpPr>
          <p:cNvPr id="26" name="Text 24"/>
          <p:cNvSpPr/>
          <p:nvPr/>
        </p:nvSpPr>
        <p:spPr>
          <a:xfrm>
            <a:off x="5136358" y="4143375"/>
            <a:ext cx="771525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2300" b="1" dirty="0">
                <a:solidFill>
                  <a:srgbClr val="94A3B8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42%</a:t>
            </a:r>
            <a:endParaRPr lang="en-US" sz="2300" dirty="0"/>
          </a:p>
        </p:txBody>
      </p:sp>
      <p:sp>
        <p:nvSpPr>
          <p:cNvPr id="27" name="Text 25"/>
          <p:cNvSpPr/>
          <p:nvPr/>
        </p:nvSpPr>
        <p:spPr>
          <a:xfrm>
            <a:off x="5922169" y="4143375"/>
            <a:ext cx="255246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103"/>
              </a:lnSpc>
            </a:pPr>
            <a:r>
              <a:rPr lang="en-US" sz="800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полностью отказались бы от применения ИИ в планировании</a:t>
            </a:r>
            <a:endParaRPr lang="en-US" sz="800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104" y="78891"/>
            <a:ext cx="1951348" cy="67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71503" y="428625"/>
            <a:ext cx="8143875" cy="1643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000" b="1" kern="0" spc="101" dirty="0">
                <a:solidFill>
                  <a:srgbClr val="FFFFFF">
                    <a:alpha val="60000"/>
                  </a:srgbClr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01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571503" y="678657"/>
            <a:ext cx="7415213" cy="657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88"/>
              </a:lnSpc>
            </a:pPr>
            <a:r>
              <a:rPr lang="en-US" sz="2300" b="1" kern="0" spc="-45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Искусственный интеллект - </a:t>
            </a:r>
            <a:r>
              <a:rPr lang="ru-RU" sz="2300" b="1" kern="0" spc="-45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статистика</a:t>
            </a:r>
            <a:endParaRPr lang="en-US" sz="2300" dirty="0"/>
          </a:p>
        </p:txBody>
      </p:sp>
      <p:sp>
        <p:nvSpPr>
          <p:cNvPr id="4" name="Shape 2"/>
          <p:cNvSpPr/>
          <p:nvPr/>
        </p:nvSpPr>
        <p:spPr>
          <a:xfrm>
            <a:off x="571503" y="3443288"/>
            <a:ext cx="3857625" cy="1200150"/>
          </a:xfrm>
          <a:prstGeom prst="rect">
            <a:avLst/>
          </a:prstGeom>
          <a:ln/>
        </p:spPr>
      </p:sp>
      <p:sp>
        <p:nvSpPr>
          <p:cNvPr id="5" name="Shape 3"/>
          <p:cNvSpPr/>
          <p:nvPr/>
        </p:nvSpPr>
        <p:spPr>
          <a:xfrm>
            <a:off x="571503" y="3443288"/>
            <a:ext cx="3857625" cy="7144"/>
          </a:xfrm>
          <a:prstGeom prst="rect">
            <a:avLst/>
          </a:prstGeom>
          <a:solidFill>
            <a:srgbClr val="FFFFFF">
              <a:alpha val="30000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571500" y="3661175"/>
            <a:ext cx="4000500" cy="707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6200" b="1" kern="0" spc="-247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56,8 </a:t>
            </a:r>
            <a:r>
              <a:rPr lang="en-US" sz="6200" b="1" kern="0" spc="-247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млрд</a:t>
            </a:r>
            <a:endParaRPr lang="en-US" sz="6200" dirty="0"/>
          </a:p>
        </p:txBody>
      </p:sp>
      <p:sp>
        <p:nvSpPr>
          <p:cNvPr id="7" name="Text 5"/>
          <p:cNvSpPr/>
          <p:nvPr/>
        </p:nvSpPr>
        <p:spPr>
          <a:xfrm>
            <a:off x="571500" y="4580656"/>
            <a:ext cx="4000500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200" dirty="0">
                <a:solidFill>
                  <a:srgbClr val="FFFF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Инвестиции финансового сектора в ИИ (руб.)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4714878" y="2578894"/>
            <a:ext cx="3857625" cy="2064544"/>
          </a:xfrm>
          <a:prstGeom prst="rect">
            <a:avLst/>
          </a:prstGeom>
          <a:ln/>
        </p:spPr>
      </p:sp>
      <p:sp>
        <p:nvSpPr>
          <p:cNvPr id="9" name="Shape 7"/>
          <p:cNvSpPr/>
          <p:nvPr/>
        </p:nvSpPr>
        <p:spPr>
          <a:xfrm>
            <a:off x="4714878" y="2578894"/>
            <a:ext cx="3857625" cy="7144"/>
          </a:xfrm>
          <a:prstGeom prst="rect">
            <a:avLst/>
          </a:prstGeom>
          <a:solidFill>
            <a:srgbClr val="FFFFFF">
              <a:alpha val="30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4714875" y="2757488"/>
            <a:ext cx="1785938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2100" b="1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95%</a:t>
            </a:r>
            <a:endParaRPr lang="en-US" sz="2100" dirty="0"/>
          </a:p>
        </p:txBody>
      </p:sp>
      <p:sp>
        <p:nvSpPr>
          <p:cNvPr id="11" name="Text 9"/>
          <p:cNvSpPr/>
          <p:nvPr/>
        </p:nvSpPr>
        <p:spPr>
          <a:xfrm>
            <a:off x="4714875" y="3071816"/>
            <a:ext cx="1785938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800" dirty="0">
                <a:solidFill>
                  <a:srgbClr val="FFFFFF">
                    <a:alpha val="90000"/>
                  </a:srgbClr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Крупных игроков уже используют ИИ</a:t>
            </a:r>
            <a:endParaRPr lang="en-US" sz="800" dirty="0"/>
          </a:p>
        </p:txBody>
      </p:sp>
      <p:sp>
        <p:nvSpPr>
          <p:cNvPr id="12" name="Text 10"/>
          <p:cNvSpPr/>
          <p:nvPr/>
        </p:nvSpPr>
        <p:spPr>
          <a:xfrm>
            <a:off x="6786563" y="2757488"/>
            <a:ext cx="1785938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2100" b="1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каждая 5-я</a:t>
            </a:r>
            <a:endParaRPr lang="en-US" sz="2100" dirty="0"/>
          </a:p>
        </p:txBody>
      </p:sp>
      <p:sp>
        <p:nvSpPr>
          <p:cNvPr id="13" name="Text 11"/>
          <p:cNvSpPr/>
          <p:nvPr/>
        </p:nvSpPr>
        <p:spPr>
          <a:xfrm>
            <a:off x="6786563" y="3071816"/>
            <a:ext cx="1785938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800" dirty="0">
                <a:solidFill>
                  <a:srgbClr val="FFFFFF">
                    <a:alpha val="90000"/>
                  </a:srgbClr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Организаций уже применяют ИИ</a:t>
            </a:r>
            <a:endParaRPr lang="en-US" sz="800" dirty="0"/>
          </a:p>
        </p:txBody>
      </p:sp>
      <p:sp>
        <p:nvSpPr>
          <p:cNvPr id="14" name="Text 12"/>
          <p:cNvSpPr/>
          <p:nvPr/>
        </p:nvSpPr>
        <p:spPr>
          <a:xfrm>
            <a:off x="4714875" y="3407572"/>
            <a:ext cx="1785938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2100" b="1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ещё треть</a:t>
            </a:r>
            <a:endParaRPr lang="en-US" sz="2100" dirty="0"/>
          </a:p>
        </p:txBody>
      </p:sp>
      <p:sp>
        <p:nvSpPr>
          <p:cNvPr id="15" name="Text 13"/>
          <p:cNvSpPr/>
          <p:nvPr/>
        </p:nvSpPr>
        <p:spPr>
          <a:xfrm>
            <a:off x="4714876" y="3721894"/>
            <a:ext cx="1830943" cy="2714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063"/>
              </a:lnSpc>
            </a:pPr>
            <a:r>
              <a:rPr lang="en-US" sz="800" dirty="0">
                <a:solidFill>
                  <a:srgbClr val="FFFFFF">
                    <a:alpha val="90000"/>
                  </a:srgbClr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Планируют внедрить ИИ в ближайшие 3 года</a:t>
            </a:r>
            <a:endParaRPr lang="en-US" sz="800" dirty="0"/>
          </a:p>
        </p:txBody>
      </p:sp>
      <p:sp>
        <p:nvSpPr>
          <p:cNvPr id="16" name="Text 14"/>
          <p:cNvSpPr/>
          <p:nvPr/>
        </p:nvSpPr>
        <p:spPr>
          <a:xfrm>
            <a:off x="6786563" y="3407572"/>
            <a:ext cx="1785938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2100" b="1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35 млрд руб.</a:t>
            </a:r>
            <a:endParaRPr lang="en-US" sz="2100" dirty="0"/>
          </a:p>
        </p:txBody>
      </p:sp>
      <p:sp>
        <p:nvSpPr>
          <p:cNvPr id="17" name="Text 15"/>
          <p:cNvSpPr/>
          <p:nvPr/>
        </p:nvSpPr>
        <p:spPr>
          <a:xfrm>
            <a:off x="6786566" y="3721894"/>
            <a:ext cx="1830943" cy="2714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063"/>
              </a:lnSpc>
            </a:pPr>
            <a:r>
              <a:rPr lang="en-US" sz="800" dirty="0">
                <a:solidFill>
                  <a:srgbClr val="FFFFFF">
                    <a:alpha val="90000"/>
                  </a:srgbClr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Рынок больших языковых моделей (LLM)</a:t>
            </a:r>
            <a:endParaRPr lang="en-US" sz="800" dirty="0"/>
          </a:p>
        </p:txBody>
      </p:sp>
      <p:sp>
        <p:nvSpPr>
          <p:cNvPr id="18" name="Text 16"/>
          <p:cNvSpPr/>
          <p:nvPr/>
        </p:nvSpPr>
        <p:spPr>
          <a:xfrm>
            <a:off x="4714878" y="4193384"/>
            <a:ext cx="385762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2100" b="1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58 млрд руб. </a:t>
            </a:r>
            <a:r>
              <a:rPr lang="en-US" sz="1200" b="1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(рост в 5 раз за год)</a:t>
            </a:r>
            <a:endParaRPr lang="en-US" sz="2100" dirty="0"/>
          </a:p>
        </p:txBody>
      </p:sp>
      <p:sp>
        <p:nvSpPr>
          <p:cNvPr id="19" name="Text 17"/>
          <p:cNvSpPr/>
          <p:nvPr/>
        </p:nvSpPr>
        <p:spPr>
          <a:xfrm>
            <a:off x="4714878" y="4507709"/>
            <a:ext cx="3857625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800" dirty="0">
                <a:solidFill>
                  <a:srgbClr val="FFFFFF">
                    <a:alpha val="90000"/>
                  </a:srgbClr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Рынок генеративного ИИ в России</a:t>
            </a:r>
            <a:endParaRPr lang="en-US" sz="8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104" y="78891"/>
            <a:ext cx="1951348" cy="67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091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4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71503" y="400050"/>
            <a:ext cx="1142643" cy="185738"/>
          </a:xfrm>
          <a:prstGeom prst="rect">
            <a:avLst/>
          </a:prstGeom>
          <a:solidFill>
            <a:srgbClr val="141A22"/>
          </a:solidFill>
          <a:ln/>
        </p:spPr>
        <p:txBody>
          <a:bodyPr wrap="square" lIns="85725" tIns="42863" rIns="85725" bIns="42863" rtlCol="0" anchor="ctr"/>
          <a:lstStyle/>
          <a:p>
            <a:r>
              <a:rPr lang="en-US" sz="600" b="1" kern="0" spc="74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ФИНПРОСВЕЩЕНИЕ</a:t>
            </a:r>
            <a:endParaRPr lang="en-US" sz="600" dirty="0"/>
          </a:p>
        </p:txBody>
      </p:sp>
      <p:sp>
        <p:nvSpPr>
          <p:cNvPr id="3" name="Shape 1"/>
          <p:cNvSpPr/>
          <p:nvPr/>
        </p:nvSpPr>
        <p:spPr>
          <a:xfrm>
            <a:off x="571503" y="400050"/>
            <a:ext cx="21431" cy="185738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4" name="Text 2"/>
          <p:cNvSpPr/>
          <p:nvPr/>
        </p:nvSpPr>
        <p:spPr>
          <a:xfrm>
            <a:off x="8451056" y="414341"/>
            <a:ext cx="121444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900" b="1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16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571500" y="757238"/>
            <a:ext cx="7265908" cy="6786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672"/>
              </a:lnSpc>
            </a:pPr>
            <a:r>
              <a:rPr lang="en-US" sz="2200" b="1" dirty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ИИ-проекты, которые помогут в финансовом просвещении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571500" y="1693069"/>
            <a:ext cx="3886200" cy="3050381"/>
          </a:xfrm>
          <a:prstGeom prst="rect">
            <a:avLst/>
          </a:prstGeom>
          <a:solidFill>
            <a:srgbClr val="141A22"/>
          </a:solidFill>
          <a:ln/>
        </p:spPr>
      </p:sp>
      <p:sp>
        <p:nvSpPr>
          <p:cNvPr id="7" name="Shape 5"/>
          <p:cNvSpPr/>
          <p:nvPr/>
        </p:nvSpPr>
        <p:spPr>
          <a:xfrm>
            <a:off x="571503" y="1693069"/>
            <a:ext cx="28575" cy="3050381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8" name="Text 6"/>
          <p:cNvSpPr/>
          <p:nvPr/>
        </p:nvSpPr>
        <p:spPr>
          <a:xfrm>
            <a:off x="828675" y="1950247"/>
            <a:ext cx="3543300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800" b="1" kern="0" spc="39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01 / ИНИЦИАТИВА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828675" y="2143128"/>
            <a:ext cx="3607594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19"/>
              </a:lnSpc>
            </a:pPr>
            <a:r>
              <a:rPr lang="en-US" sz="1200" b="1" dirty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Проект АФТ и Банка России: ИИ для анализа договоров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828675" y="2700338"/>
            <a:ext cx="3543300" cy="164306"/>
          </a:xfrm>
          <a:prstGeom prst="rect">
            <a:avLst/>
          </a:prstGeom>
          <a:noFill/>
          <a:ln/>
        </p:spPr>
        <p:txBody>
          <a:bodyPr wrap="none" lIns="100013" tIns="0" rIns="0" bIns="0" rtlCol="0" anchor="t"/>
          <a:lstStyle/>
          <a:p>
            <a:r>
              <a:rPr lang="en-US" sz="900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Автоматический анализ договоров кредитных карт, вкладов</a:t>
            </a:r>
            <a:endParaRPr lang="en-US" sz="900" dirty="0"/>
          </a:p>
        </p:txBody>
      </p:sp>
      <p:sp>
        <p:nvSpPr>
          <p:cNvPr id="11" name="Text 9"/>
          <p:cNvSpPr/>
          <p:nvPr/>
        </p:nvSpPr>
        <p:spPr>
          <a:xfrm>
            <a:off x="828675" y="2700338"/>
            <a:ext cx="126802" cy="1643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900" dirty="0">
                <a:solidFill>
                  <a:srgbClr val="00F0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—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828675" y="2943225"/>
            <a:ext cx="3543300" cy="164306"/>
          </a:xfrm>
          <a:prstGeom prst="rect">
            <a:avLst/>
          </a:prstGeom>
          <a:noFill/>
          <a:ln/>
        </p:spPr>
        <p:txBody>
          <a:bodyPr wrap="none" lIns="100013" tIns="0" rIns="0" bIns="0" rtlCol="0" anchor="t"/>
          <a:lstStyle/>
          <a:p>
            <a:r>
              <a:rPr lang="en-US" sz="900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Формирование понятного резюме для клиента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828675" y="2943225"/>
            <a:ext cx="126802" cy="1643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900" dirty="0">
                <a:solidFill>
                  <a:srgbClr val="00F0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—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828678" y="4179097"/>
            <a:ext cx="3400425" cy="307181"/>
          </a:xfrm>
          <a:prstGeom prst="rect">
            <a:avLst/>
          </a:prstGeom>
          <a:ln/>
        </p:spPr>
      </p:sp>
      <p:sp>
        <p:nvSpPr>
          <p:cNvPr id="15" name="Shape 13"/>
          <p:cNvSpPr/>
          <p:nvPr/>
        </p:nvSpPr>
        <p:spPr>
          <a:xfrm>
            <a:off x="828678" y="4179094"/>
            <a:ext cx="3400425" cy="7144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16" name="Text 14"/>
          <p:cNvSpPr/>
          <p:nvPr/>
        </p:nvSpPr>
        <p:spPr>
          <a:xfrm>
            <a:off x="828675" y="4364831"/>
            <a:ext cx="1614488" cy="1071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700" kern="0" spc="54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ИТОГИ ПИЛОТА С 10 КОМПАНИЯМИ:</a:t>
            </a:r>
            <a:endParaRPr lang="en-US" sz="700" dirty="0"/>
          </a:p>
        </p:txBody>
      </p:sp>
      <p:sp>
        <p:nvSpPr>
          <p:cNvPr id="17" name="Text 15"/>
          <p:cNvSpPr/>
          <p:nvPr/>
        </p:nvSpPr>
        <p:spPr>
          <a:xfrm>
            <a:off x="2493169" y="4357688"/>
            <a:ext cx="928688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800" b="1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II квартал 2026 года</a:t>
            </a:r>
            <a:endParaRPr lang="en-US" sz="800" dirty="0"/>
          </a:p>
        </p:txBody>
      </p:sp>
      <p:sp>
        <p:nvSpPr>
          <p:cNvPr id="18" name="Shape 16"/>
          <p:cNvSpPr/>
          <p:nvPr/>
        </p:nvSpPr>
        <p:spPr>
          <a:xfrm>
            <a:off x="4686300" y="1693069"/>
            <a:ext cx="3886200" cy="3050381"/>
          </a:xfrm>
          <a:prstGeom prst="rect">
            <a:avLst/>
          </a:prstGeom>
          <a:solidFill>
            <a:srgbClr val="141A22"/>
          </a:solidFill>
          <a:ln/>
        </p:spPr>
      </p:sp>
      <p:sp>
        <p:nvSpPr>
          <p:cNvPr id="19" name="Shape 17"/>
          <p:cNvSpPr/>
          <p:nvPr/>
        </p:nvSpPr>
        <p:spPr>
          <a:xfrm>
            <a:off x="4686300" y="1693069"/>
            <a:ext cx="28575" cy="3050381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20" name="Text 18"/>
          <p:cNvSpPr/>
          <p:nvPr/>
        </p:nvSpPr>
        <p:spPr>
          <a:xfrm>
            <a:off x="4943475" y="1950247"/>
            <a:ext cx="3543300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800" b="1" kern="0" spc="39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02 / РАЗРАБОТКА</a:t>
            </a:r>
            <a:endParaRPr lang="en-US" sz="800" dirty="0"/>
          </a:p>
        </p:txBody>
      </p:sp>
      <p:sp>
        <p:nvSpPr>
          <p:cNvPr id="21" name="Text 19"/>
          <p:cNvSpPr/>
          <p:nvPr/>
        </p:nvSpPr>
        <p:spPr>
          <a:xfrm>
            <a:off x="4943475" y="2143128"/>
            <a:ext cx="3543300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200" b="1" dirty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ИИ-помощник ЦБ: Чтение договоров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4943475" y="2507456"/>
            <a:ext cx="3543300" cy="164306"/>
          </a:xfrm>
          <a:prstGeom prst="rect">
            <a:avLst/>
          </a:prstGeom>
          <a:noFill/>
          <a:ln/>
        </p:spPr>
        <p:txBody>
          <a:bodyPr wrap="none" lIns="100013" tIns="0" rIns="0" bIns="0" rtlCol="0" anchor="t"/>
          <a:lstStyle/>
          <a:p>
            <a:r>
              <a:rPr lang="en-US" sz="900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Анализирует договоры на оказание финансовых услуг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4943475" y="2507456"/>
            <a:ext cx="126802" cy="1643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900" dirty="0">
                <a:solidFill>
                  <a:srgbClr val="00F0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—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4943475" y="2750344"/>
            <a:ext cx="3543300" cy="164306"/>
          </a:xfrm>
          <a:prstGeom prst="rect">
            <a:avLst/>
          </a:prstGeom>
          <a:noFill/>
          <a:ln/>
        </p:spPr>
        <p:txBody>
          <a:bodyPr wrap="none" lIns="100013" tIns="0" rIns="0" bIns="0" rtlCol="0" anchor="t"/>
          <a:lstStyle/>
          <a:p>
            <a:r>
              <a:rPr lang="en-US" sz="900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Объясняет суть документа в доступной форме</a:t>
            </a:r>
            <a:endParaRPr lang="en-US" sz="900" dirty="0"/>
          </a:p>
        </p:txBody>
      </p:sp>
      <p:sp>
        <p:nvSpPr>
          <p:cNvPr id="25" name="Text 23"/>
          <p:cNvSpPr/>
          <p:nvPr/>
        </p:nvSpPr>
        <p:spPr>
          <a:xfrm>
            <a:off x="4943475" y="2750344"/>
            <a:ext cx="126802" cy="1643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900" dirty="0">
                <a:solidFill>
                  <a:srgbClr val="00F0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—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4943478" y="4179097"/>
            <a:ext cx="3400425" cy="307181"/>
          </a:xfrm>
          <a:prstGeom prst="rect">
            <a:avLst/>
          </a:prstGeom>
          <a:ln/>
        </p:spPr>
      </p:sp>
      <p:sp>
        <p:nvSpPr>
          <p:cNvPr id="27" name="Shape 25"/>
          <p:cNvSpPr/>
          <p:nvPr/>
        </p:nvSpPr>
        <p:spPr>
          <a:xfrm>
            <a:off x="4943478" y="4179094"/>
            <a:ext cx="3400425" cy="7144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28" name="Text 26"/>
          <p:cNvSpPr/>
          <p:nvPr/>
        </p:nvSpPr>
        <p:spPr>
          <a:xfrm>
            <a:off x="4943478" y="4364831"/>
            <a:ext cx="1621631" cy="1071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700" kern="0" spc="54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ЗАПУСК (10 БАНКОВ-УЧАСТНИКОВ):</a:t>
            </a:r>
            <a:endParaRPr lang="en-US" sz="700" dirty="0"/>
          </a:p>
        </p:txBody>
      </p:sp>
      <p:sp>
        <p:nvSpPr>
          <p:cNvPr id="29" name="Text 27"/>
          <p:cNvSpPr/>
          <p:nvPr/>
        </p:nvSpPr>
        <p:spPr>
          <a:xfrm>
            <a:off x="6615113" y="4357688"/>
            <a:ext cx="750094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800" b="1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весна 2026 года</a:t>
            </a:r>
            <a:endParaRPr lang="en-US" sz="800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104" y="78891"/>
            <a:ext cx="1951348" cy="67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71503" y="678657"/>
            <a:ext cx="7415213" cy="657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88"/>
              </a:lnSpc>
            </a:pPr>
            <a:r>
              <a:rPr lang="ru-RU" sz="2300" b="1" kern="0" spc="-45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ИИ для волонтёра – помощник или угроза?</a:t>
            </a: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1570741" y="1856384"/>
            <a:ext cx="4000500" cy="707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endParaRPr lang="en-US" sz="6200" dirty="0">
              <a:solidFill>
                <a:prstClr val="black"/>
              </a:solidFill>
            </a:endParaRPr>
          </a:p>
        </p:txBody>
      </p:sp>
      <p:sp>
        <p:nvSpPr>
          <p:cNvPr id="8" name="Shape 6"/>
          <p:cNvSpPr/>
          <p:nvPr/>
        </p:nvSpPr>
        <p:spPr>
          <a:xfrm>
            <a:off x="4714878" y="2578894"/>
            <a:ext cx="3857625" cy="2064544"/>
          </a:xfrm>
          <a:prstGeom prst="rect">
            <a:avLst/>
          </a:prstGeom>
          <a:ln/>
        </p:spPr>
      </p:sp>
      <p:sp>
        <p:nvSpPr>
          <p:cNvPr id="9" name="Shape 7"/>
          <p:cNvSpPr/>
          <p:nvPr/>
        </p:nvSpPr>
        <p:spPr>
          <a:xfrm>
            <a:off x="4714878" y="2578894"/>
            <a:ext cx="3857625" cy="7144"/>
          </a:xfrm>
          <a:prstGeom prst="rect">
            <a:avLst/>
          </a:prstGeom>
          <a:solidFill>
            <a:srgbClr val="FFFFFF">
              <a:alpha val="30000"/>
            </a:srgbClr>
          </a:solidFill>
          <a:ln/>
        </p:spPr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104" y="78891"/>
            <a:ext cx="1951348" cy="67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71503" y="1412622"/>
            <a:ext cx="821427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white"/>
                </a:solidFill>
              </a:rPr>
              <a:t>1. Какие </a:t>
            </a:r>
            <a:r>
              <a:rPr lang="ru-RU" sz="2000" dirty="0">
                <a:solidFill>
                  <a:prstClr val="white"/>
                </a:solidFill>
              </a:rPr>
              <a:t>направления ИИ могут облегчить вашу работу волонтёра? </a:t>
            </a:r>
            <a:r>
              <a:rPr lang="ru-RU" sz="2000" i="1" dirty="0">
                <a:solidFill>
                  <a:prstClr val="white"/>
                </a:solidFill>
              </a:rPr>
              <a:t>(например, чат-боты для тренировки диалогов, ИИ-помощники для анализа договоров и т.д</a:t>
            </a:r>
            <a:r>
              <a:rPr lang="ru-RU" sz="2000" i="1" dirty="0" smtClean="0">
                <a:solidFill>
                  <a:prstClr val="white"/>
                </a:solidFill>
              </a:rPr>
              <a:t>.)</a:t>
            </a:r>
          </a:p>
          <a:p>
            <a:endParaRPr lang="ru-RU" sz="1000" dirty="0">
              <a:solidFill>
                <a:prstClr val="white"/>
              </a:solidFill>
            </a:endParaRPr>
          </a:p>
          <a:p>
            <a:r>
              <a:rPr lang="ru-RU" sz="2000" dirty="0" smtClean="0">
                <a:solidFill>
                  <a:prstClr val="white"/>
                </a:solidFill>
              </a:rPr>
              <a:t>2. Какие </a:t>
            </a:r>
            <a:r>
              <a:rPr lang="ru-RU" sz="2000" dirty="0">
                <a:solidFill>
                  <a:prstClr val="white"/>
                </a:solidFill>
              </a:rPr>
              <a:t>риски использования ИИ вы видите для своих подопечных </a:t>
            </a:r>
            <a:r>
              <a:rPr lang="ru-RU" sz="2000" i="1" dirty="0">
                <a:solidFill>
                  <a:prstClr val="white"/>
                </a:solidFill>
              </a:rPr>
              <a:t>(пенсионеры, люди с низкой финансовой грамотностью</a:t>
            </a:r>
            <a:r>
              <a:rPr lang="ru-RU" sz="2000" i="1" dirty="0" smtClean="0">
                <a:solidFill>
                  <a:prstClr val="white"/>
                </a:solidFill>
              </a:rPr>
              <a:t>)?</a:t>
            </a:r>
          </a:p>
          <a:p>
            <a:endParaRPr lang="ru-RU" sz="1000" dirty="0" smtClean="0">
              <a:solidFill>
                <a:prstClr val="white"/>
              </a:solidFill>
            </a:endParaRPr>
          </a:p>
          <a:p>
            <a:r>
              <a:rPr lang="en-US" dirty="0" smtClean="0">
                <a:solidFill>
                  <a:prstClr val="white"/>
                </a:solidFill>
              </a:rPr>
              <a:t>3. </a:t>
            </a:r>
            <a:r>
              <a:rPr lang="ru-RU" sz="2000" dirty="0">
                <a:solidFill>
                  <a:prstClr val="white"/>
                </a:solidFill>
              </a:rPr>
              <a:t>Как вы считаете, должен ли волонтёр рекомендовать ИИ-сервисы (</a:t>
            </a:r>
            <a:r>
              <a:rPr lang="ru-RU" sz="2000" dirty="0" err="1">
                <a:solidFill>
                  <a:prstClr val="white"/>
                </a:solidFill>
              </a:rPr>
              <a:t>робо-эдвайзеры</a:t>
            </a:r>
            <a:r>
              <a:rPr lang="ru-RU" sz="2000" dirty="0">
                <a:solidFill>
                  <a:prstClr val="white"/>
                </a:solidFill>
              </a:rPr>
              <a:t>) клиентам? Почему?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5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4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71500" y="428625"/>
            <a:ext cx="8001000" cy="521494"/>
          </a:xfrm>
          <a:prstGeom prst="rect">
            <a:avLst/>
          </a:prstGeom>
          <a:ln/>
        </p:spPr>
      </p:sp>
      <p:sp>
        <p:nvSpPr>
          <p:cNvPr id="3" name="Shape 1"/>
          <p:cNvSpPr/>
          <p:nvPr/>
        </p:nvSpPr>
        <p:spPr>
          <a:xfrm>
            <a:off x="571500" y="942975"/>
            <a:ext cx="8001000" cy="7144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4" name="Text 2"/>
          <p:cNvSpPr/>
          <p:nvPr/>
        </p:nvSpPr>
        <p:spPr>
          <a:xfrm>
            <a:off x="571500" y="428628"/>
            <a:ext cx="2793206" cy="3714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2200" b="1" kern="0" spc="-28" dirty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КЛЮЧЕВЫЕ ВЫВОДЫ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8401050" y="535781"/>
            <a:ext cx="171450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400" b="1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571500" y="2471738"/>
            <a:ext cx="8001000" cy="357188"/>
          </a:xfrm>
          <a:prstGeom prst="rect">
            <a:avLst/>
          </a:prstGeom>
          <a:ln/>
        </p:spPr>
      </p:sp>
      <p:sp>
        <p:nvSpPr>
          <p:cNvPr id="7" name="Shape 5"/>
          <p:cNvSpPr/>
          <p:nvPr/>
        </p:nvSpPr>
        <p:spPr>
          <a:xfrm>
            <a:off x="692947" y="2607472"/>
            <a:ext cx="85725" cy="85725"/>
          </a:xfrm>
          <a:prstGeom prst="rect">
            <a:avLst/>
          </a:prstGeom>
          <a:solidFill>
            <a:srgbClr val="141A22"/>
          </a:solidFill>
          <a:ln w="7144">
            <a:solidFill>
              <a:srgbClr val="00F0FF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21547" y="2542000"/>
            <a:ext cx="5107781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200" dirty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ИИ - уже неотъемлемая часть</a:t>
            </a:r>
            <a:r>
              <a:rPr lang="en-US" sz="1200" dirty="0">
                <a:solidFill>
                  <a:srgbClr val="94A3B8"/>
                </a:solidFill>
                <a:latin typeface="ibm_plex_sans" pitchFamily="34" charset="0"/>
                <a:ea typeface="ibm_plex_sans" pitchFamily="34" charset="-122"/>
                <a:cs typeface="ibm_plex_sans" pitchFamily="34" charset="-120"/>
              </a:rPr>
              <a:t> финансового рынка России: от чат-ботов до управления рисками</a:t>
            </a:r>
            <a:r>
              <a:rPr lang="en-US" sz="900" dirty="0">
                <a:solidFill>
                  <a:srgbClr val="94A3B8"/>
                </a:solidFill>
                <a:latin typeface="ibm_plex_sans" pitchFamily="34" charset="0"/>
                <a:ea typeface="ibm_plex_sans" pitchFamily="34" charset="-122"/>
                <a:cs typeface="ibm_plex_sans" pitchFamily="34" charset="-120"/>
              </a:rPr>
              <a:t>.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571500" y="2943225"/>
            <a:ext cx="8001000" cy="357188"/>
          </a:xfrm>
          <a:prstGeom prst="rect">
            <a:avLst/>
          </a:prstGeom>
          <a:ln/>
        </p:spPr>
      </p:sp>
      <p:sp>
        <p:nvSpPr>
          <p:cNvPr id="10" name="Shape 8"/>
          <p:cNvSpPr/>
          <p:nvPr/>
        </p:nvSpPr>
        <p:spPr>
          <a:xfrm>
            <a:off x="692947" y="3078959"/>
            <a:ext cx="85725" cy="85725"/>
          </a:xfrm>
          <a:prstGeom prst="rect">
            <a:avLst/>
          </a:prstGeom>
          <a:solidFill>
            <a:srgbClr val="141A22"/>
          </a:solidFill>
          <a:ln w="7144">
            <a:solidFill>
              <a:srgbClr val="00F0FF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921547" y="3036094"/>
            <a:ext cx="4900613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200" dirty="0">
                <a:solidFill>
                  <a:srgbClr val="94A3B8"/>
                </a:solidFill>
                <a:latin typeface="ibm_plex_sans" pitchFamily="34" charset="0"/>
                <a:ea typeface="ibm_plex_sans" pitchFamily="34" charset="-122"/>
                <a:cs typeface="ibm_plex_sans" pitchFamily="34" charset="-120"/>
              </a:rPr>
              <a:t>Финансовый сектор России - </a:t>
            </a:r>
            <a:r>
              <a:rPr lang="en-US" sz="1200" dirty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мировой лидер по внедрению ИИ: 56,8 млрд руб.</a:t>
            </a:r>
            <a:r>
              <a:rPr lang="en-US" sz="1200" dirty="0">
                <a:solidFill>
                  <a:srgbClr val="94A3B8"/>
                </a:solidFill>
                <a:latin typeface="ibm_plex_sans" pitchFamily="34" charset="0"/>
                <a:ea typeface="ibm_plex_sans" pitchFamily="34" charset="-122"/>
                <a:cs typeface="ibm_plex_sans" pitchFamily="34" charset="-120"/>
              </a:rPr>
              <a:t> инвестиций.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571500" y="3414713"/>
            <a:ext cx="8001000" cy="357188"/>
          </a:xfrm>
          <a:prstGeom prst="rect">
            <a:avLst/>
          </a:prstGeom>
          <a:ln/>
        </p:spPr>
      </p:sp>
      <p:sp>
        <p:nvSpPr>
          <p:cNvPr id="13" name="Shape 11"/>
          <p:cNvSpPr/>
          <p:nvPr/>
        </p:nvSpPr>
        <p:spPr>
          <a:xfrm>
            <a:off x="692947" y="3550444"/>
            <a:ext cx="85725" cy="85725"/>
          </a:xfrm>
          <a:prstGeom prst="rect">
            <a:avLst/>
          </a:prstGeom>
          <a:solidFill>
            <a:srgbClr val="141A22"/>
          </a:solidFill>
          <a:ln w="7144">
            <a:solidFill>
              <a:srgbClr val="00F0FF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921547" y="3507581"/>
            <a:ext cx="4250531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200" dirty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Генеративный ИИ</a:t>
            </a:r>
            <a:r>
              <a:rPr lang="en-US" sz="1200" dirty="0">
                <a:solidFill>
                  <a:srgbClr val="94A3B8"/>
                </a:solidFill>
                <a:latin typeface="ibm_plex_sans" pitchFamily="34" charset="0"/>
                <a:ea typeface="ibm_plex_sans" pitchFamily="34" charset="-122"/>
                <a:cs typeface="ibm_plex_sans" pitchFamily="34" charset="-120"/>
              </a:rPr>
              <a:t> открывает новые возможности: </a:t>
            </a:r>
            <a:r>
              <a:rPr lang="en-US" sz="1200" dirty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48% банков</a:t>
            </a:r>
            <a:r>
              <a:rPr lang="en-US" sz="1200" dirty="0">
                <a:solidFill>
                  <a:srgbClr val="94A3B8"/>
                </a:solidFill>
                <a:latin typeface="ibm_plex_sans" pitchFamily="34" charset="0"/>
                <a:ea typeface="ibm_plex_sans" pitchFamily="34" charset="-122"/>
                <a:cs typeface="ibm_plex_sans" pitchFamily="34" charset="-120"/>
              </a:rPr>
              <a:t> уже используют.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571500" y="3886200"/>
            <a:ext cx="8001000" cy="357188"/>
          </a:xfrm>
          <a:prstGeom prst="rect">
            <a:avLst/>
          </a:prstGeom>
          <a:ln/>
        </p:spPr>
      </p:sp>
      <p:sp>
        <p:nvSpPr>
          <p:cNvPr id="16" name="Shape 14"/>
          <p:cNvSpPr/>
          <p:nvPr/>
        </p:nvSpPr>
        <p:spPr>
          <a:xfrm>
            <a:off x="692947" y="4021934"/>
            <a:ext cx="85725" cy="85725"/>
          </a:xfrm>
          <a:prstGeom prst="rect">
            <a:avLst/>
          </a:prstGeom>
          <a:solidFill>
            <a:srgbClr val="141A22"/>
          </a:solidFill>
          <a:ln w="7144">
            <a:solidFill>
              <a:srgbClr val="00F0FF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921544" y="3979069"/>
            <a:ext cx="4907756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200" dirty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Регулирование развивается:</a:t>
            </a:r>
            <a:r>
              <a:rPr lang="en-US" sz="1200" dirty="0">
                <a:solidFill>
                  <a:srgbClr val="94A3B8"/>
                </a:solidFill>
                <a:latin typeface="ibm_plex_sans" pitchFamily="34" charset="0"/>
                <a:ea typeface="ibm_plex_sans" pitchFamily="34" charset="-122"/>
                <a:cs typeface="ibm_plex_sans" pitchFamily="34" charset="-120"/>
              </a:rPr>
              <a:t> Кодекс этики + методические рекомендации по безопасности.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571500" y="4357687"/>
            <a:ext cx="8001000" cy="666800"/>
          </a:xfrm>
          <a:prstGeom prst="rect">
            <a:avLst/>
          </a:prstGeom>
          <a:solidFill>
            <a:srgbClr val="141A22"/>
          </a:solidFill>
          <a:ln/>
        </p:spPr>
      </p:sp>
      <p:sp>
        <p:nvSpPr>
          <p:cNvPr id="19" name="Shape 17"/>
          <p:cNvSpPr/>
          <p:nvPr/>
        </p:nvSpPr>
        <p:spPr>
          <a:xfrm>
            <a:off x="571503" y="4357688"/>
            <a:ext cx="28575" cy="357188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20" name="Shape 18"/>
          <p:cNvSpPr/>
          <p:nvPr/>
        </p:nvSpPr>
        <p:spPr>
          <a:xfrm>
            <a:off x="685803" y="4493422"/>
            <a:ext cx="85725" cy="85725"/>
          </a:xfrm>
          <a:prstGeom prst="rect">
            <a:avLst/>
          </a:prstGeom>
          <a:solidFill>
            <a:srgbClr val="00F0FF"/>
          </a:solidFill>
          <a:ln w="7144">
            <a:solidFill>
              <a:srgbClr val="00F0FF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914402" y="4450556"/>
            <a:ext cx="620077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200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Ваша миссия</a:t>
            </a:r>
            <a:r>
              <a:rPr lang="en-US" sz="1200" dirty="0">
                <a:solidFill>
                  <a:srgbClr val="94A3B8"/>
                </a:solidFill>
                <a:latin typeface="ibm_plex_sans" pitchFamily="34" charset="0"/>
                <a:ea typeface="ibm_plex_sans" pitchFamily="34" charset="-122"/>
                <a:cs typeface="ibm_plex_sans" pitchFamily="34" charset="-120"/>
              </a:rPr>
              <a:t> - сделать мир ИИ понятным и безопасным. </a:t>
            </a:r>
            <a:endParaRPr lang="ru-RU" sz="1200" dirty="0" smtClean="0">
              <a:solidFill>
                <a:srgbClr val="94A3B8"/>
              </a:solidFill>
              <a:latin typeface="ibm_plex_sans" pitchFamily="34" charset="0"/>
              <a:ea typeface="ibm_plex_sans" pitchFamily="34" charset="-122"/>
              <a:cs typeface="ibm_plex_sans" pitchFamily="34" charset="-120"/>
            </a:endParaRPr>
          </a:p>
          <a:p>
            <a:endParaRPr lang="ru-RU" sz="800" dirty="0" smtClean="0">
              <a:solidFill>
                <a:srgbClr val="94A3B8"/>
              </a:solidFill>
              <a:latin typeface="ibm_plex_sans" pitchFamily="34" charset="0"/>
              <a:ea typeface="ibm_plex_sans" pitchFamily="34" charset="-122"/>
              <a:cs typeface="ibm_plex_sans" pitchFamily="34" charset="-120"/>
            </a:endParaRPr>
          </a:p>
          <a:p>
            <a:r>
              <a:rPr lang="en-US" sz="1200" dirty="0" err="1" smtClean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Информированный</a:t>
            </a:r>
            <a:r>
              <a:rPr lang="en-US" sz="1200" dirty="0" smtClean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 </a:t>
            </a:r>
            <a:r>
              <a:rPr lang="en-US" sz="1200" dirty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гражданин - защищённый гражданин.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299" y="86339"/>
            <a:ext cx="2215856" cy="79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353451" y="292718"/>
            <a:ext cx="7782293" cy="553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05"/>
              </a:lnSpc>
            </a:pPr>
            <a:r>
              <a:rPr lang="ru-RU" sz="3000" b="1" dirty="0" smtClean="0">
                <a:solidFill>
                  <a:srgbClr val="75E6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Кейс – история Алины</a:t>
            </a:r>
            <a:r>
              <a:rPr lang="ru-RU" sz="3800" b="1" dirty="0" smtClean="0">
                <a:solidFill>
                  <a:srgbClr val="75E6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800" b="1" dirty="0">
              <a:solidFill>
                <a:srgbClr val="75E6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89728" y="931311"/>
            <a:ext cx="8643646" cy="4039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63"/>
              </a:lnSpc>
            </a:pPr>
            <a:r>
              <a:rPr lang="ru-RU" sz="1100" spc="34" dirty="0" smtClean="0">
                <a:solidFill>
                  <a:srgbClr val="EBF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Алина </a:t>
            </a:r>
            <a:r>
              <a:rPr lang="ru-RU" sz="1100" spc="34" dirty="0">
                <a:solidFill>
                  <a:srgbClr val="EBF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мечтает съездить летом в Санкт-Петербург на 10 дней. Ей нужно 45 000 рублей на билеты, жильё и экскурсии. Сейчас у неё есть 10 000 рублей, а подработка приносит 5 000 рублей в месяц. Она никогда не вела бюджет и тратила всё до копейки.</a:t>
            </a:r>
          </a:p>
          <a:p>
            <a:pPr algn="just">
              <a:lnSpc>
                <a:spcPts val="1463"/>
              </a:lnSpc>
            </a:pPr>
            <a:r>
              <a:rPr lang="ru-RU" sz="1100" spc="34" dirty="0" smtClean="0">
                <a:solidFill>
                  <a:srgbClr val="EBF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100" spc="34" dirty="0">
                <a:solidFill>
                  <a:srgbClr val="EBF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занятии по финансовой грамотности в университете волонтёр посоветовал ей скачать приложение банка с ИИ-помощником. Вот что сделал ИИ:</a:t>
            </a:r>
          </a:p>
          <a:p>
            <a:pPr algn="just">
              <a:lnSpc>
                <a:spcPts val="1463"/>
              </a:lnSpc>
            </a:pPr>
            <a:r>
              <a:rPr lang="ru-RU" sz="1100" spc="34" dirty="0" smtClean="0">
                <a:solidFill>
                  <a:srgbClr val="EBF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spc="34" dirty="0">
                <a:solidFill>
                  <a:srgbClr val="EBF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Анализ трат. ИИ подключился к её карте (с её согласия) и за 5 минут показал, куда уходят деньги: 40% – кафе и сладости, 25% – такси вместо метро, 15% – подписки, которыми она не пользуется, остальное – мелочи.</a:t>
            </a:r>
          </a:p>
          <a:p>
            <a:pPr algn="just">
              <a:lnSpc>
                <a:spcPts val="1463"/>
              </a:lnSpc>
            </a:pPr>
            <a:r>
              <a:rPr lang="ru-RU" sz="1100" spc="34" dirty="0" smtClean="0">
                <a:solidFill>
                  <a:srgbClr val="EBF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spc="34" dirty="0">
                <a:solidFill>
                  <a:srgbClr val="EBF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Персональный план накоплений. ИИ предложил:</a:t>
            </a:r>
          </a:p>
          <a:p>
            <a:pPr algn="just">
              <a:lnSpc>
                <a:spcPts val="1463"/>
              </a:lnSpc>
            </a:pPr>
            <a:r>
              <a:rPr lang="ru-RU" sz="1100" spc="34" dirty="0" smtClean="0">
                <a:solidFill>
                  <a:srgbClr val="EBF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Отказаться </a:t>
            </a:r>
            <a:r>
              <a:rPr lang="ru-RU" sz="1100" spc="34" dirty="0">
                <a:solidFill>
                  <a:srgbClr val="EBF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двух подписок – экономия 700 руб./мес.</a:t>
            </a:r>
          </a:p>
          <a:p>
            <a:pPr algn="just">
              <a:lnSpc>
                <a:spcPts val="1463"/>
              </a:lnSpc>
            </a:pPr>
            <a:r>
              <a:rPr lang="ru-RU" sz="1100" spc="34" dirty="0" smtClean="0">
                <a:solidFill>
                  <a:srgbClr val="EBF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Заменить </a:t>
            </a:r>
            <a:r>
              <a:rPr lang="ru-RU" sz="1100" spc="34" dirty="0">
                <a:solidFill>
                  <a:srgbClr val="EBF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такси на метро – экономия 2 000 руб./мес.</a:t>
            </a:r>
          </a:p>
          <a:p>
            <a:pPr algn="just">
              <a:lnSpc>
                <a:spcPts val="1463"/>
              </a:lnSpc>
            </a:pPr>
            <a:r>
              <a:rPr lang="ru-RU" sz="1100" spc="34" dirty="0" smtClean="0">
                <a:solidFill>
                  <a:srgbClr val="EBF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Сократить </a:t>
            </a:r>
            <a:r>
              <a:rPr lang="ru-RU" sz="1100" spc="34" dirty="0">
                <a:solidFill>
                  <a:srgbClr val="EBF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 до 2 раз в неделю – экономия 1 500 руб./мес.</a:t>
            </a:r>
          </a:p>
          <a:p>
            <a:pPr algn="just">
              <a:lnSpc>
                <a:spcPts val="1463"/>
              </a:lnSpc>
            </a:pPr>
            <a:r>
              <a:rPr lang="ru-RU" sz="1100" spc="34" dirty="0" smtClean="0">
                <a:solidFill>
                  <a:srgbClr val="EBF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Автоматически </a:t>
            </a:r>
            <a:r>
              <a:rPr lang="ru-RU" sz="1100" spc="34" dirty="0">
                <a:solidFill>
                  <a:srgbClr val="EBF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переводить 3 500 руб. в месяц на накопительный счёт с повышенной ставкой.</a:t>
            </a:r>
          </a:p>
          <a:p>
            <a:pPr algn="just">
              <a:lnSpc>
                <a:spcPts val="1463"/>
              </a:lnSpc>
            </a:pPr>
            <a:r>
              <a:rPr lang="ru-RU" sz="1100" spc="34" dirty="0" smtClean="0">
                <a:solidFill>
                  <a:srgbClr val="EBF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 </a:t>
            </a:r>
            <a:r>
              <a:rPr lang="ru-RU" sz="1100" spc="34" dirty="0">
                <a:solidFill>
                  <a:srgbClr val="EBF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рассчитал: через 6 месяцев у неё будет 10 000 (стартовые) + 6×3 500 = 31 000 руб., но с учётом процентов по вкладу – почти 32 000 руб. Не хватает до 45 000.</a:t>
            </a:r>
          </a:p>
          <a:p>
            <a:pPr algn="just">
              <a:lnSpc>
                <a:spcPts val="1463"/>
              </a:lnSpc>
            </a:pPr>
            <a:r>
              <a:rPr lang="ru-RU" sz="1100" spc="34" dirty="0" smtClean="0">
                <a:solidFill>
                  <a:srgbClr val="EBF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100" spc="34" dirty="0">
                <a:solidFill>
                  <a:srgbClr val="EBF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Умный </a:t>
            </a:r>
            <a:r>
              <a:rPr lang="ru-RU" sz="1100" spc="34" dirty="0" err="1">
                <a:solidFill>
                  <a:srgbClr val="EBF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кешбэк</a:t>
            </a:r>
            <a:r>
              <a:rPr lang="ru-RU" sz="1100" spc="34" dirty="0">
                <a:solidFill>
                  <a:srgbClr val="EBF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ИИ подсказал Алине оформить карту с </a:t>
            </a:r>
            <a:r>
              <a:rPr lang="ru-RU" sz="1100" spc="34" dirty="0" err="1">
                <a:solidFill>
                  <a:srgbClr val="EBF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кешбэком</a:t>
            </a:r>
            <a:r>
              <a:rPr lang="ru-RU" sz="1100" spc="34" dirty="0">
                <a:solidFill>
                  <a:srgbClr val="EBF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5% на категорию «кафе и транспорт». В итоге каждый месяц она получает дополнительно ~500 руб. </a:t>
            </a:r>
            <a:r>
              <a:rPr lang="ru-RU" sz="1100" spc="34" dirty="0" err="1">
                <a:solidFill>
                  <a:srgbClr val="EBF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кешбэком</a:t>
            </a:r>
            <a:r>
              <a:rPr lang="ru-RU" sz="1100" spc="34" dirty="0">
                <a:solidFill>
                  <a:srgbClr val="EBF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который тоже автоматически уходит в копилку. За 6 месяцев – ещё 3 000 руб.</a:t>
            </a:r>
          </a:p>
          <a:p>
            <a:pPr algn="just">
              <a:lnSpc>
                <a:spcPts val="1463"/>
              </a:lnSpc>
            </a:pPr>
            <a:r>
              <a:rPr lang="ru-RU" sz="1100" spc="34" dirty="0" smtClean="0">
                <a:solidFill>
                  <a:srgbClr val="EBF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100" spc="34" dirty="0">
                <a:solidFill>
                  <a:srgbClr val="EBF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Защита от импульсивных покупок. Когда Алина хотела купить дорогую кофейную кружку за 2 500 руб., ИИ отправил уведомление: «Эта покупка отодвинет вашу мечту на 3 недели. Вы уверены?» Она передумала и сохранила деньги.</a:t>
            </a:r>
          </a:p>
          <a:p>
            <a:pPr algn="just">
              <a:lnSpc>
                <a:spcPts val="1463"/>
              </a:lnSpc>
            </a:pPr>
            <a:r>
              <a:rPr lang="ru-RU" sz="1100" spc="34" dirty="0" smtClean="0">
                <a:solidFill>
                  <a:srgbClr val="EBF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</a:t>
            </a:r>
            <a:r>
              <a:rPr lang="ru-RU" sz="1100" spc="34" dirty="0">
                <a:solidFill>
                  <a:srgbClr val="EBF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через 6 месяцев на счету Алины – 45 200 рублей. Она купила билеты, забронировала хостел и даже сходила в Эрмитаж. А главное – она научилась контролировать свои финансы и до сих пор пользуется ИИ-помощником.</a:t>
            </a:r>
            <a:endParaRPr lang="en-US" sz="1100" spc="34" dirty="0">
              <a:solidFill>
                <a:srgbClr val="EBFD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20"/>
          <p:cNvSpPr/>
          <p:nvPr/>
        </p:nvSpPr>
        <p:spPr>
          <a:xfrm rot="-5400000">
            <a:off x="514755" y="4039985"/>
            <a:ext cx="534519" cy="534519"/>
          </a:xfrm>
          <a:custGeom>
            <a:avLst/>
            <a:gdLst/>
            <a:ahLst/>
            <a:cxnLst/>
            <a:rect l="l" t="t" r="r" b="b"/>
            <a:pathLst>
              <a:path w="1069038" h="1069038">
                <a:moveTo>
                  <a:pt x="0" y="0"/>
                </a:moveTo>
                <a:lnTo>
                  <a:pt x="1069038" y="0"/>
                </a:lnTo>
                <a:lnTo>
                  <a:pt x="1069038" y="1069038"/>
                </a:lnTo>
                <a:lnTo>
                  <a:pt x="0" y="1069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62" b="-162"/>
            </a:stretch>
          </a:blipFill>
        </p:spPr>
      </p:sp>
      <p:sp>
        <p:nvSpPr>
          <p:cNvPr id="21" name="Freeform 21"/>
          <p:cNvSpPr/>
          <p:nvPr/>
        </p:nvSpPr>
        <p:spPr>
          <a:xfrm rot="-5400000">
            <a:off x="183647" y="4010855"/>
            <a:ext cx="865626" cy="865626"/>
          </a:xfrm>
          <a:custGeom>
            <a:avLst/>
            <a:gdLst/>
            <a:ahLst/>
            <a:cxnLst/>
            <a:rect l="l" t="t" r="r" b="b"/>
            <a:pathLst>
              <a:path w="1731252" h="1731252">
                <a:moveTo>
                  <a:pt x="0" y="0"/>
                </a:moveTo>
                <a:lnTo>
                  <a:pt x="1731252" y="0"/>
                </a:lnTo>
                <a:lnTo>
                  <a:pt x="1731252" y="1731252"/>
                </a:lnTo>
                <a:lnTo>
                  <a:pt x="0" y="17312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62" b="-162"/>
            </a:stretch>
          </a:blipFill>
        </p:spPr>
      </p:sp>
      <p:sp>
        <p:nvSpPr>
          <p:cNvPr id="25" name="Freeform 25"/>
          <p:cNvSpPr/>
          <p:nvPr/>
        </p:nvSpPr>
        <p:spPr>
          <a:xfrm rot="5400000">
            <a:off x="8519400" y="1698234"/>
            <a:ext cx="501062" cy="454331"/>
          </a:xfrm>
          <a:custGeom>
            <a:avLst/>
            <a:gdLst/>
            <a:ahLst/>
            <a:cxnLst/>
            <a:rect l="l" t="t" r="r" b="b"/>
            <a:pathLst>
              <a:path w="1284073" h="1284073">
                <a:moveTo>
                  <a:pt x="0" y="0"/>
                </a:moveTo>
                <a:lnTo>
                  <a:pt x="1284073" y="0"/>
                </a:lnTo>
                <a:lnTo>
                  <a:pt x="1284073" y="1284073"/>
                </a:lnTo>
                <a:lnTo>
                  <a:pt x="0" y="12840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62" b="-162"/>
            </a:stretch>
          </a:blipFill>
        </p:spPr>
      </p:sp>
      <p:sp>
        <p:nvSpPr>
          <p:cNvPr id="29" name="Freeform 9">
            <a:extLst>
              <a:ext uri="{FF2B5EF4-FFF2-40B4-BE49-F238E27FC236}">
                <a16:creationId xmlns:a16="http://schemas.microsoft.com/office/drawing/2014/main" xmlns="" id="{AC946137-B2C0-48B5-99B3-F904A81D3CC1}"/>
              </a:ext>
            </a:extLst>
          </p:cNvPr>
          <p:cNvSpPr>
            <a:spLocks noChangeAspect="1"/>
          </p:cNvSpPr>
          <p:nvPr/>
        </p:nvSpPr>
        <p:spPr>
          <a:xfrm>
            <a:off x="6743700" y="101586"/>
            <a:ext cx="2189674" cy="744489"/>
          </a:xfrm>
          <a:custGeom>
            <a:avLst/>
            <a:gdLst/>
            <a:ahLst/>
            <a:cxnLst/>
            <a:rect l="l" t="t" r="r" b="b"/>
            <a:pathLst>
              <a:path w="3969968" h="1349789">
                <a:moveTo>
                  <a:pt x="0" y="0"/>
                </a:moveTo>
                <a:lnTo>
                  <a:pt x="3969969" y="0"/>
                </a:lnTo>
                <a:lnTo>
                  <a:pt x="3969969" y="1349789"/>
                </a:lnTo>
                <a:lnTo>
                  <a:pt x="0" y="13497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lIns="45720" tIns="22860" rIns="45720" bIns="22860"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17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B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932666" y="678835"/>
            <a:ext cx="5619750" cy="4175760"/>
          </a:xfrm>
          <a:prstGeom prst="rect">
            <a:avLst/>
          </a:prstGeom>
          <a:solidFill>
            <a:srgbClr val="EBFDFF"/>
          </a:solidFill>
        </p:spPr>
      </p:sp>
      <p:sp>
        <p:nvSpPr>
          <p:cNvPr id="3" name="AutoShape 3"/>
          <p:cNvSpPr/>
          <p:nvPr/>
        </p:nvSpPr>
        <p:spPr>
          <a:xfrm>
            <a:off x="1762125" y="514350"/>
            <a:ext cx="5619750" cy="4114800"/>
          </a:xfrm>
          <a:prstGeom prst="rect">
            <a:avLst/>
          </a:prstGeom>
          <a:solidFill>
            <a:srgbClr val="4DC6C5"/>
          </a:solidFill>
        </p:spPr>
      </p:sp>
      <p:sp>
        <p:nvSpPr>
          <p:cNvPr id="4" name="Freeform 4"/>
          <p:cNvSpPr/>
          <p:nvPr/>
        </p:nvSpPr>
        <p:spPr>
          <a:xfrm rot="-5400000">
            <a:off x="341084" y="341084"/>
            <a:ext cx="475329" cy="475329"/>
          </a:xfrm>
          <a:custGeom>
            <a:avLst/>
            <a:gdLst/>
            <a:ahLst/>
            <a:cxnLst/>
            <a:rect l="l" t="t" r="r" b="b"/>
            <a:pathLst>
              <a:path w="950657" h="950657">
                <a:moveTo>
                  <a:pt x="0" y="0"/>
                </a:moveTo>
                <a:lnTo>
                  <a:pt x="950657" y="0"/>
                </a:lnTo>
                <a:lnTo>
                  <a:pt x="950657" y="950657"/>
                </a:lnTo>
                <a:lnTo>
                  <a:pt x="0" y="9506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1" b="-121"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8045227" y="484405"/>
            <a:ext cx="689119" cy="664010"/>
          </a:xfrm>
          <a:custGeom>
            <a:avLst/>
            <a:gdLst/>
            <a:ahLst/>
            <a:cxnLst/>
            <a:rect l="l" t="t" r="r" b="b"/>
            <a:pathLst>
              <a:path w="2280879" h="2280879">
                <a:moveTo>
                  <a:pt x="0" y="0"/>
                </a:moveTo>
                <a:lnTo>
                  <a:pt x="2280879" y="0"/>
                </a:lnTo>
                <a:lnTo>
                  <a:pt x="2280879" y="2280880"/>
                </a:lnTo>
                <a:lnTo>
                  <a:pt x="0" y="22808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1" b="-121"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514350" y="4354448"/>
            <a:ext cx="1140440" cy="1140440"/>
          </a:xfrm>
          <a:custGeom>
            <a:avLst/>
            <a:gdLst/>
            <a:ahLst/>
            <a:cxnLst/>
            <a:rect l="l" t="t" r="r" b="b"/>
            <a:pathLst>
              <a:path w="2280879" h="2280879">
                <a:moveTo>
                  <a:pt x="0" y="0"/>
                </a:moveTo>
                <a:lnTo>
                  <a:pt x="2280879" y="0"/>
                </a:lnTo>
                <a:lnTo>
                  <a:pt x="2280879" y="2280880"/>
                </a:lnTo>
                <a:lnTo>
                  <a:pt x="0" y="22808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1" b="-121"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8039833" y="4478825"/>
            <a:ext cx="314810" cy="314810"/>
          </a:xfrm>
          <a:custGeom>
            <a:avLst/>
            <a:gdLst/>
            <a:ahLst/>
            <a:cxnLst/>
            <a:rect l="l" t="t" r="r" b="b"/>
            <a:pathLst>
              <a:path w="629619" h="629619">
                <a:moveTo>
                  <a:pt x="0" y="0"/>
                </a:moveTo>
                <a:lnTo>
                  <a:pt x="629619" y="0"/>
                </a:lnTo>
                <a:lnTo>
                  <a:pt x="629619" y="629619"/>
                </a:lnTo>
                <a:lnTo>
                  <a:pt x="0" y="6296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1" b="-121"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1084570" y="1551265"/>
            <a:ext cx="314810" cy="314810"/>
          </a:xfrm>
          <a:custGeom>
            <a:avLst/>
            <a:gdLst/>
            <a:ahLst/>
            <a:cxnLst/>
            <a:rect l="l" t="t" r="r" b="b"/>
            <a:pathLst>
              <a:path w="629619" h="629619">
                <a:moveTo>
                  <a:pt x="0" y="0"/>
                </a:moveTo>
                <a:lnTo>
                  <a:pt x="629619" y="0"/>
                </a:lnTo>
                <a:lnTo>
                  <a:pt x="629619" y="629619"/>
                </a:lnTo>
                <a:lnTo>
                  <a:pt x="0" y="6296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1" b="-121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708457" y="1967102"/>
            <a:ext cx="5727086" cy="3946851"/>
            <a:chOff x="-1917195" y="269399"/>
            <a:chExt cx="15272228" cy="10524938"/>
          </a:xfrm>
        </p:grpSpPr>
        <p:sp>
          <p:nvSpPr>
            <p:cNvPr id="10" name="TextBox 10"/>
            <p:cNvSpPr txBox="1"/>
            <p:nvPr/>
          </p:nvSpPr>
          <p:spPr>
            <a:xfrm>
              <a:off x="-1917195" y="269399"/>
              <a:ext cx="15272228" cy="24622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93B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Институт финансовой грамотности</a:t>
              </a:r>
              <a:r>
                <a:rPr lang="ru-RU" sz="2000" b="1" dirty="0">
                  <a:solidFill>
                    <a:srgbClr val="093B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федеральный методический центр </a:t>
              </a:r>
            </a:p>
            <a:p>
              <a:pPr algn="ctr"/>
              <a:r>
                <a:rPr lang="ru-RU" sz="2000" b="1" dirty="0">
                  <a:solidFill>
                    <a:srgbClr val="093B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повышения финансовой грамотности </a:t>
              </a:r>
              <a:endParaRPr lang="en-US" sz="2000" b="1" dirty="0">
                <a:solidFill>
                  <a:srgbClr val="093B8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1" y="5052330"/>
              <a:ext cx="11925519" cy="6839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-1" y="5693256"/>
              <a:ext cx="11925519" cy="5471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76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-1" y="7473467"/>
              <a:ext cx="11925519" cy="615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1" y="8693491"/>
              <a:ext cx="11925519" cy="6839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-1" y="9563230"/>
              <a:ext cx="11925519" cy="1231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endParaRPr>
                <a:solidFill>
                  <a:prstClr val="black"/>
                </a:solidFill>
              </a:endParaRPr>
            </a:p>
            <a:p>
              <a:pPr algn="ctr">
                <a:lnSpc>
                  <a:spcPts val="182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>
            <a:off x="3232649" y="825053"/>
            <a:ext cx="2475166" cy="869444"/>
          </a:xfrm>
          <a:custGeom>
            <a:avLst/>
            <a:gdLst/>
            <a:ahLst/>
            <a:cxnLst/>
            <a:rect l="l" t="t" r="r" b="b"/>
            <a:pathLst>
              <a:path w="5247169" h="1784037">
                <a:moveTo>
                  <a:pt x="0" y="0"/>
                </a:moveTo>
                <a:lnTo>
                  <a:pt x="5247168" y="0"/>
                </a:lnTo>
                <a:lnTo>
                  <a:pt x="5247168" y="1784037"/>
                </a:lnTo>
                <a:lnTo>
                  <a:pt x="0" y="17840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3602586" y="3129974"/>
            <a:ext cx="2105233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67"/>
              </a:lnSpc>
              <a:spcBef>
                <a:spcPct val="0"/>
              </a:spcBef>
            </a:pPr>
            <a:r>
              <a:rPr lang="en-US" sz="1300" spc="27" dirty="0">
                <a:solidFill>
                  <a:srgbClr val="004AAD"/>
                </a:solidFill>
                <a:latin typeface="Montserrat Semi-Bold"/>
              </a:rPr>
              <a:t>IFG@fa.ru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="" xmlns:a16="http://schemas.microsoft.com/office/drawing/2014/main" id="{42A371F8-D85E-4266-8CDE-33CED1D3D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207" y="3417763"/>
            <a:ext cx="1094466" cy="109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705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4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71503" y="678657"/>
            <a:ext cx="7415213" cy="657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88"/>
              </a:lnSpc>
            </a:pPr>
            <a:r>
              <a:rPr lang="en-US" sz="2300" b="1" kern="0" spc="-45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Искусственный интеллект - </a:t>
            </a:r>
            <a:r>
              <a:rPr lang="ru-RU" sz="2300" b="1" kern="0" spc="-45" dirty="0" smtClean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старт</a:t>
            </a:r>
            <a:endParaRPr lang="en-US" sz="2300" dirty="0"/>
          </a:p>
        </p:txBody>
      </p:sp>
      <p:sp>
        <p:nvSpPr>
          <p:cNvPr id="6" name="Text 4"/>
          <p:cNvSpPr/>
          <p:nvPr/>
        </p:nvSpPr>
        <p:spPr>
          <a:xfrm>
            <a:off x="1570741" y="1856384"/>
            <a:ext cx="4000500" cy="707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endParaRPr lang="en-US" sz="6200" dirty="0"/>
          </a:p>
        </p:txBody>
      </p:sp>
      <p:sp>
        <p:nvSpPr>
          <p:cNvPr id="8" name="Shape 6"/>
          <p:cNvSpPr/>
          <p:nvPr/>
        </p:nvSpPr>
        <p:spPr>
          <a:xfrm>
            <a:off x="4714878" y="2578894"/>
            <a:ext cx="3857625" cy="2064544"/>
          </a:xfrm>
          <a:prstGeom prst="rect">
            <a:avLst/>
          </a:prstGeom>
          <a:ln/>
        </p:spPr>
      </p:sp>
      <p:sp>
        <p:nvSpPr>
          <p:cNvPr id="9" name="Shape 7"/>
          <p:cNvSpPr/>
          <p:nvPr/>
        </p:nvSpPr>
        <p:spPr>
          <a:xfrm>
            <a:off x="4714878" y="2578894"/>
            <a:ext cx="3857625" cy="7144"/>
          </a:xfrm>
          <a:prstGeom prst="rect">
            <a:avLst/>
          </a:prstGeom>
          <a:solidFill>
            <a:srgbClr val="FFFFFF">
              <a:alpha val="30000"/>
            </a:srgbClr>
          </a:solidFill>
          <a:ln/>
        </p:spPr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104" y="78891"/>
            <a:ext cx="1951348" cy="67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71503" y="1167525"/>
            <a:ext cx="821427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1. Пользовались </a:t>
            </a:r>
            <a:r>
              <a:rPr lang="ru-RU" sz="2000" dirty="0">
                <a:solidFill>
                  <a:schemeClr val="bg1"/>
                </a:solidFill>
              </a:rPr>
              <a:t>ли вы когда-нибудь чат-ботом банка?</a:t>
            </a:r>
          </a:p>
          <a:p>
            <a:pPr lvl="1"/>
            <a:r>
              <a:rPr lang="ru-RU" i="1" dirty="0" smtClean="0">
                <a:solidFill>
                  <a:schemeClr val="bg1"/>
                </a:solidFill>
              </a:rPr>
              <a:t>а.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Да</a:t>
            </a:r>
            <a:r>
              <a:rPr lang="ru-RU" i="1" dirty="0">
                <a:solidFill>
                  <a:schemeClr val="bg1"/>
                </a:solidFill>
              </a:rPr>
              <a:t>, было полезно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</a:rPr>
              <a:t>b. </a:t>
            </a:r>
            <a:r>
              <a:rPr lang="ru-RU" i="1" dirty="0" smtClean="0">
                <a:solidFill>
                  <a:schemeClr val="bg1"/>
                </a:solidFill>
              </a:rPr>
              <a:t>Да</a:t>
            </a:r>
            <a:r>
              <a:rPr lang="ru-RU" i="1" dirty="0">
                <a:solidFill>
                  <a:schemeClr val="bg1"/>
                </a:solidFill>
              </a:rPr>
              <a:t>, но неудовлетворительно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</a:rPr>
              <a:t>c. </a:t>
            </a:r>
            <a:r>
              <a:rPr lang="ru-RU" i="1" dirty="0" smtClean="0">
                <a:solidFill>
                  <a:schemeClr val="bg1"/>
                </a:solidFill>
              </a:rPr>
              <a:t>Нет</a:t>
            </a:r>
            <a:r>
              <a:rPr lang="ru-RU" i="1" dirty="0">
                <a:solidFill>
                  <a:schemeClr val="bg1"/>
                </a:solidFill>
              </a:rPr>
              <a:t>, стараюсь общаться с </a:t>
            </a:r>
            <a:r>
              <a:rPr lang="ru-RU" i="1" dirty="0" smtClean="0">
                <a:solidFill>
                  <a:schemeClr val="bg1"/>
                </a:solidFill>
              </a:rPr>
              <a:t>человеком</a:t>
            </a:r>
            <a:endParaRPr lang="en-US" i="1" dirty="0" smtClean="0">
              <a:solidFill>
                <a:schemeClr val="bg1"/>
              </a:solidFill>
            </a:endParaRPr>
          </a:p>
          <a:p>
            <a:pPr lvl="1"/>
            <a:endParaRPr lang="ru-RU" sz="1000" dirty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2. Как </a:t>
            </a:r>
            <a:r>
              <a:rPr lang="ru-RU" sz="2000" dirty="0">
                <a:solidFill>
                  <a:schemeClr val="bg1"/>
                </a:solidFill>
              </a:rPr>
              <a:t>вы думаете, </a:t>
            </a:r>
            <a:r>
              <a:rPr lang="ru-RU" sz="2000" dirty="0" smtClean="0">
                <a:solidFill>
                  <a:schemeClr val="bg1"/>
                </a:solidFill>
              </a:rPr>
              <a:t>какая доля решений </a:t>
            </a:r>
            <a:r>
              <a:rPr lang="ru-RU" sz="2000" dirty="0">
                <a:solidFill>
                  <a:schemeClr val="bg1"/>
                </a:solidFill>
              </a:rPr>
              <a:t>о выдаче кредита в крупном банке принимает ИИ без участия человека</a:t>
            </a:r>
            <a:r>
              <a:rPr lang="ru-RU" dirty="0">
                <a:solidFill>
                  <a:schemeClr val="bg1"/>
                </a:solidFill>
              </a:rPr>
              <a:t>?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</a:rPr>
              <a:t>a. </a:t>
            </a:r>
            <a:r>
              <a:rPr lang="ru-RU" i="1" dirty="0" smtClean="0">
                <a:solidFill>
                  <a:schemeClr val="bg1"/>
                </a:solidFill>
              </a:rPr>
              <a:t>Менее </a:t>
            </a:r>
            <a:r>
              <a:rPr lang="ru-RU" i="1" dirty="0">
                <a:solidFill>
                  <a:schemeClr val="bg1"/>
                </a:solidFill>
              </a:rPr>
              <a:t>30%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</a:rPr>
              <a:t>b. </a:t>
            </a:r>
            <a:r>
              <a:rPr lang="ru-RU" i="1" dirty="0" smtClean="0">
                <a:solidFill>
                  <a:schemeClr val="bg1"/>
                </a:solidFill>
              </a:rPr>
              <a:t>30–60</a:t>
            </a:r>
            <a:r>
              <a:rPr lang="ru-RU" i="1" dirty="0">
                <a:solidFill>
                  <a:schemeClr val="bg1"/>
                </a:solidFill>
              </a:rPr>
              <a:t>%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</a:rPr>
              <a:t>c. </a:t>
            </a:r>
            <a:r>
              <a:rPr lang="ru-RU" i="1" dirty="0" smtClean="0">
                <a:solidFill>
                  <a:schemeClr val="bg1"/>
                </a:solidFill>
              </a:rPr>
              <a:t>Более </a:t>
            </a:r>
            <a:r>
              <a:rPr lang="ru-RU" i="1" dirty="0">
                <a:solidFill>
                  <a:schemeClr val="bg1"/>
                </a:solidFill>
              </a:rPr>
              <a:t>60% </a:t>
            </a:r>
            <a:endParaRPr lang="en-US" i="1" dirty="0" smtClean="0">
              <a:solidFill>
                <a:schemeClr val="bg1"/>
              </a:solidFill>
            </a:endParaRPr>
          </a:p>
          <a:p>
            <a:pPr lvl="1"/>
            <a:endParaRPr lang="ru-RU" sz="1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3. </a:t>
            </a:r>
            <a:r>
              <a:rPr lang="ru-RU" sz="2000" dirty="0" smtClean="0">
                <a:solidFill>
                  <a:schemeClr val="bg1"/>
                </a:solidFill>
              </a:rPr>
              <a:t>Что вас больше всего беспокоит в использовании ИИ в финансах? 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4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71500" y="428625"/>
            <a:ext cx="1049774" cy="185738"/>
          </a:xfrm>
          <a:prstGeom prst="rect">
            <a:avLst/>
          </a:prstGeom>
          <a:solidFill>
            <a:srgbClr val="141A22"/>
          </a:solidFill>
          <a:ln/>
        </p:spPr>
        <p:txBody>
          <a:bodyPr wrap="square" lIns="85725" tIns="42863" rIns="85725" bIns="42863" rtlCol="0" anchor="t"/>
          <a:lstStyle/>
          <a:p>
            <a:r>
              <a:rPr lang="en-US" sz="600" b="1" kern="0" spc="93" dirty="0">
                <a:solidFill>
                  <a:srgbClr val="00F0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6 НАПРАВЛЕНИЙ</a:t>
            </a:r>
            <a:endParaRPr lang="en-US" sz="600" dirty="0"/>
          </a:p>
        </p:txBody>
      </p:sp>
      <p:sp>
        <p:nvSpPr>
          <p:cNvPr id="3" name="Shape 1"/>
          <p:cNvSpPr/>
          <p:nvPr/>
        </p:nvSpPr>
        <p:spPr>
          <a:xfrm>
            <a:off x="571503" y="428625"/>
            <a:ext cx="28575" cy="185738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4" name="Text 2"/>
          <p:cNvSpPr/>
          <p:nvPr/>
        </p:nvSpPr>
        <p:spPr>
          <a:xfrm>
            <a:off x="8422484" y="442916"/>
            <a:ext cx="150019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900" b="1" dirty="0">
                <a:solidFill>
                  <a:srgbClr val="94A3B8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02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571500" y="785813"/>
            <a:ext cx="727233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300" b="1" dirty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6 направлений применения ИИ </a:t>
            </a:r>
            <a:endParaRPr lang="ru-RU" sz="2300" b="1" dirty="0">
              <a:solidFill>
                <a:srgbClr val="F2F4F7"/>
              </a:solidFill>
              <a:latin typeface="Manrope" pitchFamily="34" charset="0"/>
              <a:ea typeface="Manrope" pitchFamily="34" charset="-122"/>
              <a:cs typeface="Manrope" pitchFamily="34" charset="-120"/>
            </a:endParaRPr>
          </a:p>
          <a:p>
            <a:pPr>
              <a:lnSpc>
                <a:spcPts val="2700"/>
              </a:lnSpc>
            </a:pPr>
            <a:r>
              <a:rPr lang="en-US" sz="2300" b="1" dirty="0" err="1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на</a:t>
            </a:r>
            <a:r>
              <a:rPr lang="en-US" sz="2300" b="1" dirty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 финансовом рынке</a:t>
            </a:r>
            <a:endParaRPr lang="en-US" sz="2300" dirty="0"/>
          </a:p>
        </p:txBody>
      </p:sp>
      <p:sp>
        <p:nvSpPr>
          <p:cNvPr id="6" name="Shape 4"/>
          <p:cNvSpPr/>
          <p:nvPr/>
        </p:nvSpPr>
        <p:spPr>
          <a:xfrm>
            <a:off x="571503" y="1700213"/>
            <a:ext cx="2593181" cy="1485900"/>
          </a:xfrm>
          <a:prstGeom prst="rect">
            <a:avLst/>
          </a:prstGeom>
          <a:solidFill>
            <a:srgbClr val="141A22"/>
          </a:solidFill>
          <a:ln/>
        </p:spPr>
      </p:sp>
      <p:sp>
        <p:nvSpPr>
          <p:cNvPr id="7" name="Shape 5"/>
          <p:cNvSpPr/>
          <p:nvPr/>
        </p:nvSpPr>
        <p:spPr>
          <a:xfrm>
            <a:off x="571503" y="1700213"/>
            <a:ext cx="28575" cy="1485900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8" name="Text 6"/>
          <p:cNvSpPr/>
          <p:nvPr/>
        </p:nvSpPr>
        <p:spPr>
          <a:xfrm>
            <a:off x="771528" y="1843088"/>
            <a:ext cx="264319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b="1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01</a:t>
            </a: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2771778" y="1843088"/>
            <a:ext cx="214313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400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🤖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771525" y="2693194"/>
            <a:ext cx="2364581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000" b="1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Клиентское обслуживание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771525" y="2900364"/>
            <a:ext cx="2364581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800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чат-боты, персонализация</a:t>
            </a:r>
            <a:endParaRPr lang="en-US" sz="800" dirty="0"/>
          </a:p>
        </p:txBody>
      </p:sp>
      <p:sp>
        <p:nvSpPr>
          <p:cNvPr id="12" name="Shape 10"/>
          <p:cNvSpPr/>
          <p:nvPr/>
        </p:nvSpPr>
        <p:spPr>
          <a:xfrm>
            <a:off x="3271841" y="1700213"/>
            <a:ext cx="2593181" cy="1485900"/>
          </a:xfrm>
          <a:prstGeom prst="rect">
            <a:avLst/>
          </a:prstGeom>
          <a:solidFill>
            <a:srgbClr val="141A22"/>
          </a:solidFill>
          <a:ln/>
        </p:spPr>
      </p:sp>
      <p:sp>
        <p:nvSpPr>
          <p:cNvPr id="13" name="Shape 11"/>
          <p:cNvSpPr/>
          <p:nvPr/>
        </p:nvSpPr>
        <p:spPr>
          <a:xfrm>
            <a:off x="3271841" y="1700213"/>
            <a:ext cx="28575" cy="1485900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14" name="Text 12"/>
          <p:cNvSpPr/>
          <p:nvPr/>
        </p:nvSpPr>
        <p:spPr>
          <a:xfrm>
            <a:off x="3471863" y="1843088"/>
            <a:ext cx="292894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b="1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02</a:t>
            </a: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5479259" y="1843088"/>
            <a:ext cx="214313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400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📊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3471866" y="2693194"/>
            <a:ext cx="2364581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000" b="1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Управление рисками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3471866" y="2900364"/>
            <a:ext cx="2364581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800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кредитный скоринг</a:t>
            </a:r>
            <a:endParaRPr lang="en-US" sz="800" dirty="0"/>
          </a:p>
        </p:txBody>
      </p:sp>
      <p:sp>
        <p:nvSpPr>
          <p:cNvPr id="18" name="Shape 16"/>
          <p:cNvSpPr/>
          <p:nvPr/>
        </p:nvSpPr>
        <p:spPr>
          <a:xfrm>
            <a:off x="5979322" y="1700213"/>
            <a:ext cx="2593181" cy="1485900"/>
          </a:xfrm>
          <a:prstGeom prst="rect">
            <a:avLst/>
          </a:prstGeom>
          <a:solidFill>
            <a:srgbClr val="141A22"/>
          </a:solidFill>
          <a:ln/>
        </p:spPr>
      </p:sp>
      <p:sp>
        <p:nvSpPr>
          <p:cNvPr id="19" name="Shape 17"/>
          <p:cNvSpPr/>
          <p:nvPr/>
        </p:nvSpPr>
        <p:spPr>
          <a:xfrm>
            <a:off x="5979322" y="1700213"/>
            <a:ext cx="28575" cy="1485900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20" name="Text 18"/>
          <p:cNvSpPr/>
          <p:nvPr/>
        </p:nvSpPr>
        <p:spPr>
          <a:xfrm>
            <a:off x="6179344" y="1843088"/>
            <a:ext cx="292894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b="1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03</a:t>
            </a: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8179597" y="1843088"/>
            <a:ext cx="214313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400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🛡️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6179347" y="2693194"/>
            <a:ext cx="2364581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000" b="1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Борьба с мошенничеством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6179347" y="2900364"/>
            <a:ext cx="2364581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800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обнаружение аномалий</a:t>
            </a:r>
            <a:endParaRPr lang="en-US" sz="800" dirty="0"/>
          </a:p>
        </p:txBody>
      </p:sp>
      <p:sp>
        <p:nvSpPr>
          <p:cNvPr id="24" name="Shape 22"/>
          <p:cNvSpPr/>
          <p:nvPr/>
        </p:nvSpPr>
        <p:spPr>
          <a:xfrm>
            <a:off x="571503" y="3300413"/>
            <a:ext cx="2593181" cy="1485900"/>
          </a:xfrm>
          <a:prstGeom prst="rect">
            <a:avLst/>
          </a:prstGeom>
          <a:solidFill>
            <a:srgbClr val="141A22"/>
          </a:solidFill>
          <a:ln/>
        </p:spPr>
      </p:sp>
      <p:sp>
        <p:nvSpPr>
          <p:cNvPr id="25" name="Shape 23"/>
          <p:cNvSpPr/>
          <p:nvPr/>
        </p:nvSpPr>
        <p:spPr>
          <a:xfrm>
            <a:off x="571503" y="3300413"/>
            <a:ext cx="28575" cy="1485900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26" name="Text 24"/>
          <p:cNvSpPr/>
          <p:nvPr/>
        </p:nvSpPr>
        <p:spPr>
          <a:xfrm>
            <a:off x="771525" y="3443288"/>
            <a:ext cx="300038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b="1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04</a:t>
            </a:r>
            <a:endParaRPr lang="en-US" dirty="0"/>
          </a:p>
        </p:txBody>
      </p:sp>
      <p:sp>
        <p:nvSpPr>
          <p:cNvPr id="27" name="Text 25"/>
          <p:cNvSpPr/>
          <p:nvPr/>
        </p:nvSpPr>
        <p:spPr>
          <a:xfrm>
            <a:off x="2771778" y="3443288"/>
            <a:ext cx="214313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400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⚙️</a:t>
            </a:r>
            <a:endParaRPr lang="en-US" sz="1400" dirty="0"/>
          </a:p>
        </p:txBody>
      </p:sp>
      <p:sp>
        <p:nvSpPr>
          <p:cNvPr id="28" name="Text 26"/>
          <p:cNvSpPr/>
          <p:nvPr/>
        </p:nvSpPr>
        <p:spPr>
          <a:xfrm>
            <a:off x="771525" y="4293394"/>
            <a:ext cx="2364581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000" b="1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Автоматизация</a:t>
            </a:r>
            <a:endParaRPr lang="en-US" sz="1000" dirty="0"/>
          </a:p>
        </p:txBody>
      </p:sp>
      <p:sp>
        <p:nvSpPr>
          <p:cNvPr id="29" name="Text 27"/>
          <p:cNvSpPr/>
          <p:nvPr/>
        </p:nvSpPr>
        <p:spPr>
          <a:xfrm>
            <a:off x="771525" y="4500566"/>
            <a:ext cx="2364581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800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генерация кода, копайлоты</a:t>
            </a:r>
            <a:endParaRPr lang="en-US" sz="800" dirty="0"/>
          </a:p>
        </p:txBody>
      </p:sp>
      <p:sp>
        <p:nvSpPr>
          <p:cNvPr id="30" name="Shape 28"/>
          <p:cNvSpPr/>
          <p:nvPr/>
        </p:nvSpPr>
        <p:spPr>
          <a:xfrm>
            <a:off x="3271841" y="3300413"/>
            <a:ext cx="2593181" cy="1485900"/>
          </a:xfrm>
          <a:prstGeom prst="rect">
            <a:avLst/>
          </a:prstGeom>
          <a:solidFill>
            <a:srgbClr val="141A22"/>
          </a:solidFill>
          <a:ln/>
        </p:spPr>
      </p:sp>
      <p:sp>
        <p:nvSpPr>
          <p:cNvPr id="31" name="Shape 29"/>
          <p:cNvSpPr/>
          <p:nvPr/>
        </p:nvSpPr>
        <p:spPr>
          <a:xfrm>
            <a:off x="3271841" y="3300413"/>
            <a:ext cx="28575" cy="1485900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32" name="Text 30"/>
          <p:cNvSpPr/>
          <p:nvPr/>
        </p:nvSpPr>
        <p:spPr>
          <a:xfrm>
            <a:off x="3471863" y="3443288"/>
            <a:ext cx="292894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b="1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05</a:t>
            </a:r>
            <a:endParaRPr lang="en-US" dirty="0"/>
          </a:p>
        </p:txBody>
      </p:sp>
      <p:sp>
        <p:nvSpPr>
          <p:cNvPr id="33" name="Text 31"/>
          <p:cNvSpPr/>
          <p:nvPr/>
        </p:nvSpPr>
        <p:spPr>
          <a:xfrm>
            <a:off x="5479259" y="3443288"/>
            <a:ext cx="214313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400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📈</a:t>
            </a:r>
            <a:endParaRPr lang="en-US" sz="1400" dirty="0"/>
          </a:p>
        </p:txBody>
      </p:sp>
      <p:sp>
        <p:nvSpPr>
          <p:cNvPr id="34" name="Text 32"/>
          <p:cNvSpPr/>
          <p:nvPr/>
        </p:nvSpPr>
        <p:spPr>
          <a:xfrm>
            <a:off x="3471866" y="4293394"/>
            <a:ext cx="2364581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000" b="1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Инвестиции</a:t>
            </a:r>
            <a:endParaRPr lang="en-US" sz="1000" dirty="0"/>
          </a:p>
        </p:txBody>
      </p:sp>
      <p:sp>
        <p:nvSpPr>
          <p:cNvPr id="35" name="Text 33"/>
          <p:cNvSpPr/>
          <p:nvPr/>
        </p:nvSpPr>
        <p:spPr>
          <a:xfrm>
            <a:off x="3471866" y="4500566"/>
            <a:ext cx="2364581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800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робо-эдвайзинг</a:t>
            </a:r>
            <a:endParaRPr lang="en-US" sz="800" dirty="0"/>
          </a:p>
        </p:txBody>
      </p:sp>
      <p:sp>
        <p:nvSpPr>
          <p:cNvPr id="36" name="Shape 34"/>
          <p:cNvSpPr/>
          <p:nvPr/>
        </p:nvSpPr>
        <p:spPr>
          <a:xfrm>
            <a:off x="5979322" y="3300413"/>
            <a:ext cx="2593181" cy="1485900"/>
          </a:xfrm>
          <a:prstGeom prst="rect">
            <a:avLst/>
          </a:prstGeom>
          <a:solidFill>
            <a:srgbClr val="141A22"/>
          </a:solidFill>
          <a:ln/>
        </p:spPr>
      </p:sp>
      <p:sp>
        <p:nvSpPr>
          <p:cNvPr id="37" name="Shape 35"/>
          <p:cNvSpPr/>
          <p:nvPr/>
        </p:nvSpPr>
        <p:spPr>
          <a:xfrm>
            <a:off x="5979322" y="3300413"/>
            <a:ext cx="28575" cy="1485900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38" name="Text 36"/>
          <p:cNvSpPr/>
          <p:nvPr/>
        </p:nvSpPr>
        <p:spPr>
          <a:xfrm>
            <a:off x="6179344" y="3443288"/>
            <a:ext cx="300038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b="1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06</a:t>
            </a:r>
            <a:endParaRPr lang="en-US" dirty="0"/>
          </a:p>
        </p:txBody>
      </p:sp>
      <p:sp>
        <p:nvSpPr>
          <p:cNvPr id="39" name="Text 37"/>
          <p:cNvSpPr/>
          <p:nvPr/>
        </p:nvSpPr>
        <p:spPr>
          <a:xfrm>
            <a:off x="8179597" y="3443288"/>
            <a:ext cx="214313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400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🏦</a:t>
            </a:r>
            <a:endParaRPr lang="en-US" sz="1400" dirty="0"/>
          </a:p>
        </p:txBody>
      </p:sp>
      <p:sp>
        <p:nvSpPr>
          <p:cNvPr id="40" name="Text 38"/>
          <p:cNvSpPr/>
          <p:nvPr/>
        </p:nvSpPr>
        <p:spPr>
          <a:xfrm>
            <a:off x="6179347" y="4293394"/>
            <a:ext cx="2364581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000" b="1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Страхование</a:t>
            </a:r>
            <a:endParaRPr lang="en-US" sz="1000" dirty="0"/>
          </a:p>
        </p:txBody>
      </p:sp>
      <p:sp>
        <p:nvSpPr>
          <p:cNvPr id="41" name="Text 39"/>
          <p:cNvSpPr/>
          <p:nvPr/>
        </p:nvSpPr>
        <p:spPr>
          <a:xfrm>
            <a:off x="6179347" y="4500566"/>
            <a:ext cx="2364581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800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обработка случаев, ценообразование</a:t>
            </a:r>
            <a:endParaRPr lang="en-US" sz="800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104" y="78891"/>
            <a:ext cx="1951348" cy="67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4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479634" y="357188"/>
            <a:ext cx="92869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800" dirty="0">
                <a:solidFill>
                  <a:srgbClr val="94A3B8"/>
                </a:solidFill>
                <a:latin typeface="ibm_plex_sans" pitchFamily="34" charset="0"/>
                <a:ea typeface="ibm_plex_sans" pitchFamily="34" charset="-122"/>
                <a:cs typeface="ibm_plex_sans" pitchFamily="34" charset="-120"/>
              </a:rPr>
              <a:t>03</a:t>
            </a:r>
            <a:endParaRPr lang="en-US" sz="800" dirty="0"/>
          </a:p>
        </p:txBody>
      </p:sp>
      <p:sp>
        <p:nvSpPr>
          <p:cNvPr id="3" name="Text 1"/>
          <p:cNvSpPr/>
          <p:nvPr/>
        </p:nvSpPr>
        <p:spPr>
          <a:xfrm>
            <a:off x="571500" y="357191"/>
            <a:ext cx="778312" cy="157163"/>
          </a:xfrm>
          <a:prstGeom prst="rect">
            <a:avLst/>
          </a:prstGeom>
          <a:solidFill>
            <a:srgbClr val="141A22"/>
          </a:solidFill>
          <a:ln/>
        </p:spPr>
        <p:txBody>
          <a:bodyPr wrap="none" lIns="42863" tIns="28575" rIns="42863" bIns="28575" rtlCol="0" anchor="t"/>
          <a:lstStyle/>
          <a:p>
            <a:r>
              <a:rPr lang="en-US" sz="600" kern="0" spc="113" dirty="0">
                <a:solidFill>
                  <a:srgbClr val="00F0FF"/>
                </a:solidFill>
                <a:latin typeface="ibm_plex_sans" pitchFamily="34" charset="0"/>
                <a:ea typeface="ibm_plex_sans" pitchFamily="34" charset="-122"/>
                <a:cs typeface="ibm_plex_sans" pitchFamily="34" charset="-120"/>
              </a:rPr>
              <a:t>ЭВОЛЮЦИЯ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571503" y="357191"/>
            <a:ext cx="28575" cy="157163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5" name="Text 3"/>
          <p:cNvSpPr/>
          <p:nvPr/>
        </p:nvSpPr>
        <p:spPr>
          <a:xfrm>
            <a:off x="571500" y="628653"/>
            <a:ext cx="8001000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2200" b="1" kern="0" spc="-28" dirty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Эволюция contact-центров: </a:t>
            </a:r>
            <a:r>
              <a:rPr lang="en-US" sz="2200" b="1" kern="0" spc="-28" dirty="0" err="1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от</a:t>
            </a:r>
            <a:r>
              <a:rPr lang="en-US" sz="2200" b="1" kern="0" spc="-28" dirty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 </a:t>
            </a:r>
            <a:r>
              <a:rPr lang="en-US" sz="2200" b="1" kern="0" spc="-28" dirty="0" err="1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чат-ботов</a:t>
            </a:r>
            <a:endParaRPr lang="ru-RU" sz="2200" b="1" kern="0" spc="-28" dirty="0">
              <a:solidFill>
                <a:srgbClr val="F2F4F7"/>
              </a:solidFill>
              <a:latin typeface="manrope" pitchFamily="34" charset="0"/>
              <a:ea typeface="manrope" pitchFamily="34" charset="-122"/>
              <a:cs typeface="manrope" pitchFamily="34" charset="-120"/>
            </a:endParaRPr>
          </a:p>
          <a:p>
            <a:r>
              <a:rPr lang="en-US" sz="2200" b="1" kern="0" spc="-28" dirty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к ИИ-агентам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614363" y="1978822"/>
            <a:ext cx="7144" cy="1178719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7" name="Shape 5"/>
          <p:cNvSpPr/>
          <p:nvPr/>
        </p:nvSpPr>
        <p:spPr>
          <a:xfrm>
            <a:off x="571503" y="1907381"/>
            <a:ext cx="92869" cy="92869"/>
          </a:xfrm>
          <a:prstGeom prst="rect">
            <a:avLst/>
          </a:prstGeom>
          <a:solidFill>
            <a:srgbClr val="004DFF"/>
          </a:solidFill>
          <a:ln w="21431">
            <a:solidFill>
              <a:srgbClr val="00F0FF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835819" y="1871663"/>
            <a:ext cx="142875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000" b="1" dirty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Этап 1 (2020-2022)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835819" y="2071691"/>
            <a:ext cx="1428750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900" dirty="0">
                <a:solidFill>
                  <a:srgbClr val="94A3B8"/>
                </a:solidFill>
                <a:latin typeface="ibm_plex_sans" pitchFamily="34" charset="0"/>
                <a:ea typeface="ibm_plex_sans" pitchFamily="34" charset="-122"/>
                <a:cs typeface="ibm_plex_sans" pitchFamily="34" charset="-120"/>
              </a:rPr>
              <a:t>Простые чат-боты (правила)</a:t>
            </a:r>
            <a:endParaRPr lang="en-US" sz="900" dirty="0"/>
          </a:p>
        </p:txBody>
      </p:sp>
      <p:sp>
        <p:nvSpPr>
          <p:cNvPr id="10" name="Shape 8"/>
          <p:cNvSpPr/>
          <p:nvPr/>
        </p:nvSpPr>
        <p:spPr>
          <a:xfrm>
            <a:off x="571503" y="2428878"/>
            <a:ext cx="92869" cy="92869"/>
          </a:xfrm>
          <a:prstGeom prst="rect">
            <a:avLst/>
          </a:prstGeom>
          <a:solidFill>
            <a:srgbClr val="004DFF"/>
          </a:solidFill>
          <a:ln w="21431">
            <a:solidFill>
              <a:srgbClr val="00F0FF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835822" y="2393156"/>
            <a:ext cx="1350169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000" b="1" dirty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Этап 2 (2023-2024)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835822" y="2593184"/>
            <a:ext cx="1350169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900" dirty="0">
                <a:solidFill>
                  <a:srgbClr val="94A3B8"/>
                </a:solidFill>
                <a:latin typeface="ibm_plex_sans" pitchFamily="34" charset="0"/>
                <a:ea typeface="ibm_plex_sans" pitchFamily="34" charset="-122"/>
                <a:cs typeface="ibm_plex_sans" pitchFamily="34" charset="-120"/>
              </a:rPr>
              <a:t>Крупные языковые модели</a:t>
            </a:r>
            <a:endParaRPr lang="en-US" sz="900" dirty="0"/>
          </a:p>
        </p:txBody>
      </p:sp>
      <p:sp>
        <p:nvSpPr>
          <p:cNvPr id="13" name="Shape 11"/>
          <p:cNvSpPr/>
          <p:nvPr/>
        </p:nvSpPr>
        <p:spPr>
          <a:xfrm>
            <a:off x="571503" y="2950369"/>
            <a:ext cx="92869" cy="92869"/>
          </a:xfrm>
          <a:prstGeom prst="rect">
            <a:avLst/>
          </a:prstGeom>
          <a:solidFill>
            <a:srgbClr val="004DFF"/>
          </a:solidFill>
          <a:ln w="21431">
            <a:solidFill>
              <a:srgbClr val="00F0FF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35822" y="2914650"/>
            <a:ext cx="1407319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000" b="1" dirty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Этап 3 (2025+)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835822" y="3114678"/>
            <a:ext cx="1407319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900" dirty="0">
                <a:solidFill>
                  <a:srgbClr val="94A3B8"/>
                </a:solidFill>
                <a:latin typeface="ibm_plex_sans" pitchFamily="34" charset="0"/>
                <a:ea typeface="ibm_plex_sans" pitchFamily="34" charset="-122"/>
                <a:cs typeface="ibm_plex_sans" pitchFamily="34" charset="-120"/>
              </a:rPr>
              <a:t>Копайлоты для сотрудников</a:t>
            </a:r>
            <a:endParaRPr lang="en-US" sz="900" dirty="0"/>
          </a:p>
        </p:txBody>
      </p:sp>
      <p:sp>
        <p:nvSpPr>
          <p:cNvPr id="16" name="Shape 14"/>
          <p:cNvSpPr/>
          <p:nvPr/>
        </p:nvSpPr>
        <p:spPr>
          <a:xfrm>
            <a:off x="4857750" y="1564484"/>
            <a:ext cx="3714750" cy="535781"/>
          </a:xfrm>
          <a:prstGeom prst="rect">
            <a:avLst/>
          </a:prstGeom>
          <a:solidFill>
            <a:srgbClr val="141A22"/>
          </a:solidFill>
          <a:ln/>
        </p:spPr>
      </p:sp>
      <p:sp>
        <p:nvSpPr>
          <p:cNvPr id="17" name="Shape 15"/>
          <p:cNvSpPr/>
          <p:nvPr/>
        </p:nvSpPr>
        <p:spPr>
          <a:xfrm>
            <a:off x="4857750" y="1564481"/>
            <a:ext cx="3714750" cy="7144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18" name="Shape 16"/>
          <p:cNvSpPr/>
          <p:nvPr/>
        </p:nvSpPr>
        <p:spPr>
          <a:xfrm>
            <a:off x="8565356" y="1564484"/>
            <a:ext cx="7144" cy="535781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19" name="Shape 17"/>
          <p:cNvSpPr/>
          <p:nvPr/>
        </p:nvSpPr>
        <p:spPr>
          <a:xfrm>
            <a:off x="4857750" y="2093119"/>
            <a:ext cx="3714750" cy="7144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20" name="Shape 18"/>
          <p:cNvSpPr/>
          <p:nvPr/>
        </p:nvSpPr>
        <p:spPr>
          <a:xfrm>
            <a:off x="4857753" y="1564484"/>
            <a:ext cx="35719" cy="535781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21" name="Text 19"/>
          <p:cNvSpPr/>
          <p:nvPr/>
        </p:nvSpPr>
        <p:spPr>
          <a:xfrm>
            <a:off x="5036344" y="1671638"/>
            <a:ext cx="3386138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900" b="1" kern="0" spc="28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ЧАТ-БОТ</a:t>
            </a:r>
            <a:endParaRPr lang="en-US" sz="900" dirty="0"/>
          </a:p>
        </p:txBody>
      </p:sp>
      <p:sp>
        <p:nvSpPr>
          <p:cNvPr id="22" name="Text 20"/>
          <p:cNvSpPr/>
          <p:nvPr/>
        </p:nvSpPr>
        <p:spPr>
          <a:xfrm>
            <a:off x="5036344" y="1857378"/>
            <a:ext cx="3386138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800" dirty="0">
                <a:solidFill>
                  <a:srgbClr val="E2E8F0"/>
                </a:solidFill>
                <a:latin typeface="ibm_plex_sans" pitchFamily="34" charset="0"/>
                <a:ea typeface="ibm_plex_sans" pitchFamily="34" charset="-122"/>
                <a:cs typeface="ibm_plex_sans" pitchFamily="34" charset="-120"/>
              </a:rPr>
              <a:t>Простые правила, фиксированные кнопочные сценарии.</a:t>
            </a:r>
            <a:endParaRPr lang="en-US" sz="800" dirty="0"/>
          </a:p>
        </p:txBody>
      </p:sp>
      <p:sp>
        <p:nvSpPr>
          <p:cNvPr id="23" name="Shape 21"/>
          <p:cNvSpPr/>
          <p:nvPr/>
        </p:nvSpPr>
        <p:spPr>
          <a:xfrm>
            <a:off x="4857750" y="2300291"/>
            <a:ext cx="3714750" cy="535781"/>
          </a:xfrm>
          <a:prstGeom prst="rect">
            <a:avLst/>
          </a:prstGeom>
          <a:solidFill>
            <a:srgbClr val="141A22"/>
          </a:solidFill>
          <a:ln/>
        </p:spPr>
      </p:sp>
      <p:sp>
        <p:nvSpPr>
          <p:cNvPr id="24" name="Shape 22"/>
          <p:cNvSpPr/>
          <p:nvPr/>
        </p:nvSpPr>
        <p:spPr>
          <a:xfrm>
            <a:off x="4857750" y="2300288"/>
            <a:ext cx="3714750" cy="7144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25" name="Shape 23"/>
          <p:cNvSpPr/>
          <p:nvPr/>
        </p:nvSpPr>
        <p:spPr>
          <a:xfrm>
            <a:off x="8565356" y="2300291"/>
            <a:ext cx="7144" cy="535781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26" name="Shape 24"/>
          <p:cNvSpPr/>
          <p:nvPr/>
        </p:nvSpPr>
        <p:spPr>
          <a:xfrm>
            <a:off x="4857750" y="2828925"/>
            <a:ext cx="3714750" cy="7144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27" name="Shape 25"/>
          <p:cNvSpPr/>
          <p:nvPr/>
        </p:nvSpPr>
        <p:spPr>
          <a:xfrm>
            <a:off x="4857753" y="2300291"/>
            <a:ext cx="35719" cy="535781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28" name="Text 26"/>
          <p:cNvSpPr/>
          <p:nvPr/>
        </p:nvSpPr>
        <p:spPr>
          <a:xfrm>
            <a:off x="5036344" y="2407447"/>
            <a:ext cx="3386138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900" b="1" kern="0" spc="28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ЯЗЫКОВАЯ МОДЕЛЬ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5036344" y="2593184"/>
            <a:ext cx="3386138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800" dirty="0">
                <a:solidFill>
                  <a:srgbClr val="E2E8F0"/>
                </a:solidFill>
                <a:latin typeface="ibm_plex_sans" pitchFamily="34" charset="0"/>
                <a:ea typeface="ibm_plex_sans" pitchFamily="34" charset="-122"/>
                <a:cs typeface="ibm_plex_sans" pitchFamily="34" charset="-120"/>
              </a:rPr>
              <a:t>Понимание контекста, свободный диалог на базе LLM.</a:t>
            </a:r>
            <a:endParaRPr lang="en-US" sz="800" dirty="0"/>
          </a:p>
        </p:txBody>
      </p:sp>
      <p:sp>
        <p:nvSpPr>
          <p:cNvPr id="30" name="Shape 28"/>
          <p:cNvSpPr/>
          <p:nvPr/>
        </p:nvSpPr>
        <p:spPr>
          <a:xfrm>
            <a:off x="4857750" y="3036095"/>
            <a:ext cx="3714750" cy="535781"/>
          </a:xfrm>
          <a:prstGeom prst="rect">
            <a:avLst/>
          </a:prstGeom>
          <a:solidFill>
            <a:srgbClr val="1A2433"/>
          </a:solidFill>
          <a:ln/>
        </p:spPr>
      </p:sp>
      <p:sp>
        <p:nvSpPr>
          <p:cNvPr id="31" name="Shape 29"/>
          <p:cNvSpPr/>
          <p:nvPr/>
        </p:nvSpPr>
        <p:spPr>
          <a:xfrm>
            <a:off x="4857750" y="3036094"/>
            <a:ext cx="3714750" cy="7144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32" name="Shape 30"/>
          <p:cNvSpPr/>
          <p:nvPr/>
        </p:nvSpPr>
        <p:spPr>
          <a:xfrm>
            <a:off x="8565356" y="3036095"/>
            <a:ext cx="7144" cy="535781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33" name="Shape 31"/>
          <p:cNvSpPr/>
          <p:nvPr/>
        </p:nvSpPr>
        <p:spPr>
          <a:xfrm>
            <a:off x="4857750" y="3564731"/>
            <a:ext cx="3714750" cy="7144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34" name="Shape 32"/>
          <p:cNvSpPr/>
          <p:nvPr/>
        </p:nvSpPr>
        <p:spPr>
          <a:xfrm>
            <a:off x="4857753" y="3036095"/>
            <a:ext cx="35719" cy="535781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35" name="Text 33"/>
          <p:cNvSpPr/>
          <p:nvPr/>
        </p:nvSpPr>
        <p:spPr>
          <a:xfrm>
            <a:off x="5036344" y="3143253"/>
            <a:ext cx="3386138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900" b="1" kern="0" spc="28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ИИ-АГЕНТ</a:t>
            </a:r>
            <a:endParaRPr lang="en-US" sz="900" dirty="0"/>
          </a:p>
        </p:txBody>
      </p:sp>
      <p:sp>
        <p:nvSpPr>
          <p:cNvPr id="36" name="Text 34"/>
          <p:cNvSpPr/>
          <p:nvPr/>
        </p:nvSpPr>
        <p:spPr>
          <a:xfrm>
            <a:off x="5036344" y="3328991"/>
            <a:ext cx="3386138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800" dirty="0">
                <a:solidFill>
                  <a:srgbClr val="E2E8F0"/>
                </a:solidFill>
                <a:latin typeface="ibm_plex_sans" pitchFamily="34" charset="0"/>
                <a:ea typeface="ibm_plex_sans" pitchFamily="34" charset="-122"/>
                <a:cs typeface="ibm_plex_sans" pitchFamily="34" charset="-120"/>
              </a:rPr>
              <a:t>Автономное решение задач, интеграция с внутренними API.</a:t>
            </a:r>
            <a:endParaRPr lang="en-US" sz="800" dirty="0"/>
          </a:p>
        </p:txBody>
      </p:sp>
      <p:sp>
        <p:nvSpPr>
          <p:cNvPr id="37" name="Shape 35"/>
          <p:cNvSpPr/>
          <p:nvPr/>
        </p:nvSpPr>
        <p:spPr>
          <a:xfrm>
            <a:off x="571500" y="4250531"/>
            <a:ext cx="8001000" cy="571500"/>
          </a:xfrm>
          <a:prstGeom prst="rect">
            <a:avLst/>
          </a:prstGeom>
          <a:ln/>
        </p:spPr>
      </p:sp>
      <p:sp>
        <p:nvSpPr>
          <p:cNvPr id="38" name="Shape 36"/>
          <p:cNvSpPr/>
          <p:nvPr/>
        </p:nvSpPr>
        <p:spPr>
          <a:xfrm>
            <a:off x="571500" y="4250531"/>
            <a:ext cx="8001000" cy="7144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39" name="Text 37"/>
          <p:cNvSpPr/>
          <p:nvPr/>
        </p:nvSpPr>
        <p:spPr>
          <a:xfrm>
            <a:off x="571500" y="4400550"/>
            <a:ext cx="2528888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800" b="1" kern="0" spc="28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СБЕР</a:t>
            </a:r>
            <a:endParaRPr lang="en-US" sz="800" dirty="0"/>
          </a:p>
        </p:txBody>
      </p:sp>
      <p:sp>
        <p:nvSpPr>
          <p:cNvPr id="40" name="Text 38"/>
          <p:cNvSpPr/>
          <p:nvPr/>
        </p:nvSpPr>
        <p:spPr>
          <a:xfrm>
            <a:off x="571500" y="4557716"/>
            <a:ext cx="2570678" cy="264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024"/>
              </a:lnSpc>
            </a:pPr>
            <a:r>
              <a:rPr lang="en-US" sz="800" dirty="0">
                <a:solidFill>
                  <a:srgbClr val="94A3B8"/>
                </a:solidFill>
                <a:latin typeface="ibm_plex_sans" pitchFamily="34" charset="0"/>
                <a:ea typeface="ibm_plex_sans" pitchFamily="34" charset="-122"/>
                <a:cs typeface="ibm_plex_sans" pitchFamily="34" charset="-120"/>
              </a:rPr>
              <a:t>ИИ-ассистент обрабатывает 90% обращений по брокерскому обслуживанию</a:t>
            </a:r>
            <a:endParaRPr lang="en-US" sz="800" dirty="0"/>
          </a:p>
        </p:txBody>
      </p:sp>
      <p:sp>
        <p:nvSpPr>
          <p:cNvPr id="41" name="Text 39"/>
          <p:cNvSpPr/>
          <p:nvPr/>
        </p:nvSpPr>
        <p:spPr>
          <a:xfrm>
            <a:off x="3307556" y="4400550"/>
            <a:ext cx="2528888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800" b="1" kern="0" spc="28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ПСБ</a:t>
            </a:r>
            <a:endParaRPr lang="en-US" sz="800" dirty="0"/>
          </a:p>
        </p:txBody>
      </p:sp>
      <p:sp>
        <p:nvSpPr>
          <p:cNvPr id="42" name="Text 40"/>
          <p:cNvSpPr/>
          <p:nvPr/>
        </p:nvSpPr>
        <p:spPr>
          <a:xfrm>
            <a:off x="3307556" y="4557716"/>
            <a:ext cx="2528888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800" dirty="0">
                <a:solidFill>
                  <a:srgbClr val="94A3B8"/>
                </a:solidFill>
                <a:latin typeface="ibm_plex_sans" pitchFamily="34" charset="0"/>
                <a:ea typeface="ibm_plex_sans" pitchFamily="34" charset="-122"/>
                <a:cs typeface="ibm_plex_sans" pitchFamily="34" charset="-120"/>
              </a:rPr>
              <a:t>57% консультаций проходят без участия сотрудников</a:t>
            </a:r>
            <a:endParaRPr lang="en-US" sz="800" dirty="0"/>
          </a:p>
        </p:txBody>
      </p:sp>
      <p:sp>
        <p:nvSpPr>
          <p:cNvPr id="43" name="Text 41"/>
          <p:cNvSpPr/>
          <p:nvPr/>
        </p:nvSpPr>
        <p:spPr>
          <a:xfrm>
            <a:off x="6043613" y="4400550"/>
            <a:ext cx="2528888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800" b="1" kern="0" spc="28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Т-БАНК</a:t>
            </a:r>
            <a:endParaRPr lang="en-US" sz="800" dirty="0"/>
          </a:p>
        </p:txBody>
      </p:sp>
      <p:sp>
        <p:nvSpPr>
          <p:cNvPr id="44" name="Text 42"/>
          <p:cNvSpPr/>
          <p:nvPr/>
        </p:nvSpPr>
        <p:spPr>
          <a:xfrm>
            <a:off x="6043613" y="4557716"/>
            <a:ext cx="2528888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800" dirty="0">
                <a:solidFill>
                  <a:srgbClr val="94A3B8"/>
                </a:solidFill>
                <a:latin typeface="ibm_plex_sans" pitchFamily="34" charset="0"/>
                <a:ea typeface="ibm_plex_sans" pitchFamily="34" charset="-122"/>
                <a:cs typeface="ibm_plex_sans" pitchFamily="34" charset="-120"/>
              </a:rPr>
              <a:t>«Вселенная» из 6 ИИ-ассистентов</a:t>
            </a:r>
            <a:endParaRPr lang="en-US" sz="800" dirty="0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104" y="78891"/>
            <a:ext cx="1951348" cy="67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4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71500" y="428628"/>
            <a:ext cx="259318" cy="142875"/>
          </a:xfrm>
          <a:prstGeom prst="rect">
            <a:avLst/>
          </a:prstGeom>
          <a:noFill/>
          <a:ln/>
        </p:spPr>
        <p:txBody>
          <a:bodyPr wrap="none" lIns="14288" tIns="14288" rIns="14288" bIns="14288" rtlCol="0" anchor="t"/>
          <a:lstStyle/>
          <a:p>
            <a:r>
              <a:rPr lang="en-US" sz="800" b="1" dirty="0">
                <a:solidFill>
                  <a:srgbClr val="00F0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04</a:t>
            </a:r>
            <a:endParaRPr lang="en-US" sz="800" dirty="0"/>
          </a:p>
        </p:txBody>
      </p:sp>
      <p:sp>
        <p:nvSpPr>
          <p:cNvPr id="3" name="Shape 1"/>
          <p:cNvSpPr/>
          <p:nvPr/>
        </p:nvSpPr>
        <p:spPr>
          <a:xfrm>
            <a:off x="571503" y="428625"/>
            <a:ext cx="214313" cy="7144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4" name="Shape 2"/>
          <p:cNvSpPr/>
          <p:nvPr/>
        </p:nvSpPr>
        <p:spPr>
          <a:xfrm>
            <a:off x="778669" y="428628"/>
            <a:ext cx="7144" cy="142875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5" name="Shape 3"/>
          <p:cNvSpPr/>
          <p:nvPr/>
        </p:nvSpPr>
        <p:spPr>
          <a:xfrm>
            <a:off x="571503" y="564356"/>
            <a:ext cx="214313" cy="7144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6" name="Shape 4"/>
          <p:cNvSpPr/>
          <p:nvPr/>
        </p:nvSpPr>
        <p:spPr>
          <a:xfrm>
            <a:off x="571500" y="428628"/>
            <a:ext cx="7144" cy="142875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7" name="Text 5"/>
          <p:cNvSpPr/>
          <p:nvPr/>
        </p:nvSpPr>
        <p:spPr>
          <a:xfrm>
            <a:off x="900113" y="428628"/>
            <a:ext cx="7246620" cy="550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60"/>
              </a:lnSpc>
            </a:pPr>
            <a:r>
              <a:rPr lang="en-US" b="1" dirty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Российские банки — лидеры внедрения ИИ </a:t>
            </a:r>
            <a:endParaRPr lang="ru-RU" b="1" dirty="0" smtClean="0">
              <a:solidFill>
                <a:srgbClr val="F2F4F7"/>
              </a:solidFill>
              <a:latin typeface="Manrope" pitchFamily="34" charset="0"/>
              <a:ea typeface="Manrope" pitchFamily="34" charset="-122"/>
              <a:cs typeface="Manrope" pitchFamily="34" charset="-120"/>
            </a:endParaRPr>
          </a:p>
          <a:p>
            <a:pPr>
              <a:lnSpc>
                <a:spcPts val="2160"/>
              </a:lnSpc>
            </a:pPr>
            <a:r>
              <a:rPr lang="en-US" b="1" dirty="0" smtClean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в </a:t>
            </a:r>
            <a:r>
              <a:rPr lang="en-US" b="1" dirty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клиентском обслуживании</a:t>
            </a:r>
            <a:endParaRPr lang="en-US" dirty="0"/>
          </a:p>
        </p:txBody>
      </p:sp>
      <p:sp>
        <p:nvSpPr>
          <p:cNvPr id="8" name="Shape 6"/>
          <p:cNvSpPr/>
          <p:nvPr/>
        </p:nvSpPr>
        <p:spPr>
          <a:xfrm>
            <a:off x="571503" y="1793084"/>
            <a:ext cx="2557463" cy="1578769"/>
          </a:xfrm>
          <a:prstGeom prst="rect">
            <a:avLst/>
          </a:prstGeom>
          <a:ln/>
        </p:spPr>
      </p:sp>
      <p:sp>
        <p:nvSpPr>
          <p:cNvPr id="9" name="Shape 7"/>
          <p:cNvSpPr/>
          <p:nvPr/>
        </p:nvSpPr>
        <p:spPr>
          <a:xfrm>
            <a:off x="571503" y="1793081"/>
            <a:ext cx="2557463" cy="7144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10" name="Text 8"/>
          <p:cNvSpPr/>
          <p:nvPr/>
        </p:nvSpPr>
        <p:spPr>
          <a:xfrm>
            <a:off x="571503" y="1914528"/>
            <a:ext cx="2557463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600" b="1" kern="0" spc="-28" dirty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СБЕР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71500" y="2336006"/>
            <a:ext cx="57150" cy="57150"/>
          </a:xfrm>
          <a:prstGeom prst="rect">
            <a:avLst/>
          </a:prstGeom>
          <a:solidFill>
            <a:srgbClr val="141A22"/>
          </a:solidFill>
          <a:ln w="7144">
            <a:solidFill>
              <a:srgbClr val="00F0F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685803" y="2300288"/>
            <a:ext cx="2491383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181"/>
              </a:lnSpc>
            </a:pPr>
            <a:r>
              <a:rPr lang="en-US" sz="900" b="1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90% обращений</a:t>
            </a:r>
            <a:r>
              <a:rPr lang="en-US" sz="900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 обрабатывается искусственным интеллектом</a:t>
            </a:r>
            <a:endParaRPr lang="en-US" sz="900" dirty="0"/>
          </a:p>
        </p:txBody>
      </p:sp>
      <p:sp>
        <p:nvSpPr>
          <p:cNvPr id="13" name="Shape 11"/>
          <p:cNvSpPr/>
          <p:nvPr/>
        </p:nvSpPr>
        <p:spPr>
          <a:xfrm>
            <a:off x="571500" y="2721769"/>
            <a:ext cx="57150" cy="57150"/>
          </a:xfrm>
          <a:prstGeom prst="rect">
            <a:avLst/>
          </a:prstGeom>
          <a:solidFill>
            <a:srgbClr val="141A22"/>
          </a:solidFill>
          <a:ln w="7144">
            <a:solidFill>
              <a:srgbClr val="00F0FF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85803" y="2686050"/>
            <a:ext cx="2491383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181"/>
              </a:lnSpc>
            </a:pPr>
            <a:r>
              <a:rPr lang="en-US" sz="900" b="1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50 тыс. клиентов</a:t>
            </a:r>
            <a:r>
              <a:rPr lang="en-US" sz="900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 используют ИИ-агент по налогам</a:t>
            </a:r>
            <a:endParaRPr lang="en-US" sz="900" dirty="0"/>
          </a:p>
        </p:txBody>
      </p:sp>
      <p:sp>
        <p:nvSpPr>
          <p:cNvPr id="15" name="Shape 13"/>
          <p:cNvSpPr/>
          <p:nvPr/>
        </p:nvSpPr>
        <p:spPr>
          <a:xfrm>
            <a:off x="571500" y="3107531"/>
            <a:ext cx="57150" cy="57150"/>
          </a:xfrm>
          <a:prstGeom prst="rect">
            <a:avLst/>
          </a:prstGeom>
          <a:solidFill>
            <a:srgbClr val="141A22"/>
          </a:solidFill>
          <a:ln w="7144">
            <a:solidFill>
              <a:srgbClr val="00F0FF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685803" y="3071813"/>
            <a:ext cx="2491383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181"/>
              </a:lnSpc>
            </a:pPr>
            <a:r>
              <a:rPr lang="en-US" sz="900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Индивидуальный налоговый ИИ-агент (в планах внедрения)</a:t>
            </a:r>
            <a:endParaRPr lang="en-US" sz="900" dirty="0"/>
          </a:p>
        </p:txBody>
      </p:sp>
      <p:sp>
        <p:nvSpPr>
          <p:cNvPr id="17" name="Shape 15"/>
          <p:cNvSpPr/>
          <p:nvPr/>
        </p:nvSpPr>
        <p:spPr>
          <a:xfrm>
            <a:off x="3293272" y="1793084"/>
            <a:ext cx="2557463" cy="1578769"/>
          </a:xfrm>
          <a:prstGeom prst="rect">
            <a:avLst/>
          </a:prstGeom>
          <a:ln/>
        </p:spPr>
      </p:sp>
      <p:sp>
        <p:nvSpPr>
          <p:cNvPr id="18" name="Shape 16"/>
          <p:cNvSpPr/>
          <p:nvPr/>
        </p:nvSpPr>
        <p:spPr>
          <a:xfrm>
            <a:off x="3293272" y="1793081"/>
            <a:ext cx="2557463" cy="7144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19" name="Text 17"/>
          <p:cNvSpPr/>
          <p:nvPr/>
        </p:nvSpPr>
        <p:spPr>
          <a:xfrm>
            <a:off x="3293272" y="1914528"/>
            <a:ext cx="2557463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600" b="1" kern="0" spc="-28" dirty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ПСБ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3293269" y="2336006"/>
            <a:ext cx="57150" cy="57150"/>
          </a:xfrm>
          <a:prstGeom prst="rect">
            <a:avLst/>
          </a:prstGeom>
          <a:solidFill>
            <a:srgbClr val="141A22"/>
          </a:solidFill>
          <a:ln w="7144">
            <a:solidFill>
              <a:srgbClr val="00F0FF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3407572" y="2300288"/>
            <a:ext cx="2491383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181"/>
              </a:lnSpc>
            </a:pPr>
            <a:r>
              <a:rPr lang="en-US" sz="900" b="1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57% консультаций</a:t>
            </a:r>
            <a:r>
              <a:rPr lang="en-US" sz="900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 проходят полностью без участия оператора</a:t>
            </a:r>
            <a:endParaRPr lang="en-US" sz="900" dirty="0"/>
          </a:p>
        </p:txBody>
      </p:sp>
      <p:sp>
        <p:nvSpPr>
          <p:cNvPr id="22" name="Shape 20"/>
          <p:cNvSpPr/>
          <p:nvPr/>
        </p:nvSpPr>
        <p:spPr>
          <a:xfrm>
            <a:off x="3293269" y="2721769"/>
            <a:ext cx="57150" cy="57150"/>
          </a:xfrm>
          <a:prstGeom prst="rect">
            <a:avLst/>
          </a:prstGeom>
          <a:solidFill>
            <a:srgbClr val="141A22"/>
          </a:solidFill>
          <a:ln w="7144">
            <a:solidFill>
              <a:srgbClr val="00F0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3407572" y="2686050"/>
            <a:ext cx="2491383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181"/>
              </a:lnSpc>
            </a:pPr>
            <a:r>
              <a:rPr lang="en-US" sz="900" b="1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«Катюша»</a:t>
            </a:r>
            <a:r>
              <a:rPr lang="en-US" sz="900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 — специализированный бизнес-ассистент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3293269" y="3107531"/>
            <a:ext cx="57150" cy="57150"/>
          </a:xfrm>
          <a:prstGeom prst="rect">
            <a:avLst/>
          </a:prstGeom>
          <a:solidFill>
            <a:srgbClr val="141A22"/>
          </a:solidFill>
          <a:ln w="7144">
            <a:solidFill>
              <a:srgbClr val="00F0FF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3407572" y="3071813"/>
            <a:ext cx="2491383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181"/>
              </a:lnSpc>
            </a:pPr>
            <a:r>
              <a:rPr lang="en-US" sz="900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Проведение платежей и выставление счетов прямо в чате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6015041" y="1793084"/>
            <a:ext cx="2557463" cy="1578769"/>
          </a:xfrm>
          <a:prstGeom prst="rect">
            <a:avLst/>
          </a:prstGeom>
          <a:ln/>
        </p:spPr>
      </p:sp>
      <p:sp>
        <p:nvSpPr>
          <p:cNvPr id="27" name="Shape 25"/>
          <p:cNvSpPr/>
          <p:nvPr/>
        </p:nvSpPr>
        <p:spPr>
          <a:xfrm>
            <a:off x="6015041" y="1793081"/>
            <a:ext cx="2557463" cy="7144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28" name="Text 26"/>
          <p:cNvSpPr/>
          <p:nvPr/>
        </p:nvSpPr>
        <p:spPr>
          <a:xfrm>
            <a:off x="6015041" y="1914528"/>
            <a:ext cx="2557463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600" b="1" kern="0" spc="-28" dirty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Т-БАНК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015038" y="2336006"/>
            <a:ext cx="57150" cy="57150"/>
          </a:xfrm>
          <a:prstGeom prst="rect">
            <a:avLst/>
          </a:prstGeom>
          <a:solidFill>
            <a:srgbClr val="141A22"/>
          </a:solidFill>
          <a:ln w="7144">
            <a:solidFill>
              <a:srgbClr val="00F0FF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6129341" y="2300288"/>
            <a:ext cx="2491383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181"/>
              </a:lnSpc>
            </a:pPr>
            <a:r>
              <a:rPr lang="en-US" sz="900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Предоставляет </a:t>
            </a:r>
            <a:r>
              <a:rPr lang="en-US" sz="900" b="1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6 ИИ-ассистентов</a:t>
            </a:r>
            <a:r>
              <a:rPr lang="en-US" sz="900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 в рамках экосистемы «Вселенная»</a:t>
            </a:r>
            <a:endParaRPr lang="en-US" sz="900" dirty="0"/>
          </a:p>
        </p:txBody>
      </p:sp>
      <p:sp>
        <p:nvSpPr>
          <p:cNvPr id="31" name="Shape 29"/>
          <p:cNvSpPr/>
          <p:nvPr/>
        </p:nvSpPr>
        <p:spPr>
          <a:xfrm>
            <a:off x="6015038" y="2721769"/>
            <a:ext cx="57150" cy="57150"/>
          </a:xfrm>
          <a:prstGeom prst="rect">
            <a:avLst/>
          </a:prstGeom>
          <a:solidFill>
            <a:srgbClr val="141A22"/>
          </a:solidFill>
          <a:ln w="7144">
            <a:solidFill>
              <a:srgbClr val="00F0FF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6129341" y="2686050"/>
            <a:ext cx="2491383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181"/>
              </a:lnSpc>
            </a:pPr>
            <a:r>
              <a:rPr lang="en-US" sz="900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Персональные финансовые и поведенческие рекомендации для пользователей</a:t>
            </a:r>
            <a:endParaRPr lang="en-US" sz="900" dirty="0"/>
          </a:p>
        </p:txBody>
      </p:sp>
      <p:sp>
        <p:nvSpPr>
          <p:cNvPr id="33" name="Shape 31"/>
          <p:cNvSpPr/>
          <p:nvPr/>
        </p:nvSpPr>
        <p:spPr>
          <a:xfrm>
            <a:off x="571500" y="4193381"/>
            <a:ext cx="8001000" cy="521494"/>
          </a:xfrm>
          <a:prstGeom prst="rect">
            <a:avLst/>
          </a:prstGeom>
          <a:solidFill>
            <a:srgbClr val="141A22"/>
          </a:solidFill>
          <a:ln/>
        </p:spPr>
      </p:sp>
      <p:sp>
        <p:nvSpPr>
          <p:cNvPr id="34" name="Shape 32"/>
          <p:cNvSpPr/>
          <p:nvPr/>
        </p:nvSpPr>
        <p:spPr>
          <a:xfrm>
            <a:off x="571503" y="4193381"/>
            <a:ext cx="28575" cy="521494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35" name="Text 33"/>
          <p:cNvSpPr/>
          <p:nvPr/>
        </p:nvSpPr>
        <p:spPr>
          <a:xfrm>
            <a:off x="771528" y="4307684"/>
            <a:ext cx="7629525" cy="100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600" b="1" kern="0" spc="56" dirty="0">
                <a:solidFill>
                  <a:srgbClr val="00F0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ПРОГНОЗ ОТРАСЛИ</a:t>
            </a:r>
            <a:endParaRPr lang="en-US" sz="600" dirty="0"/>
          </a:p>
        </p:txBody>
      </p:sp>
      <p:sp>
        <p:nvSpPr>
          <p:cNvPr id="36" name="Text 34"/>
          <p:cNvSpPr/>
          <p:nvPr/>
        </p:nvSpPr>
        <p:spPr>
          <a:xfrm>
            <a:off x="771528" y="4436269"/>
            <a:ext cx="7629525" cy="1643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900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К 2030 году ИИ может обеспечить </a:t>
            </a:r>
            <a:r>
              <a:rPr lang="en-US" sz="900" b="1" dirty="0">
                <a:solidFill>
                  <a:srgbClr val="00F0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до 10% совокупного дохода</a:t>
            </a:r>
            <a:r>
              <a:rPr lang="en-US" sz="900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 банковской отрасли (McKinsey).</a:t>
            </a:r>
            <a:endParaRPr lang="en-US" sz="900" dirty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104" y="78891"/>
            <a:ext cx="1951348" cy="67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4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71500" y="392906"/>
            <a:ext cx="642580" cy="171450"/>
          </a:xfrm>
          <a:prstGeom prst="rect">
            <a:avLst/>
          </a:prstGeom>
          <a:solidFill>
            <a:srgbClr val="141A22"/>
          </a:solidFill>
          <a:ln/>
        </p:spPr>
        <p:txBody>
          <a:bodyPr wrap="square" lIns="71438" tIns="35719" rIns="71438" bIns="35719" rtlCol="0" anchor="t"/>
          <a:lstStyle/>
          <a:p>
            <a:r>
              <a:rPr lang="en-US" sz="600" b="1" kern="0" spc="62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СКОРИНГ</a:t>
            </a:r>
            <a:endParaRPr lang="en-US" sz="600" dirty="0"/>
          </a:p>
        </p:txBody>
      </p:sp>
      <p:sp>
        <p:nvSpPr>
          <p:cNvPr id="3" name="Shape 1"/>
          <p:cNvSpPr/>
          <p:nvPr/>
        </p:nvSpPr>
        <p:spPr>
          <a:xfrm>
            <a:off x="571503" y="392906"/>
            <a:ext cx="28575" cy="171450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4" name="Text 2"/>
          <p:cNvSpPr/>
          <p:nvPr/>
        </p:nvSpPr>
        <p:spPr>
          <a:xfrm>
            <a:off x="571503" y="650081"/>
            <a:ext cx="6551533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58"/>
              </a:lnSpc>
            </a:pPr>
            <a:r>
              <a:rPr lang="en-US" sz="2200" b="1" dirty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ИИ в управлении рисками и кредитном скоринге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8408194" y="428625"/>
            <a:ext cx="164306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000" b="1" dirty="0">
                <a:solidFill>
                  <a:srgbClr val="00F0FF">
                    <a:alpha val="80000"/>
                  </a:srgbClr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05</a:t>
            </a:r>
            <a:endParaRPr lang="en-US" sz="1000" dirty="0"/>
          </a:p>
        </p:txBody>
      </p:sp>
      <p:sp>
        <p:nvSpPr>
          <p:cNvPr id="6" name="Shape 4"/>
          <p:cNvSpPr/>
          <p:nvPr/>
        </p:nvSpPr>
        <p:spPr>
          <a:xfrm>
            <a:off x="571500" y="1450181"/>
            <a:ext cx="8001000" cy="964406"/>
          </a:xfrm>
          <a:prstGeom prst="rect">
            <a:avLst/>
          </a:prstGeom>
          <a:ln/>
        </p:spPr>
      </p:sp>
      <p:sp>
        <p:nvSpPr>
          <p:cNvPr id="7" name="Shape 5"/>
          <p:cNvSpPr/>
          <p:nvPr/>
        </p:nvSpPr>
        <p:spPr>
          <a:xfrm>
            <a:off x="571500" y="2407444"/>
            <a:ext cx="8001000" cy="7144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8" name="Shape 6"/>
          <p:cNvSpPr/>
          <p:nvPr/>
        </p:nvSpPr>
        <p:spPr>
          <a:xfrm>
            <a:off x="571500" y="1593056"/>
            <a:ext cx="1143000" cy="471488"/>
          </a:xfrm>
          <a:prstGeom prst="rect">
            <a:avLst/>
          </a:prstGeom>
          <a:solidFill>
            <a:srgbClr val="141A22"/>
          </a:solidFill>
          <a:ln w="7144">
            <a:solidFill>
              <a:srgbClr val="2A3441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21522" y="1700216"/>
            <a:ext cx="842963" cy="928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600" b="1" kern="0" spc="28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ЭТАП 01</a:t>
            </a:r>
            <a:endParaRPr lang="en-US" sz="600" dirty="0"/>
          </a:p>
        </p:txBody>
      </p:sp>
      <p:sp>
        <p:nvSpPr>
          <p:cNvPr id="10" name="Text 8"/>
          <p:cNvSpPr/>
          <p:nvPr/>
        </p:nvSpPr>
        <p:spPr>
          <a:xfrm>
            <a:off x="721522" y="1821659"/>
            <a:ext cx="842963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900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Подача заявки</a:t>
            </a:r>
            <a:endParaRPr lang="en-US" sz="900" dirty="0"/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5938" y="1743075"/>
            <a:ext cx="171450" cy="171450"/>
          </a:xfrm>
          <a:prstGeom prst="rect">
            <a:avLst/>
          </a:prstGeom>
        </p:spPr>
      </p:pic>
      <p:sp>
        <p:nvSpPr>
          <p:cNvPr id="12" name="Shape 9"/>
          <p:cNvSpPr/>
          <p:nvPr/>
        </p:nvSpPr>
        <p:spPr>
          <a:xfrm>
            <a:off x="2028825" y="1593056"/>
            <a:ext cx="1143000" cy="471488"/>
          </a:xfrm>
          <a:prstGeom prst="rect">
            <a:avLst/>
          </a:prstGeom>
          <a:solidFill>
            <a:srgbClr val="141A22"/>
          </a:solidFill>
          <a:ln w="7144">
            <a:solidFill>
              <a:srgbClr val="2A3441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2178847" y="1700216"/>
            <a:ext cx="842963" cy="928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600" b="1" kern="0" spc="28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ЭТАП 02</a:t>
            </a:r>
            <a:endParaRPr lang="en-US" sz="600" dirty="0"/>
          </a:p>
        </p:txBody>
      </p:sp>
      <p:sp>
        <p:nvSpPr>
          <p:cNvPr id="14" name="Text 11"/>
          <p:cNvSpPr/>
          <p:nvPr/>
        </p:nvSpPr>
        <p:spPr>
          <a:xfrm>
            <a:off x="2178847" y="1821659"/>
            <a:ext cx="842963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900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Анализ данных</a:t>
            </a:r>
            <a:endParaRPr lang="en-US" sz="900" dirty="0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43263" y="1743075"/>
            <a:ext cx="171450" cy="171450"/>
          </a:xfrm>
          <a:prstGeom prst="rect">
            <a:avLst/>
          </a:prstGeom>
        </p:spPr>
      </p:pic>
      <p:sp>
        <p:nvSpPr>
          <p:cNvPr id="16" name="Shape 12"/>
          <p:cNvSpPr/>
          <p:nvPr/>
        </p:nvSpPr>
        <p:spPr>
          <a:xfrm>
            <a:off x="3486150" y="1593056"/>
            <a:ext cx="1143000" cy="471488"/>
          </a:xfrm>
          <a:prstGeom prst="rect">
            <a:avLst/>
          </a:prstGeom>
          <a:solidFill>
            <a:srgbClr val="141A22"/>
          </a:solidFill>
          <a:ln w="7144">
            <a:solidFill>
              <a:srgbClr val="2A3441"/>
            </a:solidFill>
            <a:prstDash val="solid"/>
          </a:ln>
        </p:spPr>
      </p:sp>
      <p:sp>
        <p:nvSpPr>
          <p:cNvPr id="17" name="Text 13"/>
          <p:cNvSpPr/>
          <p:nvPr/>
        </p:nvSpPr>
        <p:spPr>
          <a:xfrm>
            <a:off x="3636172" y="1700216"/>
            <a:ext cx="842963" cy="928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600" b="1" kern="0" spc="28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ЭТАП 03</a:t>
            </a:r>
            <a:endParaRPr lang="en-US" sz="600" dirty="0"/>
          </a:p>
        </p:txBody>
      </p:sp>
      <p:sp>
        <p:nvSpPr>
          <p:cNvPr id="18" name="Text 14"/>
          <p:cNvSpPr/>
          <p:nvPr/>
        </p:nvSpPr>
        <p:spPr>
          <a:xfrm>
            <a:off x="3636172" y="1821659"/>
            <a:ext cx="842963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900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Оценка риска</a:t>
            </a:r>
            <a:endParaRPr lang="en-US" sz="900" dirty="0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00588" y="1743075"/>
            <a:ext cx="171450" cy="171450"/>
          </a:xfrm>
          <a:prstGeom prst="rect">
            <a:avLst/>
          </a:prstGeom>
        </p:spPr>
      </p:pic>
      <p:sp>
        <p:nvSpPr>
          <p:cNvPr id="20" name="Shape 15"/>
          <p:cNvSpPr/>
          <p:nvPr/>
        </p:nvSpPr>
        <p:spPr>
          <a:xfrm>
            <a:off x="4943475" y="1593056"/>
            <a:ext cx="1143000" cy="471488"/>
          </a:xfrm>
          <a:prstGeom prst="rect">
            <a:avLst/>
          </a:prstGeom>
          <a:solidFill>
            <a:srgbClr val="141A22"/>
          </a:solidFill>
          <a:ln w="7144">
            <a:solidFill>
              <a:srgbClr val="2A3441"/>
            </a:solidFill>
            <a:prstDash val="solid"/>
          </a:ln>
        </p:spPr>
      </p:sp>
      <p:sp>
        <p:nvSpPr>
          <p:cNvPr id="21" name="Text 16"/>
          <p:cNvSpPr/>
          <p:nvPr/>
        </p:nvSpPr>
        <p:spPr>
          <a:xfrm>
            <a:off x="5093497" y="1700216"/>
            <a:ext cx="842963" cy="928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600" b="1" kern="0" spc="28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ЭТАП 04</a:t>
            </a:r>
            <a:endParaRPr lang="en-US" sz="600" dirty="0"/>
          </a:p>
        </p:txBody>
      </p:sp>
      <p:sp>
        <p:nvSpPr>
          <p:cNvPr id="22" name="Text 17"/>
          <p:cNvSpPr/>
          <p:nvPr/>
        </p:nvSpPr>
        <p:spPr>
          <a:xfrm>
            <a:off x="5093497" y="1821659"/>
            <a:ext cx="842963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900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Решение (ИИ)</a:t>
            </a:r>
            <a:endParaRPr lang="en-US" sz="900" dirty="0"/>
          </a:p>
        </p:txBody>
      </p:sp>
      <p:sp>
        <p:nvSpPr>
          <p:cNvPr id="23" name="Text 18"/>
          <p:cNvSpPr/>
          <p:nvPr/>
        </p:nvSpPr>
        <p:spPr>
          <a:xfrm>
            <a:off x="6372228" y="1518764"/>
            <a:ext cx="892969" cy="5500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5400" b="1" dirty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90</a:t>
            </a:r>
            <a:endParaRPr lang="en-US" sz="5400" dirty="0"/>
          </a:p>
        </p:txBody>
      </p:sp>
      <p:sp>
        <p:nvSpPr>
          <p:cNvPr id="24" name="Text 19"/>
          <p:cNvSpPr/>
          <p:nvPr/>
        </p:nvSpPr>
        <p:spPr>
          <a:xfrm>
            <a:off x="7293772" y="1657350"/>
            <a:ext cx="271463" cy="4143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2400" b="1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%</a:t>
            </a:r>
            <a:endParaRPr lang="en-US" sz="2400" dirty="0"/>
          </a:p>
        </p:txBody>
      </p:sp>
      <p:sp>
        <p:nvSpPr>
          <p:cNvPr id="25" name="Text 20"/>
          <p:cNvSpPr/>
          <p:nvPr/>
        </p:nvSpPr>
        <p:spPr>
          <a:xfrm>
            <a:off x="7679531" y="1900241"/>
            <a:ext cx="928330" cy="307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804"/>
              </a:lnSpc>
            </a:pPr>
            <a:r>
              <a:rPr lang="en-US" sz="600" kern="0" spc="31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ЗАЯВОК ОБРАБАТЫВАЕТСЯ АВТОМАТИЧЕСКИ</a:t>
            </a:r>
            <a:endParaRPr lang="en-US" sz="600" dirty="0"/>
          </a:p>
        </p:txBody>
      </p:sp>
      <p:sp>
        <p:nvSpPr>
          <p:cNvPr id="26" name="Text 21"/>
          <p:cNvSpPr/>
          <p:nvPr/>
        </p:nvSpPr>
        <p:spPr>
          <a:xfrm>
            <a:off x="671516" y="2614613"/>
            <a:ext cx="3514725" cy="1000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r>
              <a:rPr lang="en-US" sz="600" b="1" kern="0" spc="62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ТЕХНОЛОГИИ</a:t>
            </a:r>
            <a:endParaRPr lang="en-US" sz="600" dirty="0"/>
          </a:p>
        </p:txBody>
      </p:sp>
      <p:sp>
        <p:nvSpPr>
          <p:cNvPr id="27" name="Shape 22"/>
          <p:cNvSpPr/>
          <p:nvPr/>
        </p:nvSpPr>
        <p:spPr>
          <a:xfrm>
            <a:off x="571503" y="2643188"/>
            <a:ext cx="42863" cy="42863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28" name="Text 23"/>
          <p:cNvSpPr/>
          <p:nvPr/>
        </p:nvSpPr>
        <p:spPr>
          <a:xfrm>
            <a:off x="571503" y="2828928"/>
            <a:ext cx="3559731" cy="314325"/>
          </a:xfrm>
          <a:prstGeom prst="rect">
            <a:avLst/>
          </a:prstGeom>
          <a:solidFill>
            <a:srgbClr val="141A22"/>
          </a:solidFill>
          <a:ln/>
        </p:spPr>
        <p:txBody>
          <a:bodyPr wrap="square" lIns="114300" tIns="85725" rIns="114300" bIns="85725" rtlCol="0" anchor="t"/>
          <a:lstStyle/>
          <a:p>
            <a:r>
              <a:rPr lang="en-US" sz="800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Градиентный бустинг</a:t>
            </a:r>
            <a:endParaRPr lang="en-US" sz="800" dirty="0"/>
          </a:p>
        </p:txBody>
      </p:sp>
      <p:sp>
        <p:nvSpPr>
          <p:cNvPr id="29" name="Shape 24"/>
          <p:cNvSpPr/>
          <p:nvPr/>
        </p:nvSpPr>
        <p:spPr>
          <a:xfrm>
            <a:off x="571503" y="2828925"/>
            <a:ext cx="3514725" cy="7144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30" name="Shape 25"/>
          <p:cNvSpPr/>
          <p:nvPr/>
        </p:nvSpPr>
        <p:spPr>
          <a:xfrm>
            <a:off x="4079081" y="2828928"/>
            <a:ext cx="7144" cy="314325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31" name="Shape 26"/>
          <p:cNvSpPr/>
          <p:nvPr/>
        </p:nvSpPr>
        <p:spPr>
          <a:xfrm>
            <a:off x="571503" y="3136106"/>
            <a:ext cx="3514725" cy="7144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32" name="Shape 27"/>
          <p:cNvSpPr/>
          <p:nvPr/>
        </p:nvSpPr>
        <p:spPr>
          <a:xfrm>
            <a:off x="571500" y="2828928"/>
            <a:ext cx="7144" cy="314325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33" name="Text 28"/>
          <p:cNvSpPr/>
          <p:nvPr/>
        </p:nvSpPr>
        <p:spPr>
          <a:xfrm>
            <a:off x="571503" y="3214688"/>
            <a:ext cx="3559731" cy="314325"/>
          </a:xfrm>
          <a:prstGeom prst="rect">
            <a:avLst/>
          </a:prstGeom>
          <a:solidFill>
            <a:srgbClr val="141A22"/>
          </a:solidFill>
          <a:ln/>
        </p:spPr>
        <p:txBody>
          <a:bodyPr wrap="square" lIns="114300" tIns="85725" rIns="114300" bIns="85725" rtlCol="0" anchor="t"/>
          <a:lstStyle/>
          <a:p>
            <a:r>
              <a:rPr lang="en-US" sz="800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Глубокие нейронные сети</a:t>
            </a:r>
            <a:endParaRPr lang="en-US" sz="800" dirty="0"/>
          </a:p>
        </p:txBody>
      </p:sp>
      <p:sp>
        <p:nvSpPr>
          <p:cNvPr id="34" name="Shape 29"/>
          <p:cNvSpPr/>
          <p:nvPr/>
        </p:nvSpPr>
        <p:spPr>
          <a:xfrm>
            <a:off x="571503" y="3214688"/>
            <a:ext cx="3514725" cy="7144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35" name="Shape 30"/>
          <p:cNvSpPr/>
          <p:nvPr/>
        </p:nvSpPr>
        <p:spPr>
          <a:xfrm>
            <a:off x="4079081" y="3214688"/>
            <a:ext cx="7144" cy="314325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36" name="Shape 31"/>
          <p:cNvSpPr/>
          <p:nvPr/>
        </p:nvSpPr>
        <p:spPr>
          <a:xfrm>
            <a:off x="571503" y="3521869"/>
            <a:ext cx="3514725" cy="7144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37" name="Shape 32"/>
          <p:cNvSpPr/>
          <p:nvPr/>
        </p:nvSpPr>
        <p:spPr>
          <a:xfrm>
            <a:off x="571500" y="3214688"/>
            <a:ext cx="7144" cy="314325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38" name="Text 33"/>
          <p:cNvSpPr/>
          <p:nvPr/>
        </p:nvSpPr>
        <p:spPr>
          <a:xfrm>
            <a:off x="571503" y="3600453"/>
            <a:ext cx="3559731" cy="314325"/>
          </a:xfrm>
          <a:prstGeom prst="rect">
            <a:avLst/>
          </a:prstGeom>
          <a:solidFill>
            <a:srgbClr val="141A22"/>
          </a:solidFill>
          <a:ln/>
        </p:spPr>
        <p:txBody>
          <a:bodyPr wrap="square" lIns="114300" tIns="85725" rIns="114300" bIns="85725" rtlCol="0" anchor="t"/>
          <a:lstStyle/>
          <a:p>
            <a:r>
              <a:rPr lang="en-US" sz="800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Графовые модели</a:t>
            </a:r>
            <a:endParaRPr lang="en-US" sz="800" dirty="0"/>
          </a:p>
        </p:txBody>
      </p:sp>
      <p:sp>
        <p:nvSpPr>
          <p:cNvPr id="39" name="Shape 34"/>
          <p:cNvSpPr/>
          <p:nvPr/>
        </p:nvSpPr>
        <p:spPr>
          <a:xfrm>
            <a:off x="571503" y="3600450"/>
            <a:ext cx="3514725" cy="7144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40" name="Shape 35"/>
          <p:cNvSpPr/>
          <p:nvPr/>
        </p:nvSpPr>
        <p:spPr>
          <a:xfrm>
            <a:off x="4079081" y="3600453"/>
            <a:ext cx="7144" cy="314325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41" name="Shape 36"/>
          <p:cNvSpPr/>
          <p:nvPr/>
        </p:nvSpPr>
        <p:spPr>
          <a:xfrm>
            <a:off x="571503" y="3907631"/>
            <a:ext cx="3514725" cy="7144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42" name="Shape 37"/>
          <p:cNvSpPr/>
          <p:nvPr/>
        </p:nvSpPr>
        <p:spPr>
          <a:xfrm>
            <a:off x="571500" y="3600453"/>
            <a:ext cx="7144" cy="314325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43" name="Text 38"/>
          <p:cNvSpPr/>
          <p:nvPr/>
        </p:nvSpPr>
        <p:spPr>
          <a:xfrm>
            <a:off x="4521995" y="2614613"/>
            <a:ext cx="4150519" cy="1000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r>
              <a:rPr lang="en-US" sz="600" b="1" kern="0" spc="62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ЭФФЕКТЫ ВНЕДРЕНИЯ</a:t>
            </a:r>
            <a:endParaRPr lang="en-US" sz="600" dirty="0"/>
          </a:p>
        </p:txBody>
      </p:sp>
      <p:sp>
        <p:nvSpPr>
          <p:cNvPr id="44" name="Shape 39"/>
          <p:cNvSpPr/>
          <p:nvPr/>
        </p:nvSpPr>
        <p:spPr>
          <a:xfrm>
            <a:off x="4421984" y="2643188"/>
            <a:ext cx="42863" cy="42863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45" name="Shape 40"/>
          <p:cNvSpPr/>
          <p:nvPr/>
        </p:nvSpPr>
        <p:spPr>
          <a:xfrm>
            <a:off x="4421984" y="2857503"/>
            <a:ext cx="85725" cy="85725"/>
          </a:xfrm>
          <a:prstGeom prst="rect">
            <a:avLst/>
          </a:prstGeom>
          <a:solidFill>
            <a:srgbClr val="141A22"/>
          </a:solidFill>
          <a:ln w="7144">
            <a:solidFill>
              <a:srgbClr val="00F0FF"/>
            </a:solidFill>
            <a:prstDash val="solid"/>
          </a:ln>
        </p:spPr>
      </p:sp>
      <p:sp>
        <p:nvSpPr>
          <p:cNvPr id="46" name="Text 41"/>
          <p:cNvSpPr/>
          <p:nvPr/>
        </p:nvSpPr>
        <p:spPr>
          <a:xfrm>
            <a:off x="4607719" y="2828928"/>
            <a:ext cx="2750344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800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Сбер:</a:t>
            </a:r>
            <a:r>
              <a:rPr lang="en-US" sz="800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 сотни ИИ-агентов формируют кредитные предложения</a:t>
            </a:r>
            <a:endParaRPr lang="en-US" sz="800" dirty="0"/>
          </a:p>
        </p:txBody>
      </p:sp>
      <p:sp>
        <p:nvSpPr>
          <p:cNvPr id="47" name="Shape 42"/>
          <p:cNvSpPr/>
          <p:nvPr/>
        </p:nvSpPr>
        <p:spPr>
          <a:xfrm>
            <a:off x="4421984" y="3078959"/>
            <a:ext cx="85725" cy="85725"/>
          </a:xfrm>
          <a:prstGeom prst="rect">
            <a:avLst/>
          </a:prstGeom>
          <a:solidFill>
            <a:srgbClr val="141A22"/>
          </a:solidFill>
          <a:ln w="7144">
            <a:solidFill>
              <a:srgbClr val="00F0FF"/>
            </a:solidFill>
            <a:prstDash val="solid"/>
          </a:ln>
        </p:spPr>
      </p:sp>
      <p:sp>
        <p:nvSpPr>
          <p:cNvPr id="48" name="Text 43"/>
          <p:cNvSpPr/>
          <p:nvPr/>
        </p:nvSpPr>
        <p:spPr>
          <a:xfrm>
            <a:off x="4607719" y="3050384"/>
            <a:ext cx="2864644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800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Росбанк:</a:t>
            </a:r>
            <a:r>
              <a:rPr lang="en-US" sz="800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 сокращение времени открытия счетов </a:t>
            </a:r>
            <a:r>
              <a:rPr lang="en-US" sz="800" b="1" dirty="0">
                <a:solidFill>
                  <a:srgbClr val="00F0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с 20 до 5 минут</a:t>
            </a:r>
            <a:endParaRPr lang="en-US" sz="800" dirty="0"/>
          </a:p>
        </p:txBody>
      </p:sp>
      <p:sp>
        <p:nvSpPr>
          <p:cNvPr id="49" name="Shape 44"/>
          <p:cNvSpPr/>
          <p:nvPr/>
        </p:nvSpPr>
        <p:spPr>
          <a:xfrm>
            <a:off x="4421984" y="3307559"/>
            <a:ext cx="85725" cy="85725"/>
          </a:xfrm>
          <a:prstGeom prst="rect">
            <a:avLst/>
          </a:prstGeom>
          <a:solidFill>
            <a:srgbClr val="141A22"/>
          </a:solidFill>
          <a:ln w="7144">
            <a:solidFill>
              <a:srgbClr val="00F0FF"/>
            </a:solidFill>
            <a:prstDash val="solid"/>
          </a:ln>
        </p:spPr>
      </p:sp>
      <p:sp>
        <p:nvSpPr>
          <p:cNvPr id="50" name="Text 45"/>
          <p:cNvSpPr/>
          <p:nvPr/>
        </p:nvSpPr>
        <p:spPr>
          <a:xfrm>
            <a:off x="4607719" y="3278984"/>
            <a:ext cx="3328988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800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Точность скоринга повышается на </a:t>
            </a:r>
            <a:r>
              <a:rPr lang="en-US" sz="800" b="1" dirty="0">
                <a:solidFill>
                  <a:srgbClr val="00F0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30%</a:t>
            </a:r>
            <a:r>
              <a:rPr lang="en-US" sz="800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 для 96% корпоративных клиентов</a:t>
            </a:r>
            <a:endParaRPr lang="en-US" sz="800" dirty="0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104" y="78891"/>
            <a:ext cx="1951348" cy="67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4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71500" y="342903"/>
            <a:ext cx="1027628" cy="207169"/>
          </a:xfrm>
          <a:prstGeom prst="rect">
            <a:avLst/>
          </a:prstGeom>
          <a:solidFill>
            <a:srgbClr val="141A22"/>
          </a:solidFill>
          <a:ln/>
        </p:spPr>
        <p:txBody>
          <a:bodyPr wrap="square" lIns="100013" tIns="42863" rIns="100013" bIns="42863" rtlCol="0" anchor="ctr"/>
          <a:lstStyle/>
          <a:p>
            <a:r>
              <a:rPr lang="en-US" sz="800" b="1" kern="0" spc="73" dirty="0">
                <a:solidFill>
                  <a:srgbClr val="00F0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АНТИФРОД</a:t>
            </a:r>
            <a:endParaRPr lang="en-US" sz="800" dirty="0"/>
          </a:p>
        </p:txBody>
      </p:sp>
      <p:sp>
        <p:nvSpPr>
          <p:cNvPr id="3" name="Shape 1"/>
          <p:cNvSpPr/>
          <p:nvPr/>
        </p:nvSpPr>
        <p:spPr>
          <a:xfrm>
            <a:off x="571503" y="342903"/>
            <a:ext cx="28575" cy="207169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4" name="Text 2"/>
          <p:cNvSpPr/>
          <p:nvPr/>
        </p:nvSpPr>
        <p:spPr>
          <a:xfrm>
            <a:off x="571503" y="635797"/>
            <a:ext cx="5229225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2200" b="1" kern="0" spc="-43" dirty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ИИ в кибербезопасности и антифроде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8458200" y="385763"/>
            <a:ext cx="114300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800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06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571503" y="1578769"/>
            <a:ext cx="8143875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800" b="1" kern="0" spc="39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СХЕМА РАБОТЫ</a:t>
            </a:r>
            <a:endParaRPr lang="en-US" sz="800" dirty="0"/>
          </a:p>
        </p:txBody>
      </p:sp>
      <p:sp>
        <p:nvSpPr>
          <p:cNvPr id="7" name="Shape 5"/>
          <p:cNvSpPr/>
          <p:nvPr/>
        </p:nvSpPr>
        <p:spPr>
          <a:xfrm>
            <a:off x="571500" y="1793081"/>
            <a:ext cx="2400300" cy="571500"/>
          </a:xfrm>
          <a:prstGeom prst="rect">
            <a:avLst/>
          </a:prstGeom>
          <a:solidFill>
            <a:srgbClr val="141A22"/>
          </a:solidFill>
          <a:ln w="7144">
            <a:solidFill>
              <a:srgbClr val="2A3441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21519" y="2007394"/>
            <a:ext cx="1993106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900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Анализ транзакций в реальном времени</a:t>
            </a:r>
            <a:endParaRPr lang="en-US" sz="90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86100" y="2021681"/>
            <a:ext cx="171450" cy="114300"/>
          </a:xfrm>
          <a:prstGeom prst="rect">
            <a:avLst/>
          </a:prstGeom>
        </p:spPr>
      </p:pic>
      <p:sp>
        <p:nvSpPr>
          <p:cNvPr id="10" name="Shape 7"/>
          <p:cNvSpPr/>
          <p:nvPr/>
        </p:nvSpPr>
        <p:spPr>
          <a:xfrm>
            <a:off x="3371850" y="1793081"/>
            <a:ext cx="2400300" cy="571500"/>
          </a:xfrm>
          <a:prstGeom prst="rect">
            <a:avLst/>
          </a:prstGeom>
          <a:solidFill>
            <a:srgbClr val="141A22"/>
          </a:solidFill>
          <a:ln w="7144">
            <a:solidFill>
              <a:srgbClr val="2A3441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3521871" y="1928813"/>
            <a:ext cx="2148483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181"/>
              </a:lnSpc>
            </a:pPr>
            <a:r>
              <a:rPr lang="en-US" sz="900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Выявление аномалий в поведении клиента</a:t>
            </a:r>
            <a:endParaRPr lang="en-US" sz="900" dirty="0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86450" y="2021681"/>
            <a:ext cx="171450" cy="114300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6172200" y="1793081"/>
            <a:ext cx="2400300" cy="571500"/>
          </a:xfrm>
          <a:prstGeom prst="rect">
            <a:avLst/>
          </a:prstGeom>
          <a:solidFill>
            <a:srgbClr val="141A22"/>
          </a:solidFill>
          <a:ln w="7144">
            <a:solidFill>
              <a:srgbClr val="2A3441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6322219" y="2007394"/>
            <a:ext cx="1935956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900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Блокировка подозрительных операций</a:t>
            </a:r>
            <a:endParaRPr lang="en-US" sz="900" dirty="0"/>
          </a:p>
        </p:txBody>
      </p:sp>
      <p:sp>
        <p:nvSpPr>
          <p:cNvPr id="15" name="Shape 11"/>
          <p:cNvSpPr/>
          <p:nvPr/>
        </p:nvSpPr>
        <p:spPr>
          <a:xfrm>
            <a:off x="571500" y="3093244"/>
            <a:ext cx="57150" cy="57150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16" name="Shape 12"/>
          <p:cNvSpPr/>
          <p:nvPr/>
        </p:nvSpPr>
        <p:spPr>
          <a:xfrm>
            <a:off x="4572000" y="3050381"/>
            <a:ext cx="7144" cy="742950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17" name="Text 13"/>
          <p:cNvSpPr/>
          <p:nvPr/>
        </p:nvSpPr>
        <p:spPr>
          <a:xfrm>
            <a:off x="714378" y="3050381"/>
            <a:ext cx="3731181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181"/>
              </a:lnSpc>
            </a:pPr>
            <a:r>
              <a:rPr lang="en-US" sz="800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Система </a:t>
            </a:r>
            <a:r>
              <a:rPr lang="en-US" sz="800" b="1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Smart Fraud Detection 4.3</a:t>
            </a:r>
            <a:r>
              <a:rPr lang="en-US" sz="800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 использует нейросети для выявления скрытых паттернов в поведении пользователей</a:t>
            </a:r>
            <a:endParaRPr lang="en-US" sz="800" dirty="0"/>
          </a:p>
        </p:txBody>
      </p:sp>
      <p:sp>
        <p:nvSpPr>
          <p:cNvPr id="18" name="Shape 14"/>
          <p:cNvSpPr/>
          <p:nvPr/>
        </p:nvSpPr>
        <p:spPr>
          <a:xfrm>
            <a:off x="571500" y="3507581"/>
            <a:ext cx="57150" cy="57150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19" name="Text 15"/>
          <p:cNvSpPr/>
          <p:nvPr/>
        </p:nvSpPr>
        <p:spPr>
          <a:xfrm>
            <a:off x="714378" y="3464719"/>
            <a:ext cx="3731181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181"/>
              </a:lnSpc>
            </a:pPr>
            <a:r>
              <a:rPr lang="en-US" sz="800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С июля 2024 года банки по закону </a:t>
            </a:r>
            <a:r>
              <a:rPr lang="en-US" sz="800" b="1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обязаны приостанавливать</a:t>
            </a:r>
            <a:r>
              <a:rPr lang="en-US" sz="800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 подозрительные операции на два дня</a:t>
            </a:r>
            <a:endParaRPr lang="en-US" sz="800" dirty="0"/>
          </a:p>
        </p:txBody>
      </p:sp>
      <p:sp>
        <p:nvSpPr>
          <p:cNvPr id="20" name="Text 16"/>
          <p:cNvSpPr/>
          <p:nvPr/>
        </p:nvSpPr>
        <p:spPr>
          <a:xfrm>
            <a:off x="4857750" y="2993231"/>
            <a:ext cx="1051560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50"/>
              </a:lnSpc>
            </a:pPr>
            <a:r>
              <a:rPr lang="en-US" sz="3200" b="1" dirty="0">
                <a:solidFill>
                  <a:srgbClr val="00F0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15-20%</a:t>
            </a:r>
            <a:endParaRPr lang="en-US" sz="3200" dirty="0"/>
          </a:p>
        </p:txBody>
      </p:sp>
      <p:sp>
        <p:nvSpPr>
          <p:cNvPr id="21" name="Text 17"/>
          <p:cNvSpPr/>
          <p:nvPr/>
        </p:nvSpPr>
        <p:spPr>
          <a:xfrm>
            <a:off x="5929316" y="3178972"/>
            <a:ext cx="2694623" cy="485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260"/>
              </a:lnSpc>
            </a:pPr>
            <a:r>
              <a:rPr lang="en-US" sz="900" b="1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Снижение операционных расходов</a:t>
            </a:r>
            <a:r>
              <a:rPr lang="en-US" sz="900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 финансовых организаций при внедрении автоматизированного анализа</a:t>
            </a:r>
            <a:endParaRPr lang="en-US" sz="900" dirty="0"/>
          </a:p>
        </p:txBody>
      </p:sp>
      <p:sp>
        <p:nvSpPr>
          <p:cNvPr id="22" name="Shape 18"/>
          <p:cNvSpPr/>
          <p:nvPr/>
        </p:nvSpPr>
        <p:spPr>
          <a:xfrm>
            <a:off x="571500" y="4443413"/>
            <a:ext cx="8001000" cy="357188"/>
          </a:xfrm>
          <a:prstGeom prst="rect">
            <a:avLst/>
          </a:prstGeom>
          <a:solidFill>
            <a:srgbClr val="1C1215"/>
          </a:solidFill>
          <a:ln/>
        </p:spPr>
      </p:sp>
      <p:sp>
        <p:nvSpPr>
          <p:cNvPr id="23" name="Shape 19"/>
          <p:cNvSpPr/>
          <p:nvPr/>
        </p:nvSpPr>
        <p:spPr>
          <a:xfrm>
            <a:off x="571500" y="4443413"/>
            <a:ext cx="8001000" cy="7144"/>
          </a:xfrm>
          <a:prstGeom prst="rect">
            <a:avLst/>
          </a:prstGeom>
          <a:solidFill>
            <a:srgbClr val="3D2226"/>
          </a:solidFill>
          <a:ln/>
        </p:spPr>
      </p:sp>
      <p:sp>
        <p:nvSpPr>
          <p:cNvPr id="24" name="Shape 20"/>
          <p:cNvSpPr/>
          <p:nvPr/>
        </p:nvSpPr>
        <p:spPr>
          <a:xfrm>
            <a:off x="8565356" y="4443413"/>
            <a:ext cx="7144" cy="357188"/>
          </a:xfrm>
          <a:prstGeom prst="rect">
            <a:avLst/>
          </a:prstGeom>
          <a:solidFill>
            <a:srgbClr val="3D2226"/>
          </a:solidFill>
          <a:ln/>
        </p:spPr>
      </p:sp>
      <p:sp>
        <p:nvSpPr>
          <p:cNvPr id="25" name="Shape 21"/>
          <p:cNvSpPr/>
          <p:nvPr/>
        </p:nvSpPr>
        <p:spPr>
          <a:xfrm>
            <a:off x="571500" y="4793456"/>
            <a:ext cx="8001000" cy="7144"/>
          </a:xfrm>
          <a:prstGeom prst="rect">
            <a:avLst/>
          </a:prstGeom>
          <a:solidFill>
            <a:srgbClr val="3D2226"/>
          </a:solidFill>
          <a:ln/>
        </p:spPr>
      </p:sp>
      <p:sp>
        <p:nvSpPr>
          <p:cNvPr id="26" name="Shape 22"/>
          <p:cNvSpPr/>
          <p:nvPr/>
        </p:nvSpPr>
        <p:spPr>
          <a:xfrm>
            <a:off x="571503" y="4443413"/>
            <a:ext cx="28575" cy="357188"/>
          </a:xfrm>
          <a:prstGeom prst="rect">
            <a:avLst/>
          </a:prstGeom>
          <a:solidFill>
            <a:srgbClr val="FF4A5A"/>
          </a:solidFill>
          <a:ln/>
        </p:spPr>
      </p:sp>
      <p:sp>
        <p:nvSpPr>
          <p:cNvPr id="27" name="Text 23"/>
          <p:cNvSpPr/>
          <p:nvPr/>
        </p:nvSpPr>
        <p:spPr>
          <a:xfrm>
            <a:off x="742950" y="4564856"/>
            <a:ext cx="350044" cy="1071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700" b="1" kern="0" spc="68" dirty="0">
                <a:solidFill>
                  <a:srgbClr val="FF4A5A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ВАЖНО</a:t>
            </a:r>
            <a:endParaRPr lang="en-US" sz="700" dirty="0"/>
          </a:p>
        </p:txBody>
      </p:sp>
      <p:sp>
        <p:nvSpPr>
          <p:cNvPr id="28" name="Text 24"/>
          <p:cNvSpPr/>
          <p:nvPr/>
        </p:nvSpPr>
        <p:spPr>
          <a:xfrm>
            <a:off x="1178719" y="4550572"/>
            <a:ext cx="6700838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800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Модели машинного обучения крайне чувствительны к «отравлению» данных (data poisoning), что требует непрерывного аудита обучающих выборок.</a:t>
            </a:r>
            <a:endParaRPr lang="en-US" sz="800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104" y="78891"/>
            <a:ext cx="1951348" cy="67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4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71503" y="400050"/>
            <a:ext cx="5179219" cy="292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900" b="1" kern="0" spc="-38" dirty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ИИ в автоматизации внутренних процессов</a:t>
            </a:r>
            <a:endParaRPr lang="en-US" sz="1900" dirty="0"/>
          </a:p>
        </p:txBody>
      </p:sp>
      <p:sp>
        <p:nvSpPr>
          <p:cNvPr id="3" name="Text 1"/>
          <p:cNvSpPr/>
          <p:nvPr/>
        </p:nvSpPr>
        <p:spPr>
          <a:xfrm>
            <a:off x="8365331" y="400053"/>
            <a:ext cx="252174" cy="100013"/>
          </a:xfrm>
          <a:prstGeom prst="rect">
            <a:avLst/>
          </a:prstGeom>
          <a:noFill/>
          <a:ln/>
        </p:spPr>
        <p:txBody>
          <a:bodyPr wrap="none" lIns="28575" tIns="0" rIns="0" bIns="0" rtlCol="0" anchor="t"/>
          <a:lstStyle/>
          <a:p>
            <a:r>
              <a:rPr lang="en-US" sz="800" b="1" kern="0" spc="79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07</a:t>
            </a:r>
            <a:endParaRPr lang="en-US" sz="800" dirty="0"/>
          </a:p>
        </p:txBody>
      </p:sp>
      <p:sp>
        <p:nvSpPr>
          <p:cNvPr id="4" name="Shape 2"/>
          <p:cNvSpPr/>
          <p:nvPr/>
        </p:nvSpPr>
        <p:spPr>
          <a:xfrm>
            <a:off x="8365331" y="400053"/>
            <a:ext cx="14288" cy="100013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5" name="Text 3"/>
          <p:cNvSpPr/>
          <p:nvPr/>
        </p:nvSpPr>
        <p:spPr>
          <a:xfrm>
            <a:off x="571503" y="2053831"/>
            <a:ext cx="2428875" cy="8358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7300" b="1" kern="0" spc="-292" dirty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1/3</a:t>
            </a:r>
            <a:endParaRPr lang="en-US" sz="7300" dirty="0"/>
          </a:p>
        </p:txBody>
      </p:sp>
      <p:sp>
        <p:nvSpPr>
          <p:cNvPr id="6" name="Text 4"/>
          <p:cNvSpPr/>
          <p:nvPr/>
        </p:nvSpPr>
        <p:spPr>
          <a:xfrm>
            <a:off x="571503" y="2914650"/>
            <a:ext cx="2428875" cy="1643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000" b="1" kern="0" spc="51" dirty="0">
                <a:solidFill>
                  <a:srgbClr val="00F0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КОДА ПИШЕТСЯ ИИ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3286125" y="1671638"/>
            <a:ext cx="533781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350"/>
              </a:lnSpc>
            </a:pPr>
            <a:r>
              <a:rPr lang="en-US" sz="900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Генерация кода с помощью ИИ:</a:t>
            </a:r>
            <a:endParaRPr lang="en-US" sz="900" dirty="0"/>
          </a:p>
          <a:p>
            <a:pPr>
              <a:lnSpc>
                <a:spcPts val="1350"/>
              </a:lnSpc>
            </a:pPr>
            <a:r>
              <a:rPr lang="en-US" sz="900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Разработчики тратят 19-31% времени на чистое программирование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3286125" y="2128841"/>
            <a:ext cx="2571750" cy="1285875"/>
          </a:xfrm>
          <a:prstGeom prst="rect">
            <a:avLst/>
          </a:prstGeom>
          <a:solidFill>
            <a:srgbClr val="141A22"/>
          </a:solidFill>
          <a:ln/>
        </p:spPr>
      </p:sp>
      <p:sp>
        <p:nvSpPr>
          <p:cNvPr id="9" name="Shape 7"/>
          <p:cNvSpPr/>
          <p:nvPr/>
        </p:nvSpPr>
        <p:spPr>
          <a:xfrm>
            <a:off x="3286125" y="2128838"/>
            <a:ext cx="2571750" cy="14288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10" name="Text 8"/>
          <p:cNvSpPr/>
          <p:nvPr/>
        </p:nvSpPr>
        <p:spPr>
          <a:xfrm>
            <a:off x="3457575" y="2314578"/>
            <a:ext cx="2228850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200" b="1" kern="0" spc="-11" dirty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Сбер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3457575" y="3100391"/>
            <a:ext cx="2228850" cy="142875"/>
          </a:xfrm>
          <a:prstGeom prst="rect">
            <a:avLst/>
          </a:prstGeom>
          <a:noFill/>
          <a:ln/>
        </p:spPr>
        <p:txBody>
          <a:bodyPr wrap="none" lIns="57150" tIns="0" rIns="0" bIns="0" rtlCol="0" anchor="t"/>
          <a:lstStyle/>
          <a:p>
            <a:r>
              <a:rPr lang="en-US" sz="800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1/3 кода</a:t>
            </a:r>
            <a:r>
              <a:rPr lang="en-US" sz="800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 пишется ИИ</a:t>
            </a:r>
            <a:endParaRPr lang="en-US" sz="800" dirty="0"/>
          </a:p>
        </p:txBody>
      </p:sp>
      <p:sp>
        <p:nvSpPr>
          <p:cNvPr id="12" name="Text 10"/>
          <p:cNvSpPr/>
          <p:nvPr/>
        </p:nvSpPr>
        <p:spPr>
          <a:xfrm>
            <a:off x="3457578" y="3100391"/>
            <a:ext cx="116443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800" dirty="0">
                <a:solidFill>
                  <a:srgbClr val="00F0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—</a:t>
            </a:r>
            <a:endParaRPr lang="en-US" sz="800" dirty="0"/>
          </a:p>
        </p:txBody>
      </p:sp>
      <p:sp>
        <p:nvSpPr>
          <p:cNvPr id="13" name="Shape 11"/>
          <p:cNvSpPr/>
          <p:nvPr/>
        </p:nvSpPr>
        <p:spPr>
          <a:xfrm>
            <a:off x="6000750" y="2128841"/>
            <a:ext cx="2571750" cy="1285875"/>
          </a:xfrm>
          <a:prstGeom prst="rect">
            <a:avLst/>
          </a:prstGeom>
          <a:solidFill>
            <a:srgbClr val="141A22"/>
          </a:solidFill>
          <a:ln/>
        </p:spPr>
      </p:sp>
      <p:sp>
        <p:nvSpPr>
          <p:cNvPr id="14" name="Shape 12"/>
          <p:cNvSpPr/>
          <p:nvPr/>
        </p:nvSpPr>
        <p:spPr>
          <a:xfrm>
            <a:off x="6000750" y="2128838"/>
            <a:ext cx="2571750" cy="14288"/>
          </a:xfrm>
          <a:prstGeom prst="rect">
            <a:avLst/>
          </a:prstGeom>
          <a:solidFill>
            <a:srgbClr val="2A3441"/>
          </a:solidFill>
          <a:ln/>
        </p:spPr>
      </p:sp>
      <p:sp>
        <p:nvSpPr>
          <p:cNvPr id="15" name="Text 13"/>
          <p:cNvSpPr/>
          <p:nvPr/>
        </p:nvSpPr>
        <p:spPr>
          <a:xfrm>
            <a:off x="6172200" y="2314578"/>
            <a:ext cx="2228850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200" b="1" kern="0" spc="-11" dirty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Т-Технологии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6172200" y="2907509"/>
            <a:ext cx="2228850" cy="142875"/>
          </a:xfrm>
          <a:prstGeom prst="rect">
            <a:avLst/>
          </a:prstGeom>
          <a:noFill/>
          <a:ln/>
        </p:spPr>
        <p:txBody>
          <a:bodyPr wrap="none" lIns="57150" tIns="0" rIns="0" bIns="0" rtlCol="0" anchor="t"/>
          <a:lstStyle/>
          <a:p>
            <a:r>
              <a:rPr lang="en-US" sz="800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ИИ генерирует </a:t>
            </a:r>
            <a:r>
              <a:rPr lang="en-US" sz="800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15% кода</a:t>
            </a:r>
            <a:endParaRPr lang="en-US" sz="800" dirty="0"/>
          </a:p>
        </p:txBody>
      </p:sp>
      <p:sp>
        <p:nvSpPr>
          <p:cNvPr id="17" name="Text 15"/>
          <p:cNvSpPr/>
          <p:nvPr/>
        </p:nvSpPr>
        <p:spPr>
          <a:xfrm>
            <a:off x="6172203" y="2907509"/>
            <a:ext cx="116443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800" dirty="0">
                <a:solidFill>
                  <a:srgbClr val="00F0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—</a:t>
            </a:r>
            <a:endParaRPr lang="en-US" sz="800" dirty="0"/>
          </a:p>
        </p:txBody>
      </p:sp>
      <p:sp>
        <p:nvSpPr>
          <p:cNvPr id="18" name="Text 16"/>
          <p:cNvSpPr/>
          <p:nvPr/>
        </p:nvSpPr>
        <p:spPr>
          <a:xfrm>
            <a:off x="6172200" y="3100391"/>
            <a:ext cx="2228850" cy="142875"/>
          </a:xfrm>
          <a:prstGeom prst="rect">
            <a:avLst/>
          </a:prstGeom>
          <a:noFill/>
          <a:ln/>
        </p:spPr>
        <p:txBody>
          <a:bodyPr wrap="none" lIns="57150" tIns="0" rIns="0" bIns="0" rtlCol="0" anchor="t"/>
          <a:lstStyle/>
          <a:p>
            <a:r>
              <a:rPr lang="en-US" sz="800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Закрывает </a:t>
            </a:r>
            <a:r>
              <a:rPr lang="en-US" sz="800" dirty="0">
                <a:solidFill>
                  <a:srgbClr val="F2F4F7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45% обращений</a:t>
            </a:r>
            <a:endParaRPr lang="en-US" sz="800" dirty="0"/>
          </a:p>
        </p:txBody>
      </p:sp>
      <p:sp>
        <p:nvSpPr>
          <p:cNvPr id="19" name="Text 17"/>
          <p:cNvSpPr/>
          <p:nvPr/>
        </p:nvSpPr>
        <p:spPr>
          <a:xfrm>
            <a:off x="6172203" y="3100391"/>
            <a:ext cx="116443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800" dirty="0">
                <a:solidFill>
                  <a:srgbClr val="00F0FF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—</a:t>
            </a:r>
            <a:endParaRPr lang="en-US" sz="800" dirty="0"/>
          </a:p>
        </p:txBody>
      </p:sp>
      <p:sp>
        <p:nvSpPr>
          <p:cNvPr id="20" name="Shape 18"/>
          <p:cNvSpPr/>
          <p:nvPr/>
        </p:nvSpPr>
        <p:spPr>
          <a:xfrm>
            <a:off x="571500" y="4393406"/>
            <a:ext cx="8001000" cy="407194"/>
          </a:xfrm>
          <a:prstGeom prst="rect">
            <a:avLst/>
          </a:prstGeom>
          <a:ln/>
        </p:spPr>
      </p:sp>
      <p:sp>
        <p:nvSpPr>
          <p:cNvPr id="21" name="Shape 19"/>
          <p:cNvSpPr/>
          <p:nvPr/>
        </p:nvSpPr>
        <p:spPr>
          <a:xfrm>
            <a:off x="571503" y="4393406"/>
            <a:ext cx="28575" cy="407194"/>
          </a:xfrm>
          <a:prstGeom prst="rect">
            <a:avLst/>
          </a:prstGeom>
          <a:solidFill>
            <a:srgbClr val="00F0FF"/>
          </a:solidFill>
          <a:ln/>
        </p:spPr>
      </p:sp>
      <p:sp>
        <p:nvSpPr>
          <p:cNvPr id="22" name="Text 20"/>
          <p:cNvSpPr/>
          <p:nvPr/>
        </p:nvSpPr>
        <p:spPr>
          <a:xfrm>
            <a:off x="742953" y="4393406"/>
            <a:ext cx="7972425" cy="1643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900" dirty="0">
                <a:solidFill>
                  <a:srgbClr val="94A3B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Экономический эффект Т-Технологий: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742953" y="4586291"/>
            <a:ext cx="7972425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300" b="1" dirty="0">
                <a:solidFill>
                  <a:srgbClr val="F2F4F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десятки млрд руб. ежегодно</a:t>
            </a:r>
            <a:endParaRPr lang="en-US" sz="13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104" y="78891"/>
            <a:ext cx="1951348" cy="67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1678</Words>
  <Application>Microsoft Office PowerPoint</Application>
  <PresentationFormat>Экран (16:9)</PresentationFormat>
  <Paragraphs>332</Paragraphs>
  <Slides>24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IBM Plex Sans</vt:lpstr>
      <vt:lpstr>Montserrat Semi-Bold</vt:lpstr>
      <vt:lpstr>manrope</vt:lpstr>
      <vt:lpstr>ibm_plex_sans</vt:lpstr>
      <vt:lpstr>Calibri</vt:lpstr>
      <vt:lpstr>Office Theme</vt:lpstr>
      <vt:lpstr>1_Office Theme</vt:lpstr>
      <vt:lpstr>2_Office Theme</vt:lpstr>
      <vt:lpstr>3_Office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Дима</cp:lastModifiedBy>
  <cp:revision>11</cp:revision>
  <dcterms:created xsi:type="dcterms:W3CDTF">2026-06-24T22:02:56Z</dcterms:created>
  <dcterms:modified xsi:type="dcterms:W3CDTF">2026-07-05T22:18:09Z</dcterms:modified>
</cp:coreProperties>
</file>