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  <p:sldMasterId id="2147483912" r:id="rId2"/>
    <p:sldMasterId id="2147483927" r:id="rId3"/>
  </p:sldMasterIdLst>
  <p:notesMasterIdLst>
    <p:notesMasterId r:id="rId20"/>
  </p:notesMasterIdLst>
  <p:sldIdLst>
    <p:sldId id="319" r:id="rId4"/>
    <p:sldId id="318" r:id="rId5"/>
    <p:sldId id="295" r:id="rId6"/>
    <p:sldId id="308" r:id="rId7"/>
    <p:sldId id="320" r:id="rId8"/>
    <p:sldId id="329" r:id="rId9"/>
    <p:sldId id="328" r:id="rId10"/>
    <p:sldId id="298" r:id="rId11"/>
    <p:sldId id="301" r:id="rId12"/>
    <p:sldId id="302" r:id="rId13"/>
    <p:sldId id="304" r:id="rId14"/>
    <p:sldId id="305" r:id="rId15"/>
    <p:sldId id="300" r:id="rId16"/>
    <p:sldId id="306" r:id="rId17"/>
    <p:sldId id="307" r:id="rId18"/>
    <p:sldId id="289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5D9A"/>
    <a:srgbClr val="4D7FA9"/>
    <a:srgbClr val="5171AC"/>
    <a:srgbClr val="F6F6F6"/>
    <a:srgbClr val="1F497D"/>
    <a:srgbClr val="0B538F"/>
    <a:srgbClr val="FBE5D6"/>
    <a:srgbClr val="DEEBF7"/>
    <a:srgbClr val="C0504D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26" autoAdjust="0"/>
    <p:restoredTop sz="94651" autoAdjust="0"/>
  </p:normalViewPr>
  <p:slideViewPr>
    <p:cSldViewPr snapToGrid="0">
      <p:cViewPr varScale="1">
        <p:scale>
          <a:sx n="86" d="100"/>
          <a:sy n="86" d="100"/>
        </p:scale>
        <p:origin x="8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86" cy="49721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790" y="0"/>
            <a:ext cx="2945285" cy="49721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2F0C4A5E-6DB7-4B29-BE23-375964752A97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77064"/>
            <a:ext cx="5437819" cy="3908944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427"/>
            <a:ext cx="2945286" cy="49721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790" y="9429427"/>
            <a:ext cx="2945285" cy="49721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7C497995-6DE6-4509-A184-03013FA36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12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4b3b7ab8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4b3b7ab8f_0_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102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a4b3b7ab8f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a4b3b7ab8f_0_40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568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a4b3b7ab8f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a4b3b7ab8f_0_40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359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97995-6DE6-4509-A184-03013FA36C4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771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a4b3b7ab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a4b3b7ab8f_0_16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dirty="0"/>
              <a:t>Замечаний не было</a:t>
            </a:r>
          </a:p>
        </p:txBody>
      </p:sp>
    </p:spTree>
    <p:extLst>
      <p:ext uri="{BB962C8B-B14F-4D97-AF65-F5344CB8AC3E}">
        <p14:creationId xmlns:p14="http://schemas.microsoft.com/office/powerpoint/2010/main" val="1539968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a4b3b7ab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a4b3b7ab8f_0_16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226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4b3b7ab8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4b3b7ab8f_0_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5465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0538" indent="-300629" defTabSz="921075">
              <a:buClr>
                <a:srgbClr val="000000"/>
              </a:buClr>
              <a:buSzPts val="1100"/>
              <a:buFont typeface="Arial"/>
              <a:buChar char="●"/>
              <a:defRPr/>
            </a:pPr>
            <a:r>
              <a:rPr lang="ru-RU" dirty="0"/>
              <a:t>Замечаний не было</a:t>
            </a:r>
          </a:p>
          <a:p>
            <a:pPr marL="159909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91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51266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8931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49914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 idx="6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hasCustomPrompt="1"/>
          </p:nvPr>
        </p:nvSpPr>
        <p:spPr>
          <a:xfrm>
            <a:off x="1018803" y="26232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1"/>
          </p:nvPr>
        </p:nvSpPr>
        <p:spPr>
          <a:xfrm>
            <a:off x="2346500" y="2445233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2"/>
          </p:nvPr>
        </p:nvSpPr>
        <p:spPr>
          <a:xfrm>
            <a:off x="2346500" y="2913932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 idx="3" hasCustomPrompt="1"/>
          </p:nvPr>
        </p:nvSpPr>
        <p:spPr>
          <a:xfrm>
            <a:off x="1018803" y="44626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4"/>
          </p:nvPr>
        </p:nvSpPr>
        <p:spPr>
          <a:xfrm>
            <a:off x="2346500" y="4284635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5"/>
          </p:nvPr>
        </p:nvSpPr>
        <p:spPr>
          <a:xfrm>
            <a:off x="2346500" y="4753333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title" idx="7" hasCustomPrompt="1"/>
          </p:nvPr>
        </p:nvSpPr>
        <p:spPr>
          <a:xfrm>
            <a:off x="6329200" y="26232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4" name="Google Shape;134;p21"/>
          <p:cNvSpPr txBox="1">
            <a:spLocks noGrp="1"/>
          </p:cNvSpPr>
          <p:nvPr>
            <p:ph type="subTitle" idx="8"/>
          </p:nvPr>
        </p:nvSpPr>
        <p:spPr>
          <a:xfrm>
            <a:off x="7656897" y="2445233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ubTitle" idx="9"/>
          </p:nvPr>
        </p:nvSpPr>
        <p:spPr>
          <a:xfrm>
            <a:off x="7656897" y="2913932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title" idx="13" hasCustomPrompt="1"/>
          </p:nvPr>
        </p:nvSpPr>
        <p:spPr>
          <a:xfrm>
            <a:off x="6329200" y="44626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21"/>
          <p:cNvSpPr txBox="1">
            <a:spLocks noGrp="1"/>
          </p:cNvSpPr>
          <p:nvPr>
            <p:ph type="subTitle" idx="14"/>
          </p:nvPr>
        </p:nvSpPr>
        <p:spPr>
          <a:xfrm>
            <a:off x="7656897" y="4284635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5"/>
          </p:nvPr>
        </p:nvSpPr>
        <p:spPr>
          <a:xfrm>
            <a:off x="7656897" y="4753333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7840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9094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1890648" y="3993700"/>
            <a:ext cx="3180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1890648" y="4462400"/>
            <a:ext cx="3180800" cy="1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7199315" y="3993700"/>
            <a:ext cx="3180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7199315" y="4462400"/>
            <a:ext cx="3180800" cy="1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862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965200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2"/>
          </p:nvPr>
        </p:nvSpPr>
        <p:spPr>
          <a:xfrm>
            <a:off x="965200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3"/>
          </p:nvPr>
        </p:nvSpPr>
        <p:spPr>
          <a:xfrm>
            <a:off x="4627832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4"/>
          </p:nvPr>
        </p:nvSpPr>
        <p:spPr>
          <a:xfrm>
            <a:off x="4627833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5"/>
          </p:nvPr>
        </p:nvSpPr>
        <p:spPr>
          <a:xfrm>
            <a:off x="8290465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6"/>
          </p:nvPr>
        </p:nvSpPr>
        <p:spPr>
          <a:xfrm>
            <a:off x="8290467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7"/>
          </p:nvPr>
        </p:nvSpPr>
        <p:spPr>
          <a:xfrm>
            <a:off x="962967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8"/>
          </p:nvPr>
        </p:nvSpPr>
        <p:spPr>
          <a:xfrm>
            <a:off x="962967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9"/>
          </p:nvPr>
        </p:nvSpPr>
        <p:spPr>
          <a:xfrm>
            <a:off x="4625599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3"/>
          </p:nvPr>
        </p:nvSpPr>
        <p:spPr>
          <a:xfrm>
            <a:off x="4625600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4"/>
          </p:nvPr>
        </p:nvSpPr>
        <p:spPr>
          <a:xfrm>
            <a:off x="8288232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5"/>
          </p:nvPr>
        </p:nvSpPr>
        <p:spPr>
          <a:xfrm>
            <a:off x="8288233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0298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358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73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783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94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99473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27790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899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318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54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985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7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963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965200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2"/>
          </p:nvPr>
        </p:nvSpPr>
        <p:spPr>
          <a:xfrm>
            <a:off x="965200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3"/>
          </p:nvPr>
        </p:nvSpPr>
        <p:spPr>
          <a:xfrm>
            <a:off x="4627832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4"/>
          </p:nvPr>
        </p:nvSpPr>
        <p:spPr>
          <a:xfrm>
            <a:off x="4627833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5"/>
          </p:nvPr>
        </p:nvSpPr>
        <p:spPr>
          <a:xfrm>
            <a:off x="8290465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6"/>
          </p:nvPr>
        </p:nvSpPr>
        <p:spPr>
          <a:xfrm>
            <a:off x="8290467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7"/>
          </p:nvPr>
        </p:nvSpPr>
        <p:spPr>
          <a:xfrm>
            <a:off x="962967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8"/>
          </p:nvPr>
        </p:nvSpPr>
        <p:spPr>
          <a:xfrm>
            <a:off x="962967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9"/>
          </p:nvPr>
        </p:nvSpPr>
        <p:spPr>
          <a:xfrm>
            <a:off x="4625599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3"/>
          </p:nvPr>
        </p:nvSpPr>
        <p:spPr>
          <a:xfrm>
            <a:off x="4625600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4"/>
          </p:nvPr>
        </p:nvSpPr>
        <p:spPr>
          <a:xfrm>
            <a:off x="8288232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5"/>
          </p:nvPr>
        </p:nvSpPr>
        <p:spPr>
          <a:xfrm>
            <a:off x="8288233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5654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subTitle" idx="1"/>
          </p:nvPr>
        </p:nvSpPr>
        <p:spPr>
          <a:xfrm>
            <a:off x="960000" y="3398303"/>
            <a:ext cx="4348400" cy="16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960000" y="1814653"/>
            <a:ext cx="4348400" cy="1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2199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31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7387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20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2668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066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1328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906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065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8599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774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4899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60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52278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Разделитель с фото 2 строки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9" name="Text Placeholder 9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64599" y="388302"/>
            <a:ext cx="3010484" cy="20082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4500" b="0" i="0" u="none" strike="noStrike" cap="none" spc="0">
                <a:ln>
                  <a:noFill/>
                </a:ln>
                <a:solidFill>
                  <a:schemeClr val="accent5">
                    <a:alpha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2pPr>
            <a:lvl3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3pPr>
            <a:lvl4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4pPr>
            <a:lvl5pPr>
              <a:defRPr lang="ru-RU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228600" marR="0" lvl="0" indent="-228600" defTabSz="371475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/>
              <a:t>01</a:t>
            </a:r>
            <a:endParaRPr/>
          </a:p>
        </p:txBody>
      </p:sp>
      <p:sp>
        <p:nvSpPr>
          <p:cNvPr id="221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2469" y="2463730"/>
            <a:ext cx="4336327" cy="1107996"/>
          </a:xfrm>
        </p:spPr>
        <p:txBody>
          <a:bodyPr anchor="t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  <a:cs typeface="Gotham Pro Bold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br>
              <a:rPr lang="ru-RU"/>
            </a:br>
            <a:r>
              <a:rPr lang="ru-RU"/>
              <a:t>в 2 строки</a:t>
            </a:r>
            <a:endParaRPr/>
          </a:p>
        </p:txBody>
      </p:sp>
      <p:grpSp>
        <p:nvGrpSpPr>
          <p:cNvPr id="7" name="Group 6"/>
          <p:cNvGrpSpPr/>
          <p:nvPr userDrawn="1"/>
        </p:nvGrpSpPr>
        <p:grpSpPr bwMode="auto">
          <a:xfrm>
            <a:off x="6493680" y="-170530"/>
            <a:ext cx="5964897" cy="5314018"/>
            <a:chOff x="6493680" y="-170530"/>
            <a:chExt cx="5964897" cy="5314018"/>
          </a:xfrm>
        </p:grpSpPr>
        <p:sp>
          <p:nvSpPr>
            <p:cNvPr id="8" name="Полилиния 10"/>
            <p:cNvSpPr/>
            <p:nvPr/>
          </p:nvSpPr>
          <p:spPr bwMode="auto"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Полилиния 11"/>
            <p:cNvSpPr/>
            <p:nvPr/>
          </p:nvSpPr>
          <p:spPr bwMode="auto"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Полилиния 12"/>
            <p:cNvSpPr/>
            <p:nvPr/>
          </p:nvSpPr>
          <p:spPr bwMode="auto"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Полилиния 13"/>
            <p:cNvSpPr/>
            <p:nvPr/>
          </p:nvSpPr>
          <p:spPr bwMode="auto"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Полилиния 14"/>
            <p:cNvSpPr/>
            <p:nvPr/>
          </p:nvSpPr>
          <p:spPr bwMode="auto">
            <a:xfrm>
              <a:off x="7798376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Полилиния 15"/>
            <p:cNvSpPr/>
            <p:nvPr/>
          </p:nvSpPr>
          <p:spPr bwMode="auto"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Полилиния 16"/>
            <p:cNvSpPr/>
            <p:nvPr/>
          </p:nvSpPr>
          <p:spPr bwMode="auto"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Полилиния 17"/>
            <p:cNvSpPr/>
            <p:nvPr/>
          </p:nvSpPr>
          <p:spPr bwMode="auto"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Полилиния 18"/>
            <p:cNvSpPr/>
            <p:nvPr/>
          </p:nvSpPr>
          <p:spPr bwMode="auto"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Полилиния 19"/>
            <p:cNvSpPr/>
            <p:nvPr/>
          </p:nvSpPr>
          <p:spPr bwMode="auto">
            <a:xfrm>
              <a:off x="9415414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Полилиния 20"/>
            <p:cNvSpPr/>
            <p:nvPr/>
          </p:nvSpPr>
          <p:spPr bwMode="auto"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Полилиния 21"/>
            <p:cNvSpPr/>
            <p:nvPr/>
          </p:nvSpPr>
          <p:spPr bwMode="auto"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Полилиния 22"/>
            <p:cNvSpPr/>
            <p:nvPr/>
          </p:nvSpPr>
          <p:spPr bwMode="auto"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Полилиния 23"/>
            <p:cNvSpPr/>
            <p:nvPr/>
          </p:nvSpPr>
          <p:spPr bwMode="auto"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Полилиния 24"/>
            <p:cNvSpPr/>
            <p:nvPr/>
          </p:nvSpPr>
          <p:spPr bwMode="auto"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Полилиния 25"/>
            <p:cNvSpPr/>
            <p:nvPr/>
          </p:nvSpPr>
          <p:spPr bwMode="auto">
            <a:xfrm>
              <a:off x="8036861" y="307947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Полилиния 26"/>
            <p:cNvSpPr/>
            <p:nvPr/>
          </p:nvSpPr>
          <p:spPr bwMode="auto">
            <a:xfrm>
              <a:off x="8361499" y="33240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Полилиния 27"/>
            <p:cNvSpPr/>
            <p:nvPr/>
          </p:nvSpPr>
          <p:spPr bwMode="auto"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Полилиния 28"/>
            <p:cNvSpPr/>
            <p:nvPr/>
          </p:nvSpPr>
          <p:spPr bwMode="auto"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Полилиния 29"/>
            <p:cNvSpPr/>
            <p:nvPr/>
          </p:nvSpPr>
          <p:spPr bwMode="auto"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Полилиния 30"/>
            <p:cNvSpPr/>
            <p:nvPr/>
          </p:nvSpPr>
          <p:spPr bwMode="auto"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Полилиния 31"/>
            <p:cNvSpPr/>
            <p:nvPr/>
          </p:nvSpPr>
          <p:spPr bwMode="auto"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Полилиния 32"/>
            <p:cNvSpPr/>
            <p:nvPr/>
          </p:nvSpPr>
          <p:spPr bwMode="auto"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Полилиния 33"/>
            <p:cNvSpPr/>
            <p:nvPr/>
          </p:nvSpPr>
          <p:spPr bwMode="auto"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Полилиния 34"/>
            <p:cNvSpPr/>
            <p:nvPr/>
          </p:nvSpPr>
          <p:spPr bwMode="auto"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Полилиния 35"/>
            <p:cNvSpPr/>
            <p:nvPr/>
          </p:nvSpPr>
          <p:spPr bwMode="auto"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Полилиния 36"/>
            <p:cNvSpPr/>
            <p:nvPr/>
          </p:nvSpPr>
          <p:spPr bwMode="auto"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Полилиния 37"/>
            <p:cNvSpPr/>
            <p:nvPr/>
          </p:nvSpPr>
          <p:spPr bwMode="auto"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Полилиния 38"/>
            <p:cNvSpPr/>
            <p:nvPr/>
          </p:nvSpPr>
          <p:spPr bwMode="auto"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Полилиния 39"/>
            <p:cNvSpPr/>
            <p:nvPr/>
          </p:nvSpPr>
          <p:spPr bwMode="auto"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Полилиния 40"/>
            <p:cNvSpPr/>
            <p:nvPr/>
          </p:nvSpPr>
          <p:spPr bwMode="auto">
            <a:xfrm>
              <a:off x="9580042" y="373316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Полилиния 41"/>
            <p:cNvSpPr/>
            <p:nvPr/>
          </p:nvSpPr>
          <p:spPr bwMode="auto"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Полилиния 42"/>
            <p:cNvSpPr/>
            <p:nvPr/>
          </p:nvSpPr>
          <p:spPr bwMode="auto"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Полилиния 43"/>
            <p:cNvSpPr/>
            <p:nvPr/>
          </p:nvSpPr>
          <p:spPr bwMode="auto"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Полилиния 44"/>
            <p:cNvSpPr/>
            <p:nvPr/>
          </p:nvSpPr>
          <p:spPr bwMode="auto"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Полилиния 45"/>
            <p:cNvSpPr/>
            <p:nvPr/>
          </p:nvSpPr>
          <p:spPr bwMode="auto"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Полилиния 46"/>
            <p:cNvSpPr/>
            <p:nvPr/>
          </p:nvSpPr>
          <p:spPr bwMode="auto"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Полилиния 47"/>
            <p:cNvSpPr/>
            <p:nvPr/>
          </p:nvSpPr>
          <p:spPr bwMode="auto"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Полилиния 48"/>
            <p:cNvSpPr/>
            <p:nvPr/>
          </p:nvSpPr>
          <p:spPr bwMode="auto"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Полилиния 49"/>
            <p:cNvSpPr/>
            <p:nvPr/>
          </p:nvSpPr>
          <p:spPr bwMode="auto"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Полилиния 50"/>
            <p:cNvSpPr/>
            <p:nvPr/>
          </p:nvSpPr>
          <p:spPr bwMode="auto"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Полилиния 51"/>
            <p:cNvSpPr/>
            <p:nvPr/>
          </p:nvSpPr>
          <p:spPr bwMode="auto"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Полилиния 52"/>
            <p:cNvSpPr/>
            <p:nvPr/>
          </p:nvSpPr>
          <p:spPr bwMode="auto"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Полилиния 53"/>
            <p:cNvSpPr/>
            <p:nvPr/>
          </p:nvSpPr>
          <p:spPr bwMode="auto"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Полилиния 54"/>
            <p:cNvSpPr/>
            <p:nvPr/>
          </p:nvSpPr>
          <p:spPr bwMode="auto"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Полилиния 55"/>
            <p:cNvSpPr/>
            <p:nvPr/>
          </p:nvSpPr>
          <p:spPr bwMode="auto"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Полилиния 56"/>
            <p:cNvSpPr/>
            <p:nvPr/>
          </p:nvSpPr>
          <p:spPr bwMode="auto"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Полилиния 57"/>
            <p:cNvSpPr/>
            <p:nvPr/>
          </p:nvSpPr>
          <p:spPr bwMode="auto"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Полилиния 58"/>
            <p:cNvSpPr/>
            <p:nvPr/>
          </p:nvSpPr>
          <p:spPr bwMode="auto"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Полилиния 59"/>
            <p:cNvSpPr/>
            <p:nvPr/>
          </p:nvSpPr>
          <p:spPr bwMode="auto"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Полилиния 60"/>
            <p:cNvSpPr/>
            <p:nvPr/>
          </p:nvSpPr>
          <p:spPr bwMode="auto"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Полилиния 61"/>
            <p:cNvSpPr/>
            <p:nvPr/>
          </p:nvSpPr>
          <p:spPr bwMode="auto">
            <a:xfrm>
              <a:off x="9744667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Полилиния 62"/>
            <p:cNvSpPr/>
            <p:nvPr/>
          </p:nvSpPr>
          <p:spPr bwMode="auto"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Полилиния 63"/>
            <p:cNvSpPr/>
            <p:nvPr/>
          </p:nvSpPr>
          <p:spPr bwMode="auto"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Полилиния 64"/>
            <p:cNvSpPr/>
            <p:nvPr/>
          </p:nvSpPr>
          <p:spPr bwMode="auto"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Полилиния 65"/>
            <p:cNvSpPr/>
            <p:nvPr/>
          </p:nvSpPr>
          <p:spPr bwMode="auto"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Полилиния 66"/>
            <p:cNvSpPr/>
            <p:nvPr/>
          </p:nvSpPr>
          <p:spPr bwMode="auto"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Полилиния 67"/>
            <p:cNvSpPr/>
            <p:nvPr/>
          </p:nvSpPr>
          <p:spPr bwMode="auto"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Полилиния 68"/>
            <p:cNvSpPr/>
            <p:nvPr/>
          </p:nvSpPr>
          <p:spPr bwMode="auto"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Полилиния 69"/>
            <p:cNvSpPr/>
            <p:nvPr/>
          </p:nvSpPr>
          <p:spPr bwMode="auto"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Полилиния 70"/>
            <p:cNvSpPr/>
            <p:nvPr/>
          </p:nvSpPr>
          <p:spPr bwMode="auto"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Полилиния 71"/>
            <p:cNvSpPr/>
            <p:nvPr/>
          </p:nvSpPr>
          <p:spPr bwMode="auto"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Полилиния 72"/>
            <p:cNvSpPr/>
            <p:nvPr/>
          </p:nvSpPr>
          <p:spPr bwMode="auto"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Полилиния 73"/>
            <p:cNvSpPr/>
            <p:nvPr/>
          </p:nvSpPr>
          <p:spPr bwMode="auto"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Полилиния 74"/>
            <p:cNvSpPr/>
            <p:nvPr/>
          </p:nvSpPr>
          <p:spPr bwMode="auto"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Полилиния 75"/>
            <p:cNvSpPr/>
            <p:nvPr/>
          </p:nvSpPr>
          <p:spPr bwMode="auto"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Полилиния 76"/>
            <p:cNvSpPr/>
            <p:nvPr/>
          </p:nvSpPr>
          <p:spPr bwMode="auto"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Полилиния 77"/>
            <p:cNvSpPr/>
            <p:nvPr/>
          </p:nvSpPr>
          <p:spPr bwMode="auto"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Полилиния 78"/>
            <p:cNvSpPr/>
            <p:nvPr/>
          </p:nvSpPr>
          <p:spPr bwMode="auto"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Полилиния 79"/>
            <p:cNvSpPr/>
            <p:nvPr/>
          </p:nvSpPr>
          <p:spPr bwMode="auto"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Полилиния 80"/>
            <p:cNvSpPr/>
            <p:nvPr/>
          </p:nvSpPr>
          <p:spPr bwMode="auto"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Полилиния 81"/>
            <p:cNvSpPr/>
            <p:nvPr/>
          </p:nvSpPr>
          <p:spPr bwMode="auto">
            <a:xfrm>
              <a:off x="9584656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Полилиния 82"/>
            <p:cNvSpPr/>
            <p:nvPr/>
          </p:nvSpPr>
          <p:spPr bwMode="auto"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Полилиния 83"/>
            <p:cNvSpPr/>
            <p:nvPr/>
          </p:nvSpPr>
          <p:spPr bwMode="auto"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Полилиния 84"/>
            <p:cNvSpPr/>
            <p:nvPr/>
          </p:nvSpPr>
          <p:spPr bwMode="auto"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Полилиния 85"/>
            <p:cNvSpPr/>
            <p:nvPr/>
          </p:nvSpPr>
          <p:spPr bwMode="auto"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Полилиния 86"/>
            <p:cNvSpPr/>
            <p:nvPr/>
          </p:nvSpPr>
          <p:spPr bwMode="auto"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Полилиния 87"/>
            <p:cNvSpPr/>
            <p:nvPr/>
          </p:nvSpPr>
          <p:spPr bwMode="auto"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Полилиния 88"/>
            <p:cNvSpPr/>
            <p:nvPr/>
          </p:nvSpPr>
          <p:spPr bwMode="auto"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Полилиния 89"/>
            <p:cNvSpPr/>
            <p:nvPr/>
          </p:nvSpPr>
          <p:spPr bwMode="auto"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Полилиния 90"/>
            <p:cNvSpPr/>
            <p:nvPr/>
          </p:nvSpPr>
          <p:spPr bwMode="auto"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Полилиния 91"/>
            <p:cNvSpPr/>
            <p:nvPr/>
          </p:nvSpPr>
          <p:spPr bwMode="auto"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Полилиния 92"/>
            <p:cNvSpPr/>
            <p:nvPr/>
          </p:nvSpPr>
          <p:spPr bwMode="auto"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Полилиния 93"/>
            <p:cNvSpPr/>
            <p:nvPr/>
          </p:nvSpPr>
          <p:spPr bwMode="auto"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Полилиния 94"/>
            <p:cNvSpPr/>
            <p:nvPr/>
          </p:nvSpPr>
          <p:spPr bwMode="auto"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Полилиния 95"/>
            <p:cNvSpPr/>
            <p:nvPr/>
          </p:nvSpPr>
          <p:spPr bwMode="auto"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Полилиния 96"/>
            <p:cNvSpPr/>
            <p:nvPr/>
          </p:nvSpPr>
          <p:spPr bwMode="auto"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Полилиния 97"/>
            <p:cNvSpPr/>
            <p:nvPr/>
          </p:nvSpPr>
          <p:spPr bwMode="auto"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Полилиния 98"/>
            <p:cNvSpPr/>
            <p:nvPr/>
          </p:nvSpPr>
          <p:spPr bwMode="auto"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Полилиния 99"/>
            <p:cNvSpPr/>
            <p:nvPr/>
          </p:nvSpPr>
          <p:spPr bwMode="auto"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Полилиния 100"/>
            <p:cNvSpPr/>
            <p:nvPr/>
          </p:nvSpPr>
          <p:spPr bwMode="auto"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Полилиния 101"/>
            <p:cNvSpPr/>
            <p:nvPr/>
          </p:nvSpPr>
          <p:spPr bwMode="auto"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Полилиния 102"/>
            <p:cNvSpPr/>
            <p:nvPr/>
          </p:nvSpPr>
          <p:spPr bwMode="auto">
            <a:xfrm>
              <a:off x="9749283" y="8077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Полилиния 103"/>
            <p:cNvSpPr/>
            <p:nvPr/>
          </p:nvSpPr>
          <p:spPr bwMode="auto"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Полилиния 104"/>
            <p:cNvSpPr/>
            <p:nvPr/>
          </p:nvSpPr>
          <p:spPr bwMode="auto"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Полилиния 105"/>
            <p:cNvSpPr/>
            <p:nvPr/>
          </p:nvSpPr>
          <p:spPr bwMode="auto"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Полилиния 106"/>
            <p:cNvSpPr/>
            <p:nvPr/>
          </p:nvSpPr>
          <p:spPr bwMode="auto"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Полилиния 107"/>
            <p:cNvSpPr/>
            <p:nvPr/>
          </p:nvSpPr>
          <p:spPr bwMode="auto"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Полилиния 108"/>
            <p:cNvSpPr/>
            <p:nvPr/>
          </p:nvSpPr>
          <p:spPr bwMode="auto"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Полилиния 111"/>
            <p:cNvSpPr/>
            <p:nvPr/>
          </p:nvSpPr>
          <p:spPr bwMode="auto"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Полилиния 112"/>
            <p:cNvSpPr/>
            <p:nvPr/>
          </p:nvSpPr>
          <p:spPr bwMode="auto"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Полилиния 113"/>
            <p:cNvSpPr/>
            <p:nvPr/>
          </p:nvSpPr>
          <p:spPr bwMode="auto"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Полилиния 114"/>
            <p:cNvSpPr/>
            <p:nvPr/>
          </p:nvSpPr>
          <p:spPr bwMode="auto"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Полилиния 115"/>
            <p:cNvSpPr/>
            <p:nvPr/>
          </p:nvSpPr>
          <p:spPr bwMode="auto"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Полилиния 116"/>
            <p:cNvSpPr/>
            <p:nvPr/>
          </p:nvSpPr>
          <p:spPr bwMode="auto"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Полилиния 117"/>
            <p:cNvSpPr/>
            <p:nvPr/>
          </p:nvSpPr>
          <p:spPr bwMode="auto"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Полилиния 118"/>
            <p:cNvSpPr/>
            <p:nvPr/>
          </p:nvSpPr>
          <p:spPr bwMode="auto"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Полилиния 119"/>
            <p:cNvSpPr/>
            <p:nvPr/>
          </p:nvSpPr>
          <p:spPr bwMode="auto"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Полилиния 123"/>
            <p:cNvSpPr/>
            <p:nvPr/>
          </p:nvSpPr>
          <p:spPr bwMode="auto"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Полилиния 124"/>
            <p:cNvSpPr/>
            <p:nvPr/>
          </p:nvSpPr>
          <p:spPr bwMode="auto"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Полилиния 125"/>
            <p:cNvSpPr/>
            <p:nvPr/>
          </p:nvSpPr>
          <p:spPr bwMode="auto"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Полилиния 126"/>
            <p:cNvSpPr/>
            <p:nvPr/>
          </p:nvSpPr>
          <p:spPr bwMode="auto"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Полилиния 127"/>
            <p:cNvSpPr/>
            <p:nvPr/>
          </p:nvSpPr>
          <p:spPr bwMode="auto"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Полилиния 128"/>
            <p:cNvSpPr/>
            <p:nvPr/>
          </p:nvSpPr>
          <p:spPr bwMode="auto"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Полилиния 129"/>
            <p:cNvSpPr/>
            <p:nvPr/>
          </p:nvSpPr>
          <p:spPr bwMode="auto"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Полилиния 130"/>
            <p:cNvSpPr/>
            <p:nvPr/>
          </p:nvSpPr>
          <p:spPr bwMode="auto">
            <a:xfrm>
              <a:off x="12186372" y="16259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Полилиния 135"/>
            <p:cNvSpPr/>
            <p:nvPr/>
          </p:nvSpPr>
          <p:spPr bwMode="auto"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Полилиния 136"/>
            <p:cNvSpPr/>
            <p:nvPr/>
          </p:nvSpPr>
          <p:spPr bwMode="auto"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Полилиния 137"/>
            <p:cNvSpPr/>
            <p:nvPr/>
          </p:nvSpPr>
          <p:spPr bwMode="auto"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Полилиния 138"/>
            <p:cNvSpPr/>
            <p:nvPr/>
          </p:nvSpPr>
          <p:spPr bwMode="auto"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Полилиния 139"/>
            <p:cNvSpPr/>
            <p:nvPr/>
          </p:nvSpPr>
          <p:spPr bwMode="auto"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Полилиния 140"/>
            <p:cNvSpPr/>
            <p:nvPr/>
          </p:nvSpPr>
          <p:spPr bwMode="auto"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Полилиния 148"/>
            <p:cNvSpPr/>
            <p:nvPr/>
          </p:nvSpPr>
          <p:spPr bwMode="auto">
            <a:xfrm>
              <a:off x="11377085" y="-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Полилиния 149"/>
            <p:cNvSpPr/>
            <p:nvPr/>
          </p:nvSpPr>
          <p:spPr bwMode="auto"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Полилиния 150"/>
            <p:cNvSpPr/>
            <p:nvPr/>
          </p:nvSpPr>
          <p:spPr bwMode="auto"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Полилиния 160"/>
            <p:cNvSpPr/>
            <p:nvPr/>
          </p:nvSpPr>
          <p:spPr bwMode="auto"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80629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subTitle" idx="1"/>
          </p:nvPr>
        </p:nvSpPr>
        <p:spPr>
          <a:xfrm>
            <a:off x="960000" y="3398303"/>
            <a:ext cx="4348400" cy="16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960000" y="1814653"/>
            <a:ext cx="4348400" cy="1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79329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965200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2"/>
          </p:nvPr>
        </p:nvSpPr>
        <p:spPr>
          <a:xfrm>
            <a:off x="965200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3"/>
          </p:nvPr>
        </p:nvSpPr>
        <p:spPr>
          <a:xfrm>
            <a:off x="4627832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4"/>
          </p:nvPr>
        </p:nvSpPr>
        <p:spPr>
          <a:xfrm>
            <a:off x="4627833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5"/>
          </p:nvPr>
        </p:nvSpPr>
        <p:spPr>
          <a:xfrm>
            <a:off x="8290465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6"/>
          </p:nvPr>
        </p:nvSpPr>
        <p:spPr>
          <a:xfrm>
            <a:off x="8290467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7"/>
          </p:nvPr>
        </p:nvSpPr>
        <p:spPr>
          <a:xfrm>
            <a:off x="962967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8"/>
          </p:nvPr>
        </p:nvSpPr>
        <p:spPr>
          <a:xfrm>
            <a:off x="962967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9"/>
          </p:nvPr>
        </p:nvSpPr>
        <p:spPr>
          <a:xfrm>
            <a:off x="4625599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3"/>
          </p:nvPr>
        </p:nvSpPr>
        <p:spPr>
          <a:xfrm>
            <a:off x="4625600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4"/>
          </p:nvPr>
        </p:nvSpPr>
        <p:spPr>
          <a:xfrm>
            <a:off x="8288232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5"/>
          </p:nvPr>
        </p:nvSpPr>
        <p:spPr>
          <a:xfrm>
            <a:off x="8288233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7143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87096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660418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50486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037577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94907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55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71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5" r:id="rId12"/>
    <p:sldLayoutId id="2147483926" r:id="rId13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03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105.fa.ru/partner/pcg/Pages/practic-docs-dep.aspx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.png"/><Relationship Id="rId5" Type="http://schemas.openxmlformats.org/officeDocument/2006/relationships/hyperlink" Target="mailto:praktika@fa.ru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105.fa.ru/partner/pcg/Pages/practic-start.aspx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105.fa.ru/partner/pcg/Pages/practic-start.aspx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0451" b="397"/>
          <a:stretch/>
        </p:blipFill>
        <p:spPr bwMode="auto">
          <a:xfrm>
            <a:off x="5784446" y="0"/>
            <a:ext cx="6407554" cy="6882343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0" y="0"/>
            <a:ext cx="6864086" cy="6866466"/>
            <a:chOff x="0" y="0"/>
            <a:chExt cx="9727996" cy="10287000"/>
          </a:xfrm>
          <a:solidFill>
            <a:srgbClr val="0C153C"/>
          </a:solidFill>
        </p:grpSpPr>
        <p:sp>
          <p:nvSpPr>
            <p:cNvPr id="25" name="Равнобедренный треугольник 24"/>
            <p:cNvSpPr/>
            <p:nvPr/>
          </p:nvSpPr>
          <p:spPr>
            <a:xfrm rot="5400000">
              <a:off x="3104366" y="3663370"/>
              <a:ext cx="10287000" cy="2960260"/>
            </a:xfrm>
            <a:prstGeom prst="triangle">
              <a:avLst>
                <a:gd name="adj" fmla="val 481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0" y="0"/>
              <a:ext cx="6767736" cy="10287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32" y="255387"/>
            <a:ext cx="2406961" cy="809341"/>
          </a:xfrm>
          <a:prstGeom prst="rect">
            <a:avLst/>
          </a:prstGeom>
        </p:spPr>
      </p:pic>
      <p:sp>
        <p:nvSpPr>
          <p:cNvPr id="23" name="Параллелограмм 22"/>
          <p:cNvSpPr/>
          <p:nvPr/>
        </p:nvSpPr>
        <p:spPr>
          <a:xfrm>
            <a:off x="3556331" y="-3174"/>
            <a:ext cx="3773129" cy="6871757"/>
          </a:xfrm>
          <a:prstGeom prst="parallelogram">
            <a:avLst/>
          </a:prstGeom>
          <a:solidFill>
            <a:srgbClr val="0C1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6384032" y="0"/>
            <a:ext cx="2980267" cy="6863292"/>
          </a:xfrm>
          <a:custGeom>
            <a:avLst/>
            <a:gdLst>
              <a:gd name="connsiteX0" fmla="*/ 1320800 w 4470400"/>
              <a:gd name="connsiteY0" fmla="*/ 0 h 10274300"/>
              <a:gd name="connsiteX1" fmla="*/ 4470400 w 4470400"/>
              <a:gd name="connsiteY1" fmla="*/ 12700 h 10274300"/>
              <a:gd name="connsiteX2" fmla="*/ 0 w 4470400"/>
              <a:gd name="connsiteY2" fmla="*/ 10274300 h 10274300"/>
              <a:gd name="connsiteX3" fmla="*/ 1320800 w 4470400"/>
              <a:gd name="connsiteY3" fmla="*/ 0 h 1027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10274300">
                <a:moveTo>
                  <a:pt x="1320800" y="0"/>
                </a:moveTo>
                <a:lnTo>
                  <a:pt x="4470400" y="12700"/>
                </a:lnTo>
                <a:lnTo>
                  <a:pt x="0" y="10274300"/>
                </a:lnTo>
                <a:lnTo>
                  <a:pt x="1320800" y="0"/>
                </a:lnTo>
                <a:close/>
              </a:path>
            </a:pathLst>
          </a:custGeom>
          <a:solidFill>
            <a:srgbClr val="0C1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itle 8"/>
          <p:cNvSpPr>
            <a:spLocks noGrp="1"/>
          </p:cNvSpPr>
          <p:nvPr>
            <p:ph type="title"/>
          </p:nvPr>
        </p:nvSpPr>
        <p:spPr bwMode="auto">
          <a:xfrm>
            <a:off x="401832" y="1349064"/>
            <a:ext cx="6984776" cy="5410712"/>
          </a:xfrm>
        </p:spPr>
        <p:txBody>
          <a:bodyPr/>
          <a:lstStyle/>
          <a:p>
            <a:pPr algn="ctr">
              <a:defRPr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практической подготовки при проведении практики обучающихся финансового университета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Отдел координации практической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подготовки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2024-2025 уч. год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329184" y="3846735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0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"/>
    </mc:Choice>
    <mc:Fallback xmlns="">
      <p:transition spd="slow" advTm="32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 bwMode="auto">
          <a:xfrm>
            <a:off x="8110631" y="1796893"/>
            <a:ext cx="3433669" cy="227126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4185017" y="1796893"/>
            <a:ext cx="3433669" cy="227126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01100" y="1742485"/>
            <a:ext cx="3433669" cy="227126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1" name="Google Shape;981;p46"/>
          <p:cNvSpPr txBox="1">
            <a:spLocks noGrp="1"/>
          </p:cNvSpPr>
          <p:nvPr>
            <p:ph type="subTitle" idx="4294967295"/>
          </p:nvPr>
        </p:nvSpPr>
        <p:spPr>
          <a:xfrm>
            <a:off x="761577" y="1924308"/>
            <a:ext cx="2626784" cy="183362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just" defTabSz="609585">
              <a:buNone/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 начала практики ознакомиться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проектом «Приказа о направлении студентов для прохождения практической подготовки при проведении практики и назначении руководителей»</a:t>
            </a:r>
          </a:p>
        </p:txBody>
      </p:sp>
      <p:sp>
        <p:nvSpPr>
          <p:cNvPr id="19" name="Google Shape;981;p46"/>
          <p:cNvSpPr txBox="1">
            <a:spLocks/>
          </p:cNvSpPr>
          <p:nvPr/>
        </p:nvSpPr>
        <p:spPr>
          <a:xfrm>
            <a:off x="4356857" y="1891073"/>
            <a:ext cx="3089988" cy="1974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just" defTabSz="609585">
              <a:buNone/>
              <a:defRPr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изменения места практики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незамедлительно сообщить об этом ответственному за практику от кафедры, а также представить объяснительную записку на имя руководителя кафедры с указанием причины изменения места практики</a:t>
            </a:r>
          </a:p>
        </p:txBody>
      </p:sp>
      <p:sp>
        <p:nvSpPr>
          <p:cNvPr id="20" name="Google Shape;981;p46"/>
          <p:cNvSpPr txBox="1">
            <a:spLocks/>
          </p:cNvSpPr>
          <p:nvPr/>
        </p:nvSpPr>
        <p:spPr>
          <a:xfrm>
            <a:off x="8358829" y="1924308"/>
            <a:ext cx="2937271" cy="183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just" defTabSz="609585">
              <a:buNone/>
              <a:defRPr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организации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«Приказе о направлении студентов для прохождения практической подготовки при проведении практики и назначении руководителей» и отчетных документах по итогам практики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совпадать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6" name="Google Shape;244;p28"/>
          <p:cNvSpPr txBox="1">
            <a:spLocks/>
          </p:cNvSpPr>
          <p:nvPr/>
        </p:nvSpPr>
        <p:spPr>
          <a:xfrm>
            <a:off x="928368" y="-12289"/>
            <a:ext cx="10882937" cy="110632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667" b="1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До </a:t>
            </a:r>
            <a:r>
              <a:rPr lang="ru-RU" sz="2667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начала </a:t>
            </a:r>
            <a:r>
              <a:rPr lang="ru-RU" sz="2667" b="1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практики:</a:t>
            </a:r>
            <a:endParaRPr lang="ru-RU" sz="2667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563281" y="817987"/>
            <a:ext cx="11057261" cy="646986"/>
          </a:xfrm>
          <a:prstGeom prst="roundRect">
            <a:avLst/>
          </a:prstGeom>
          <a:solidFill>
            <a:schemeClr val="bg1"/>
          </a:solidFill>
          <a:ln>
            <a:solidFill>
              <a:srgbClr val="0C153C"/>
            </a:solidFill>
          </a:ln>
        </p:spPr>
        <p:txBody>
          <a:bodyPr wrap="square" rtlCol="0">
            <a:spAutoFit/>
          </a:bodyPr>
          <a:lstStyle/>
          <a:p>
            <a:pPr marL="365751" lvl="1"/>
            <a:r>
              <a:rPr lang="ru-RU" sz="16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Необходимо получить у руководителя практики </a:t>
            </a:r>
            <a:r>
              <a:rPr lang="en-US" sz="16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</a:t>
            </a:r>
            <a:r>
              <a:rPr lang="ru-RU" sz="16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ВКР) от кафедры оформленные и подписанные</a:t>
            </a:r>
          </a:p>
          <a:p>
            <a:pPr marL="365751" lvl="1"/>
            <a:r>
              <a:rPr lang="ru-RU" sz="1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рабочий график (план) и индивидуальное задание</a:t>
            </a:r>
          </a:p>
        </p:txBody>
      </p:sp>
      <p:sp>
        <p:nvSpPr>
          <p:cNvPr id="16" name="Скругленный прямоугольник 1">
            <a:extLst>
              <a:ext uri="{FF2B5EF4-FFF2-40B4-BE49-F238E27FC236}">
                <a16:creationId xmlns:a16="http://schemas.microsoft.com/office/drawing/2014/main" id="{2F506DE8-0FF1-4F68-B594-2CF10DF63E21}"/>
              </a:ext>
            </a:extLst>
          </p:cNvPr>
          <p:cNvSpPr/>
          <p:nvPr/>
        </p:nvSpPr>
        <p:spPr bwMode="auto">
          <a:xfrm>
            <a:off x="761577" y="4400074"/>
            <a:ext cx="10858966" cy="2141269"/>
          </a:xfrm>
          <a:prstGeom prst="roundRect">
            <a:avLst/>
          </a:prstGeom>
          <a:solidFill>
            <a:schemeClr val="bg1"/>
          </a:solidFill>
          <a:ln>
            <a:solidFill>
              <a:srgbClr val="1F497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7FE768-06C6-4CE1-8EDF-95345735A145}"/>
              </a:ext>
            </a:extLst>
          </p:cNvPr>
          <p:cNvSpPr txBox="1"/>
          <p:nvPr/>
        </p:nvSpPr>
        <p:spPr>
          <a:xfrm>
            <a:off x="866548" y="4738592"/>
            <a:ext cx="10616206" cy="1464231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В первый день практики </a:t>
            </a:r>
            <a:r>
              <a:rPr lang="ru-RU" sz="1600" dirty="0" smtClean="0"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необходимо пройти инструктаж по ознакомлению с требованиями охраны труда, техники безопасности, пожарной безопасности</a:t>
            </a:r>
            <a:r>
              <a:rPr lang="en-US" sz="1600" dirty="0" smtClean="0"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.</a:t>
            </a:r>
            <a:endParaRPr lang="ru-RU" sz="1600" dirty="0" smtClean="0"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r>
              <a:rPr lang="ru-RU" sz="1600" b="1" dirty="0" smtClean="0"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Обязательно внести запись о прохождении инструктажа в дневник практики.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ОБЯЗАТЕЛЬНО</a:t>
            </a:r>
            <a:r>
              <a:rPr lang="ru-RU" sz="1600" dirty="0" smtClean="0"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отражать в дневнике практики наименование проектов, в которых вы участвовали в период прохождения практики. </a:t>
            </a:r>
            <a:endParaRPr lang="ru-RU" sz="1600" dirty="0"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657" y="4122562"/>
            <a:ext cx="6338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9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50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 bwMode="auto">
          <a:xfrm>
            <a:off x="451247" y="5920884"/>
            <a:ext cx="11478317" cy="6355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8290757" y="3688613"/>
            <a:ext cx="3357260" cy="188914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4344753" y="3770721"/>
            <a:ext cx="3357260" cy="180703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503333" y="3775872"/>
            <a:ext cx="3357260" cy="180703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4306859" y="1608487"/>
            <a:ext cx="3487044" cy="179264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8317661" y="1645811"/>
            <a:ext cx="3357260" cy="171304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385976" y="1645811"/>
            <a:ext cx="3357260" cy="180703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9305" y="1798667"/>
            <a:ext cx="3409200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Титульный лист отчета</a:t>
            </a:r>
          </a:p>
          <a:p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по практике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9915" y="2284667"/>
            <a:ext cx="3106139" cy="91281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подписью студента</a:t>
            </a:r>
          </a:p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 подписью руководителя практики от профильной </a:t>
            </a:r>
            <a:r>
              <a:rPr lang="ru-RU" sz="1333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организации</a:t>
            </a:r>
            <a:endParaRPr lang="ru-RU" sz="1333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 печатью организации</a:t>
            </a: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6231" y="1793516"/>
            <a:ext cx="3391764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263238"/>
              </a:buClr>
              <a:buSzPts val="1800"/>
              <a:defRPr/>
            </a:pPr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Poppins Black"/>
              </a:rPr>
              <a:t>Рабочий график (план) проведения практики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  <a:sym typeface="Poppins Black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5807" y="2381759"/>
            <a:ext cx="3409199" cy="50257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подписью руководителя практики от кафедры и профильной организации</a:t>
            </a: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79424" y="1767702"/>
            <a:ext cx="340737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Индивидуальное задание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06929" y="2207693"/>
            <a:ext cx="3407381" cy="70769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подписями руководителя практики от кафедры , руководителя профильной организации, студента</a:t>
            </a: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93905" y="3831951"/>
            <a:ext cx="3405305" cy="389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Дневник практики студента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93905" y="4378246"/>
            <a:ext cx="3176116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подписью руководителя практики от </a:t>
            </a:r>
            <a:r>
              <a:rPr lang="ru-RU" sz="1333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организации и </a:t>
            </a:r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печатью профильной организации</a:t>
            </a: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496231" y="3881772"/>
            <a:ext cx="3404503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Отзыв руководителя практики</a:t>
            </a:r>
          </a:p>
          <a:p>
            <a:pPr lvl="0">
              <a:defRPr/>
            </a:pPr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от профильной организации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496231" y="4355465"/>
            <a:ext cx="3175367" cy="953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 фирменном бланке</a:t>
            </a:r>
            <a:r>
              <a:rPr lang="ru-RU" sz="1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</a:t>
            </a:r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профильной организации с подписью руководителя практики</a:t>
            </a:r>
          </a:p>
          <a:p>
            <a:pPr lvl="0">
              <a:defRPr/>
            </a:pPr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от профильной организации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8522936" y="3871006"/>
            <a:ext cx="3175368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67" b="1" dirty="0">
                <a:latin typeface="Arial" panose="020B0604020202020204" pitchFamily="34" charset="0"/>
                <a:ea typeface="Poppins Black"/>
                <a:cs typeface="Arial" panose="020B0604020202020204" pitchFamily="34" charset="0"/>
                <a:sym typeface="Poppins Black"/>
              </a:rPr>
              <a:t>Текстовая часть отчета</a:t>
            </a:r>
          </a:p>
          <a:p>
            <a:r>
              <a:rPr lang="ru-RU" sz="1467" b="1" dirty="0">
                <a:latin typeface="Arial" panose="020B0604020202020204" pitchFamily="34" charset="0"/>
                <a:ea typeface="Poppins Black"/>
                <a:cs typeface="Arial" panose="020B0604020202020204" pitchFamily="34" charset="0"/>
                <a:sym typeface="Poppins Black"/>
              </a:rPr>
              <a:t>по практике с приложениями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6418" y="5907516"/>
            <a:ext cx="11403815" cy="595099"/>
          </a:xfrm>
          <a:prstGeom prst="rect">
            <a:avLst/>
          </a:prstGeom>
          <a:ln>
            <a:solidFill>
              <a:srgbClr val="1F497D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8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 </a:t>
            </a:r>
            <a:r>
              <a:rPr lang="ru-RU" sz="1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При отсутствии фирменного бланка подпись руководителя практики от профильной организации и печать организации</a:t>
            </a:r>
          </a:p>
          <a:p>
            <a:pPr lvl="0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! 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должны быть расположены в указанном порядке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15028" y="5033986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04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001996" y="2983267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03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Google Shape;244;p28"/>
          <p:cNvSpPr txBox="1">
            <a:spLocks/>
          </p:cNvSpPr>
          <p:nvPr/>
        </p:nvSpPr>
        <p:spPr>
          <a:xfrm>
            <a:off x="6702345" y="6263775"/>
            <a:ext cx="4945672" cy="39867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451247" y="383306"/>
            <a:ext cx="11247057" cy="783193"/>
          </a:xfrm>
          <a:prstGeom prst="roundRect">
            <a:avLst/>
          </a:prstGeom>
          <a:solidFill>
            <a:schemeClr val="bg1"/>
          </a:solidFill>
          <a:ln>
            <a:solidFill>
              <a:srgbClr val="0C153C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Для защиты вам необходимо сформировать отчет по каждому виду практики и загрузить его в установленные сроки на </a:t>
            </a:r>
            <a:r>
              <a:rPr lang="en-US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org.fa.ru</a:t>
            </a:r>
            <a:r>
              <a:rPr lang="ru-RU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в формате</a:t>
            </a:r>
            <a:r>
              <a:rPr lang="ru-RU" sz="20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*.pdf </a:t>
            </a:r>
            <a:r>
              <a:rPr lang="ru-RU" sz="12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173873" y="2950811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</a:t>
            </a:r>
            <a:r>
              <a:rPr lang="ru-RU" sz="24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150569" y="5076263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05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023235" y="5071579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06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142933" y="2900626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02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11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1">
            <a:extLst>
              <a:ext uri="{FF2B5EF4-FFF2-40B4-BE49-F238E27FC236}">
                <a16:creationId xmlns:a16="http://schemas.microsoft.com/office/drawing/2014/main" id="{2F506DE8-0FF1-4F68-B594-2CF10DF63E21}"/>
              </a:ext>
            </a:extLst>
          </p:cNvPr>
          <p:cNvSpPr/>
          <p:nvPr/>
        </p:nvSpPr>
        <p:spPr bwMode="auto">
          <a:xfrm flipV="1">
            <a:off x="2858009" y="5144742"/>
            <a:ext cx="6920154" cy="141013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Номер слайда 2">
            <a:extLst>
              <a:ext uri="{FF2B5EF4-FFF2-40B4-BE49-F238E27FC236}">
                <a16:creationId xmlns:a16="http://schemas.microsoft.com/office/drawing/2014/main" id="{89003B5C-DDF9-4468-B028-0F3352E7B905}"/>
              </a:ext>
            </a:extLst>
          </p:cNvPr>
          <p:cNvSpPr txBox="1">
            <a:spLocks/>
          </p:cNvSpPr>
          <p:nvPr/>
        </p:nvSpPr>
        <p:spPr>
          <a:xfrm>
            <a:off x="9443392" y="64754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/>
            </a:pPr>
            <a:endParaRPr lang="ru-RU" sz="1200" dirty="0">
              <a:solidFill>
                <a:srgbClr val="D1D1D1">
                  <a:lumMod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546256" y="188858"/>
            <a:ext cx="3944281" cy="438481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1851376" y="611610"/>
            <a:ext cx="3639161" cy="325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defRPr/>
            </a:pPr>
            <a:r>
              <a:rPr lang="ru-RU" sz="18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Надлежащим образом оформленные отчетные документы </a:t>
            </a:r>
            <a:r>
              <a:rPr lang="ru-RU" sz="1867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по итогам практики под именем, содержащим вид работы, фамилию и инициалы обучающегося, номер группы </a:t>
            </a:r>
            <a:r>
              <a:rPr lang="ru-RU" sz="18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загружаются на платформу</a:t>
            </a:r>
            <a:r>
              <a:rPr lang="ru-RU" sz="1867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для проверки руководителем от кафедры </a:t>
            </a:r>
            <a:r>
              <a:rPr lang="ru-RU" sz="1867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/>
            </a:r>
            <a:br>
              <a:rPr lang="ru-RU" sz="1867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ru-RU" sz="1867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</a:t>
            </a:r>
            <a:r>
              <a:rPr lang="ru-RU" sz="1867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руководителем ВКР)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22040" y="5723878"/>
            <a:ext cx="4063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Скачать инструкцию и отчетные документы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67476" y="5000603"/>
            <a:ext cx="4525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8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8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7FE768-06C6-4CE1-8EDF-95345735A145}"/>
              </a:ext>
            </a:extLst>
          </p:cNvPr>
          <p:cNvSpPr txBox="1"/>
          <p:nvPr/>
        </p:nvSpPr>
        <p:spPr>
          <a:xfrm>
            <a:off x="3786495" y="5316884"/>
            <a:ext cx="5238235" cy="442674"/>
          </a:xfrm>
          <a:prstGeom prst="roundRect">
            <a:avLst>
              <a:gd name="adj" fmla="val 0"/>
            </a:avLst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Ознакомьтесь с инструкцией по загрузке отчета</a:t>
            </a:r>
            <a:endParaRPr lang="ru-RU" sz="16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831" y="502574"/>
            <a:ext cx="3540463" cy="31638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A7FE768-06C6-4CE1-8EDF-95345735A145}"/>
              </a:ext>
            </a:extLst>
          </p:cNvPr>
          <p:cNvSpPr txBox="1"/>
          <p:nvPr/>
        </p:nvSpPr>
        <p:spPr>
          <a:xfrm>
            <a:off x="7497704" y="3815132"/>
            <a:ext cx="2382716" cy="6767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9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Войдите в </a:t>
            </a:r>
            <a:r>
              <a:rPr lang="ru-RU" sz="900" u="sng" dirty="0">
                <a:solidFill>
                  <a:srgbClr val="1F497D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личный кабинет </a:t>
            </a:r>
            <a:r>
              <a:rPr lang="ru-RU" sz="9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студента </a:t>
            </a:r>
            <a:endParaRPr lang="ru-RU" sz="900" dirty="0" smtClean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ru-RU" sz="9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</a:t>
            </a:r>
            <a:r>
              <a:rPr lang="ru-RU" sz="9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использованием учетной записи </a:t>
            </a:r>
            <a:endParaRPr lang="ru-RU" sz="900" dirty="0" smtClean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ru-RU" sz="9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Финансового </a:t>
            </a:r>
            <a:r>
              <a:rPr lang="ru-RU" sz="9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46027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1083" t="1287" r="1919" b="35125"/>
          <a:stretch/>
        </p:blipFill>
        <p:spPr>
          <a:xfrm>
            <a:off x="808383" y="927652"/>
            <a:ext cx="10124661" cy="3286540"/>
          </a:xfrm>
          <a:prstGeom prst="rect">
            <a:avLst/>
          </a:pr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Скругленный прямоугольник 20"/>
          <p:cNvSpPr/>
          <p:nvPr/>
        </p:nvSpPr>
        <p:spPr bwMode="auto">
          <a:xfrm>
            <a:off x="1248508" y="4549525"/>
            <a:ext cx="3033345" cy="195678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1477108" y="4596234"/>
            <a:ext cx="2442173" cy="1532334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Выберите раздел «Мои работы», в открывшемся интерфейсе – вкладку «Практика» и загрузите отчетные документы для проверки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4484077" y="4549525"/>
            <a:ext cx="2943337" cy="195678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4997590" y="4826085"/>
            <a:ext cx="1825241" cy="817245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Учебная_практика</a:t>
            </a:r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_Петрова_НН_ДГМУ21-1.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7789986" y="4510318"/>
            <a:ext cx="2831122" cy="199599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8247186" y="4771189"/>
            <a:ext cx="1891844" cy="1532334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файла должно содержать не более 150 символов. Форматы файла: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DOCX, DOC, PDF.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67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 bwMode="auto">
          <a:xfrm>
            <a:off x="9577301" y="1019908"/>
            <a:ext cx="2331107" cy="439725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90" y="760855"/>
            <a:ext cx="7657764" cy="16658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890" y="3035049"/>
            <a:ext cx="7657764" cy="238211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9672629" y="1845535"/>
            <a:ext cx="2170609" cy="2643068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Завершенная работа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допускается руководителем практики от кафедры (руководителем ВКР) к защите. При этом статус работы меняется на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«Допущена к защите»</a:t>
            </a:r>
          </a:p>
          <a:p>
            <a:endParaRPr lang="ru-RU" sz="1200" dirty="0">
              <a:solidFill>
                <a:srgbClr val="6E6C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6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44;p28"/>
          <p:cNvSpPr txBox="1">
            <a:spLocks/>
          </p:cNvSpPr>
          <p:nvPr/>
        </p:nvSpPr>
        <p:spPr>
          <a:xfrm>
            <a:off x="1600712" y="291045"/>
            <a:ext cx="8287485" cy="81686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Важно знать!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890591" y="1381860"/>
            <a:ext cx="10532139" cy="298480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30083" y="1982120"/>
            <a:ext cx="7832762" cy="919401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прохождения практики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оцениваются посредством защиты отчета по каждому виду практики. По решению кафедры защита отчета по практике может проводиться с применением ДОТ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58478" y="3039004"/>
            <a:ext cx="7804367" cy="1191816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результатам защиты отчета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 каждому виду практики выставляется дифференцированная оценка.  Результаты промежуточной аттестации обучающихся отражаются в зачетной книжке, не позднее двух дней с момента подписания ведомости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009860" y="4643628"/>
            <a:ext cx="10532139" cy="146210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58479" y="4949198"/>
            <a:ext cx="7804366" cy="919401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Неудовлетворительные результаты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промежуточной аттестации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 практике или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непрохождение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промежуточной аттестации признается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академической задолженностью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67192" y="3256590"/>
            <a:ext cx="246821" cy="482042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7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67192" y="2064592"/>
            <a:ext cx="246821" cy="482042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9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67192" y="5133658"/>
            <a:ext cx="246821" cy="482042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4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109;p49"/>
          <p:cNvSpPr txBox="1">
            <a:spLocks/>
          </p:cNvSpPr>
          <p:nvPr/>
        </p:nvSpPr>
        <p:spPr>
          <a:xfrm>
            <a:off x="7150100" y="4363141"/>
            <a:ext cx="5041900" cy="101437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defRPr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Фактический адрес Отдела координации практической подготовки: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г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 Москва,              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ул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 О.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Дундича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д. 23, 1 этаж, кабинет А103</a:t>
            </a:r>
          </a:p>
          <a:p>
            <a:pPr marL="228594" indent="-228594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Google Shape;1087;p49"/>
          <p:cNvSpPr txBox="1">
            <a:spLocks/>
          </p:cNvSpPr>
          <p:nvPr/>
        </p:nvSpPr>
        <p:spPr>
          <a:xfrm>
            <a:off x="2540632" y="5488528"/>
            <a:ext cx="11860822" cy="129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pPr defTabSz="914377">
              <a:defRPr/>
            </a:pPr>
            <a:r>
              <a:rPr lang="ru-RU" sz="4267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Благодарим </a:t>
            </a:r>
            <a:r>
              <a:rPr lang="ru-RU" sz="4267" b="1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за </a:t>
            </a:r>
            <a:r>
              <a:rPr lang="ru-RU" sz="4267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внимание!</a:t>
            </a:r>
            <a:endParaRPr lang="ru-RU" sz="42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 descr="E-Mail on Apple iOS 16.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880" y="5295185"/>
            <a:ext cx="383117" cy="38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ound Pushpin on Apple iOS 16.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31" y="4539511"/>
            <a:ext cx="490740" cy="45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1109;p49"/>
          <p:cNvSpPr txBox="1">
            <a:spLocks/>
          </p:cNvSpPr>
          <p:nvPr/>
        </p:nvSpPr>
        <p:spPr>
          <a:xfrm>
            <a:off x="1220574" y="4386067"/>
            <a:ext cx="5476306" cy="14718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Почтовый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адрес Финансового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университета</a:t>
            </a:r>
          </a:p>
          <a:p>
            <a:pPr marL="0" indent="0" defTabSz="914377">
              <a:defRPr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для отправки документов Почтой России):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125167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г. Москва,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тер. г. муниципальный округ Хорошевский,  Ленинградский проспект, д. 49/2</a:t>
            </a: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56607" y="5313002"/>
            <a:ext cx="15231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praktika@fa.ru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6" descr="Round Pushpin on Apple iOS 16.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867" y="4539511"/>
            <a:ext cx="490740" cy="45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Дополнительное профессиональное образование - Финансовый университет при Правительства РФ (720p)">
            <a:hlinkClick r:id="" action="ppaction://media"/>
          </p:cNvPr>
          <p:cNvPicPr>
            <a:picLocks noChangeAspect="1"/>
          </p:cNvPicPr>
          <p:nvPr/>
        </p:nvPicPr>
        <p:blipFill rotWithShape="1">
          <a:blip r:embed="rId6"/>
          <a:srcRect r="-132" b="7034"/>
          <a:stretch/>
        </p:blipFill>
        <p:spPr>
          <a:xfrm>
            <a:off x="1915347" y="240082"/>
            <a:ext cx="9210667" cy="396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7887669" y="3366821"/>
            <a:ext cx="3405587" cy="13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6295082" y="3874994"/>
            <a:ext cx="2" cy="16196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6315888" y="638287"/>
            <a:ext cx="2" cy="16196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1480121" y="3494952"/>
            <a:ext cx="3571842" cy="13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243882" y="9755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регламентирующие порядок организации практической подготовки при проведении практики обучающихся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0896" y="1020886"/>
            <a:ext cx="5933436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 практической подготовке обучающихся федерального государственного образовательного бюджетного учреждения высшего образования «Финансовый университет при Правительстве Российской Федерации»</a:t>
            </a:r>
          </a:p>
          <a:p>
            <a:pPr lvl="0" defTabSz="457200"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Регламент организации и проведения практической подготовки студентов, обучающихся по образовательным программам высшего образования – программам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бакалавриата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программам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специалитета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программам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магистратуры, в Финансовом университете</a:t>
            </a:r>
          </a:p>
          <a:p>
            <a:pPr lvl="0" defTabSz="457200">
              <a:spcAft>
                <a:spcPts val="554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учебной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практики</a:t>
            </a:r>
          </a:p>
          <a:p>
            <a:pPr lvl="0" defTabSz="457200">
              <a:spcAft>
                <a:spcPts val="554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производственной практики</a:t>
            </a:r>
          </a:p>
          <a:p>
            <a:pPr defTabSz="457200">
              <a:spcAft>
                <a:spcPts val="554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учебного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процесса</a:t>
            </a:r>
          </a:p>
        </p:txBody>
      </p:sp>
      <p:pic>
        <p:nvPicPr>
          <p:cNvPr id="1026" name="Picture 2" descr="Документы подтверждены или утверждены документом. | Премиум векто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43" y="-110752"/>
            <a:ext cx="1339945" cy="1339945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267675" y="3601228"/>
            <a:ext cx="422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рабочего дня: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0896" y="4309685"/>
            <a:ext cx="541250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возрасте от 18 лет и старше </a:t>
            </a: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40 часов в неделю</a:t>
            </a: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студентов, являющихся инвалидами I или II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</a:t>
            </a: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35 часов в неделю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2935890" y="4727634"/>
            <a:ext cx="222519" cy="27968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935890" y="5964524"/>
            <a:ext cx="222519" cy="27968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25478" y="101014"/>
            <a:ext cx="4329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spcAft>
                <a:spcPts val="120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Обучающиеся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целевому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приёму: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77272" y="1047144"/>
            <a:ext cx="53960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между организацией – базой практики и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Финуниверситетом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заключен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долгосрочный договор о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практической подготовке студентов, необходимо заключить договор о практической подготовке студента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срок практики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между организацией – базой практики и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Финуниверситетом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заключен долгосрочный договор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практической подготовке студентов, необходимо предоставить письмо от профильной организации.  </a:t>
            </a:r>
          </a:p>
          <a:p>
            <a:endParaRPr lang="ru-RU" dirty="0">
              <a:ln w="0"/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73263" y="484897"/>
            <a:ext cx="4384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Проходят практику СТРОГО в соответствии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пунктом «Права и обязанности» Договора о целевом направлении.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691360" y="3494952"/>
            <a:ext cx="4289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 студентов с иностранным гражданством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584465" y="4167541"/>
            <a:ext cx="5607535" cy="316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10000"/>
              </a:lnSpc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Студенты – иностранные граждане могут проходить практику по месту жительства, т.е. в другом государстве. В этом случае необходимо заключить договор о практической подготовке между образовательной организацией, находящейся в России, и профильной организацией, находящейся в другом государстве. </a:t>
            </a: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0000"/>
              </a:lnSpc>
              <a:spcAft>
                <a:spcPts val="554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Поскольку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организация будет заключать договор о практической подготовке с иностранной организацией, на такой договор она обязана получить заключение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согласно статье 105 ФЗ об образовании. Требования к заключению установлены в ПП от 13.04.2022 г. № 645 «Об утверждении Правил подготовки и получения заключений, предусмотренных частью 4 статьи 105 ФЗ «Об образовании в Российской Федерации», данный процесс занимает не менее трех месяцев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457200">
              <a:lnSpc>
                <a:spcPct val="110000"/>
              </a:lnSpc>
              <a:spcAft>
                <a:spcPts val="554"/>
              </a:spcAft>
              <a:defRPr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0000"/>
              </a:lnSpc>
              <a:spcAft>
                <a:spcPts val="554"/>
              </a:spcAft>
              <a:defRPr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Календарь в 3D-блендере для веб-презентации графических ресурсов или  приложений и т. д. | Премиум PSD Файл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7" b="5887"/>
          <a:stretch/>
        </p:blipFill>
        <p:spPr bwMode="auto">
          <a:xfrm>
            <a:off x="120711" y="3485932"/>
            <a:ext cx="1055038" cy="823753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резентация обсуждение командная работа в команде корпоративная | Премиум 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484" y="48362"/>
            <a:ext cx="1071779" cy="1071779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Иностранные Студенты: векторные изображения и иллюстрации, которые можно  скачать бесплатн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465" y="3448785"/>
            <a:ext cx="1096062" cy="72538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01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030" y="3444499"/>
            <a:ext cx="10546994" cy="27346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030" y="890388"/>
            <a:ext cx="10546994" cy="2480886"/>
          </a:xfrm>
          <a:prstGeom prst="rect">
            <a:avLst/>
          </a:prstGeom>
        </p:spPr>
      </p:pic>
      <p:sp>
        <p:nvSpPr>
          <p:cNvPr id="18" name="Google Shape;244;p28"/>
          <p:cNvSpPr txBox="1">
            <a:spLocks/>
          </p:cNvSpPr>
          <p:nvPr/>
        </p:nvSpPr>
        <p:spPr>
          <a:xfrm>
            <a:off x="2238204" y="148696"/>
            <a:ext cx="8287485" cy="81686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Gotham Pro Bold"/>
              </a:rPr>
              <a:t>Обратите </a:t>
            </a:r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Gotham Pro Bold"/>
              </a:rPr>
              <a:t>внимание!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Gotham Pro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736101" y="1381860"/>
            <a:ext cx="7291692" cy="1055608"/>
          </a:xfrm>
          <a:prstGeom prst="roundRect">
            <a:avLst/>
          </a:prstGeom>
          <a:noFill/>
          <a:ln>
            <a:solidFill>
              <a:srgbClr val="435D9A"/>
            </a:solidFill>
          </a:ln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Сбор заявлений от студентов о предоставлении места прохождения практики, составленных</a:t>
            </a:r>
          </a:p>
          <a:p>
            <a:pPr algn="ctr" defTabSz="609585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 форме, и резюме принимаются в электронном виде не позднее чем за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месяца до начала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практики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декабря 2024 г.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736102" y="2510693"/>
            <a:ext cx="7291692" cy="578882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Прохождение практики в профильных организациях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Финуниверситета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осуществляется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безвозмездной основе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58479" y="3716695"/>
            <a:ext cx="7446934" cy="1055608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Распределение студентов по конкретным базам практик осуществляется с учетом имеющихся возможностей и требований организаций к теме выпускной квалификационной работы, а также уровню подготовки студента (средний балл успеваемости, уровень владения иностранными языками и т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д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70735" y="5044499"/>
            <a:ext cx="7422422" cy="817245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Окончательное решение о принятии студентов принимает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профильная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</a:p>
          <a:p>
            <a:pPr algn="ctr" defTabSz="609585">
              <a:defRPr/>
            </a:pPr>
            <a:endParaRPr lang="ru-RU" sz="1400" dirty="0">
              <a:solidFill>
                <a:srgbClr val="1F497D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38203" y="1616775"/>
            <a:ext cx="246821" cy="482042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9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38203" y="2546160"/>
            <a:ext cx="246821" cy="457125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20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38203" y="3883782"/>
            <a:ext cx="246821" cy="457125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23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38203" y="5133719"/>
            <a:ext cx="246821" cy="457125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2">
            <a:extLst>
              <a:ext uri="{FF2B5EF4-FFF2-40B4-BE49-F238E27FC236}">
                <a16:creationId xmlns:a16="http://schemas.microsoft.com/office/drawing/2014/main" id="{89003B5C-DDF9-4468-B028-0F3352E7B905}"/>
              </a:ext>
            </a:extLst>
          </p:cNvPr>
          <p:cNvSpPr txBox="1">
            <a:spLocks/>
          </p:cNvSpPr>
          <p:nvPr/>
        </p:nvSpPr>
        <p:spPr>
          <a:xfrm>
            <a:off x="9443392" y="64754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/>
            </a:pPr>
            <a:endParaRPr lang="ru-RU" sz="1200" kern="1200" dirty="0">
              <a:solidFill>
                <a:srgbClr val="D1D1D1">
                  <a:lumMod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Заголовок 2">
            <a:extLst>
              <a:ext uri="{FF2B5EF4-FFF2-40B4-BE49-F238E27FC236}">
                <a16:creationId xmlns:a16="http://schemas.microsoft.com/office/drawing/2014/main" id="{8C4705F5-9FC4-E743-8916-97A3EBFA3F27}"/>
              </a:ext>
            </a:extLst>
          </p:cNvPr>
          <p:cNvSpPr txBox="1">
            <a:spLocks/>
          </p:cNvSpPr>
          <p:nvPr/>
        </p:nvSpPr>
        <p:spPr>
          <a:xfrm>
            <a:off x="542777" y="435577"/>
            <a:ext cx="11467432" cy="921309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4400" b="1" i="0" u="none" strike="noStrike" cap="none" spc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Gotham Pro Bold"/>
              </a:defRPr>
            </a:lvl1pPr>
          </a:lstStyle>
          <a:p>
            <a:pPr algn="ctr" defTabSz="914377">
              <a:spcBef>
                <a:spcPts val="1000"/>
              </a:spcBef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Возможные варианты прохождения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практики: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07368" y="1398472"/>
            <a:ext cx="3106123" cy="21719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863526" y="1447980"/>
            <a:ext cx="2516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 практики</a:t>
            </a:r>
            <a:endParaRPr lang="en-US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для студентов по целевому приему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884948" y="2688143"/>
            <a:ext cx="274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 соответствии с договором</a:t>
            </a:r>
            <a:endParaRPr lang="en-US" sz="1200" dirty="0">
              <a:ln w="0"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 целевом направлении</a:t>
            </a:r>
          </a:p>
        </p:txBody>
      </p:sp>
      <p:sp>
        <p:nvSpPr>
          <p:cNvPr id="18" name="Овал 17"/>
          <p:cNvSpPr/>
          <p:nvPr/>
        </p:nvSpPr>
        <p:spPr>
          <a:xfrm>
            <a:off x="227521" y="1354424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6456" y="1480840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4106992" y="1398472"/>
            <a:ext cx="3717200" cy="21719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4589790" y="1487773"/>
            <a:ext cx="3084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 практики по месту трудовой деятельности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4589790" y="2357481"/>
            <a:ext cx="30744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Договор о практической подготовке студентов</a:t>
            </a:r>
            <a:r>
              <a:rPr lang="en-US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endParaRPr lang="ru-RU" sz="1200" dirty="0">
              <a:ln w="0"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профильной организацией либо письмо от профильной организации</a:t>
            </a:r>
            <a:r>
              <a:rPr lang="ru-RU" sz="1600" b="1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29" name="Овал 28"/>
          <p:cNvSpPr/>
          <p:nvPr/>
        </p:nvSpPr>
        <p:spPr>
          <a:xfrm>
            <a:off x="3927145" y="1354424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16080" y="1480840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8406723" y="1398472"/>
            <a:ext cx="3717200" cy="21719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8828490" y="1483591"/>
            <a:ext cx="3084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Самостоятельный поиск места прохождения практики 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8828490" y="2503110"/>
            <a:ext cx="33635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Договор о практической подготовке студентов</a:t>
            </a:r>
            <a:r>
              <a:rPr lang="en-US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endParaRPr lang="ru-RU" sz="1200" dirty="0">
              <a:ln w="0"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профильной организацией </a:t>
            </a:r>
          </a:p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либо письмо от профильной организации</a:t>
            </a:r>
            <a:r>
              <a:rPr lang="ru-RU" sz="1600" b="1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38" name="Овал 37"/>
          <p:cNvSpPr/>
          <p:nvPr/>
        </p:nvSpPr>
        <p:spPr>
          <a:xfrm>
            <a:off x="8158177" y="1350315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247112" y="1476731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1451960" y="3841069"/>
            <a:ext cx="4123061" cy="21719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1929727" y="4167985"/>
            <a:ext cx="3410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 практики</a:t>
            </a:r>
            <a:endParaRPr lang="en-US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 профильных организациях-партнерах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1960429" y="5183195"/>
            <a:ext cx="3615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Письменное заявление и Резюме</a:t>
            </a:r>
          </a:p>
        </p:txBody>
      </p:sp>
      <p:sp>
        <p:nvSpPr>
          <p:cNvPr id="43" name="Овал 42"/>
          <p:cNvSpPr/>
          <p:nvPr/>
        </p:nvSpPr>
        <p:spPr>
          <a:xfrm>
            <a:off x="1259413" y="3894856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348348" y="4021272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 bwMode="auto">
          <a:xfrm>
            <a:off x="6276493" y="3846886"/>
            <a:ext cx="4356011" cy="21719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6766960" y="4075967"/>
            <a:ext cx="4009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 практики</a:t>
            </a:r>
            <a:endParaRPr lang="en-US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>
              <a:defRPr/>
            </a:pPr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 структурном подразделении </a:t>
            </a:r>
            <a:r>
              <a:rPr lang="ru-RU" b="1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Финуниверситета</a:t>
            </a:r>
            <a:endParaRPr lang="ru-RU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6784931" y="5091315"/>
            <a:ext cx="3703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Заявление на</a:t>
            </a:r>
            <a:r>
              <a:rPr lang="en-US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 практики </a:t>
            </a:r>
          </a:p>
          <a:p>
            <a:pPr defTabSz="1219170">
              <a:defRPr/>
            </a:pPr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</a:t>
            </a:r>
            <a:r>
              <a:rPr lang="en-US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структурном подразделении </a:t>
            </a:r>
            <a:r>
              <a:rPr lang="ru-RU" sz="1200" dirty="0" err="1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Финуниверситета</a:t>
            </a:r>
            <a:endParaRPr lang="ru-RU" sz="1200" dirty="0">
              <a:ln w="0"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6096646" y="3802838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185581" y="3929254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45825" y="6225219"/>
            <a:ext cx="11061336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ru-RU" sz="1333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 Если между организацией – базой практики и </a:t>
            </a:r>
            <a:r>
              <a:rPr lang="ru-RU" sz="1333" dirty="0" err="1">
                <a:ln w="0"/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Финуниверситетом</a:t>
            </a:r>
            <a:r>
              <a:rPr lang="ru-RU" sz="1333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заключен </a:t>
            </a:r>
            <a:r>
              <a:rPr lang="ru-RU" sz="1333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долгосрочный договор о </a:t>
            </a:r>
            <a:r>
              <a:rPr lang="ru-RU" sz="1333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практической подготовке студентов</a:t>
            </a:r>
          </a:p>
        </p:txBody>
      </p:sp>
    </p:spTree>
    <p:extLst>
      <p:ext uri="{BB962C8B-B14F-4D97-AF65-F5344CB8AC3E}">
        <p14:creationId xmlns:p14="http://schemas.microsoft.com/office/powerpoint/2010/main" val="157847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 bwMode="auto">
          <a:xfrm>
            <a:off x="949488" y="609517"/>
            <a:ext cx="10525683" cy="11450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435D9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DEEBF7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87" name="Google Shape;887;p43"/>
          <p:cNvSpPr txBox="1">
            <a:spLocks noGrp="1"/>
          </p:cNvSpPr>
          <p:nvPr>
            <p:ph type="title"/>
          </p:nvPr>
        </p:nvSpPr>
        <p:spPr>
          <a:xfrm>
            <a:off x="949488" y="-105782"/>
            <a:ext cx="10272000" cy="81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ru-RU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практики</a:t>
            </a:r>
            <a:endParaRPr sz="26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9488" y="584866"/>
            <a:ext cx="11731412" cy="1169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defRPr/>
            </a:pP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Направление подготовки: </a:t>
            </a:r>
            <a:r>
              <a:rPr lang="ru-RU" sz="1867" b="1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Управление персоналом </a:t>
            </a:r>
            <a:endParaRPr lang="ru-RU" sz="1867" b="1" dirty="0" smtClean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lvl="0">
              <a:lnSpc>
                <a:spcPct val="125000"/>
              </a:lnSpc>
              <a:defRPr/>
            </a:pPr>
            <a:r>
              <a:rPr kumimoji="0" lang="ru-RU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Профиль: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персоналом</a:t>
            </a:r>
          </a:p>
          <a:p>
            <a:pPr lvl="0">
              <a:lnSpc>
                <a:spcPct val="125000"/>
              </a:lnSpc>
              <a:defRPr/>
            </a:pPr>
            <a:r>
              <a:rPr kumimoji="0" lang="ru-RU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Учебная </a:t>
            </a: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группа:</a:t>
            </a:r>
            <a:r>
              <a:rPr kumimoji="0" lang="ru-RU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УПП21-1;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2; 3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13814"/>
              </p:ext>
            </p:extLst>
          </p:nvPr>
        </p:nvGraphicFramePr>
        <p:xfrm>
          <a:off x="949488" y="2287917"/>
          <a:ext cx="10426264" cy="35230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4653">
                  <a:extLst>
                    <a:ext uri="{9D8B030D-6E8A-4147-A177-3AD203B41FA5}">
                      <a16:colId xmlns:a16="http://schemas.microsoft.com/office/drawing/2014/main" val="900794781"/>
                    </a:ext>
                  </a:extLst>
                </a:gridCol>
                <a:gridCol w="5058439">
                  <a:extLst>
                    <a:ext uri="{9D8B030D-6E8A-4147-A177-3AD203B41FA5}">
                      <a16:colId xmlns:a16="http://schemas.microsoft.com/office/drawing/2014/main" val="4258282186"/>
                    </a:ext>
                  </a:extLst>
                </a:gridCol>
                <a:gridCol w="2473172">
                  <a:extLst>
                    <a:ext uri="{9D8B030D-6E8A-4147-A177-3AD203B41FA5}">
                      <a16:colId xmlns:a16="http://schemas.microsoft.com/office/drawing/2014/main" val="1679154963"/>
                    </a:ext>
                  </a:extLst>
                </a:gridCol>
              </a:tblGrid>
              <a:tr h="648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Виды практики</a:t>
                      </a:r>
                    </a:p>
                  </a:txBody>
                  <a:tcPr marL="121900" marR="1219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Типы практики</a:t>
                      </a:r>
                    </a:p>
                  </a:txBody>
                  <a:tcPr marL="121900" marR="1219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Сроки</a:t>
                      </a:r>
                      <a:r>
                        <a:rPr lang="en-US" sz="19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практики </a:t>
                      </a:r>
                    </a:p>
                  </a:txBody>
                  <a:tcPr marL="121900" marR="1219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41795950"/>
                  </a:ext>
                </a:extLst>
              </a:tr>
              <a:tr h="975562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9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Учебная</a:t>
                      </a: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9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Учебная практика: </a:t>
                      </a:r>
                    </a:p>
                    <a:p>
                      <a:pPr marL="0" algn="ctr" defTabSz="685800" rtl="0" eaLnBrk="1" latinLnBrk="0" hangingPunct="1"/>
                      <a:r>
                        <a:rPr lang="ru-RU" sz="19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профессионально-ознакомительная практика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06.02.2025-20.02.2025</a:t>
                      </a:r>
                      <a:endParaRPr lang="ru-RU" sz="19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32927982"/>
                  </a:ext>
                </a:extLst>
              </a:tr>
              <a:tr h="1899376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9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Производственная</a:t>
                      </a:r>
                      <a:endParaRPr lang="ru-RU" sz="19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algn="l" defTabSz="685800" rtl="0" eaLnBrk="1" latinLnBrk="0" hangingPunct="1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endParaRPr lang="ru-RU" sz="19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Производственная практика: </a:t>
                      </a:r>
                    </a:p>
                    <a:p>
                      <a:pPr algn="ctr"/>
                      <a:r>
                        <a:rPr lang="ru-RU" sz="19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практика по получению профессиональных умений и опыта профессиональной деятельности;</a:t>
                      </a:r>
                    </a:p>
                    <a:p>
                      <a:pPr algn="ctr"/>
                      <a:r>
                        <a:rPr lang="ru-RU" sz="19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преддипломная практика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21.02.2025-19.05.2025</a:t>
                      </a:r>
                      <a:endParaRPr lang="ru-RU" sz="18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3768853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156255"/>
              </p:ext>
            </p:extLst>
          </p:nvPr>
        </p:nvGraphicFramePr>
        <p:xfrm>
          <a:off x="949488" y="5810967"/>
          <a:ext cx="10426265" cy="90983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953092">
                  <a:extLst>
                    <a:ext uri="{9D8B030D-6E8A-4147-A177-3AD203B41FA5}">
                      <a16:colId xmlns:a16="http://schemas.microsoft.com/office/drawing/2014/main" val="3396922543"/>
                    </a:ext>
                  </a:extLst>
                </a:gridCol>
                <a:gridCol w="2473173">
                  <a:extLst>
                    <a:ext uri="{9D8B030D-6E8A-4147-A177-3AD203B41FA5}">
                      <a16:colId xmlns:a16="http://schemas.microsoft.com/office/drawing/2014/main" val="3792738706"/>
                    </a:ext>
                  </a:extLst>
                </a:gridCol>
              </a:tblGrid>
              <a:tr h="9098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2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Из них защита отчетов по </a:t>
                      </a:r>
                      <a:r>
                        <a:rPr lang="ru-RU" sz="21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практики</a:t>
                      </a:r>
                      <a:endParaRPr lang="ru-RU" sz="21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19.05.2025</a:t>
                      </a:r>
                      <a:endParaRPr lang="ru-RU" sz="20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3735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59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 bwMode="auto">
          <a:xfrm>
            <a:off x="949488" y="609517"/>
            <a:ext cx="10525683" cy="11450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435D9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DEEBF7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87" name="Google Shape;887;p43"/>
          <p:cNvSpPr txBox="1">
            <a:spLocks noGrp="1"/>
          </p:cNvSpPr>
          <p:nvPr>
            <p:ph type="title"/>
          </p:nvPr>
        </p:nvSpPr>
        <p:spPr>
          <a:xfrm>
            <a:off x="949488" y="-105782"/>
            <a:ext cx="10272000" cy="81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ru-RU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практики</a:t>
            </a:r>
            <a:endParaRPr sz="26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9488" y="584866"/>
            <a:ext cx="11731412" cy="1169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defRPr/>
            </a:pP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Направление подготовки: </a:t>
            </a:r>
            <a:r>
              <a:rPr lang="ru-RU" sz="1867" b="1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Управление персоналом </a:t>
            </a:r>
            <a:endParaRPr lang="ru-RU" sz="1867" b="1" dirty="0" smtClean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lvl="0">
              <a:lnSpc>
                <a:spcPct val="125000"/>
              </a:lnSpc>
              <a:defRPr/>
            </a:pPr>
            <a:r>
              <a:rPr kumimoji="0" lang="ru-RU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Направленность: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человеческими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ресурсами</a:t>
            </a:r>
          </a:p>
          <a:p>
            <a:pPr lvl="0">
              <a:lnSpc>
                <a:spcPct val="125000"/>
              </a:lnSpc>
              <a:defRPr/>
            </a:pPr>
            <a:r>
              <a:rPr kumimoji="0" lang="ru-RU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Учебная </a:t>
            </a: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группа:</a:t>
            </a:r>
            <a:r>
              <a:rPr kumimoji="0" lang="ru-RU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УЧР23-1м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979966"/>
              </p:ext>
            </p:extLst>
          </p:nvPr>
        </p:nvGraphicFramePr>
        <p:xfrm>
          <a:off x="949488" y="2287917"/>
          <a:ext cx="10426264" cy="35230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4653">
                  <a:extLst>
                    <a:ext uri="{9D8B030D-6E8A-4147-A177-3AD203B41FA5}">
                      <a16:colId xmlns:a16="http://schemas.microsoft.com/office/drawing/2014/main" val="900794781"/>
                    </a:ext>
                  </a:extLst>
                </a:gridCol>
                <a:gridCol w="5058439">
                  <a:extLst>
                    <a:ext uri="{9D8B030D-6E8A-4147-A177-3AD203B41FA5}">
                      <a16:colId xmlns:a16="http://schemas.microsoft.com/office/drawing/2014/main" val="4258282186"/>
                    </a:ext>
                  </a:extLst>
                </a:gridCol>
                <a:gridCol w="2473172">
                  <a:extLst>
                    <a:ext uri="{9D8B030D-6E8A-4147-A177-3AD203B41FA5}">
                      <a16:colId xmlns:a16="http://schemas.microsoft.com/office/drawing/2014/main" val="1679154963"/>
                    </a:ext>
                  </a:extLst>
                </a:gridCol>
              </a:tblGrid>
              <a:tr h="648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Виды практики</a:t>
                      </a:r>
                    </a:p>
                  </a:txBody>
                  <a:tcPr marL="121900" marR="1219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Типы практики</a:t>
                      </a:r>
                    </a:p>
                  </a:txBody>
                  <a:tcPr marL="121900" marR="1219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Сроки</a:t>
                      </a:r>
                      <a:r>
                        <a:rPr lang="en-US" sz="19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практики </a:t>
                      </a:r>
                    </a:p>
                  </a:txBody>
                  <a:tcPr marL="121900" marR="1219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41795950"/>
                  </a:ext>
                </a:extLst>
              </a:tr>
              <a:tr h="975562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9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Учебная</a:t>
                      </a: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9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Учебная практика: </a:t>
                      </a:r>
                    </a:p>
                    <a:p>
                      <a:pPr marL="0" algn="ctr" defTabSz="685800" rtl="0" eaLnBrk="1" latinLnBrk="0" hangingPunct="1"/>
                      <a:r>
                        <a:rPr lang="ru-RU" sz="19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 научно-исследовательская работа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06.02.2025-20.02.2025</a:t>
                      </a:r>
                      <a:endParaRPr lang="ru-RU" sz="19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32927982"/>
                  </a:ext>
                </a:extLst>
              </a:tr>
              <a:tr h="1899376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9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Производственная</a:t>
                      </a:r>
                      <a:endParaRPr lang="ru-RU" sz="19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algn="l" defTabSz="685800" rtl="0" eaLnBrk="1" latinLnBrk="0" hangingPunct="1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endParaRPr lang="ru-RU" sz="19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Производственная практика: </a:t>
                      </a:r>
                    </a:p>
                    <a:p>
                      <a:pPr algn="ctr"/>
                      <a:r>
                        <a:rPr lang="ru-RU" sz="19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профессиональная практика;</a:t>
                      </a:r>
                    </a:p>
                    <a:p>
                      <a:pPr algn="ctr"/>
                      <a:r>
                        <a:rPr lang="ru-RU" sz="19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преддипломная практика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21.02.2025-03.05.2025</a:t>
                      </a:r>
                      <a:endParaRPr lang="ru-RU" sz="18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3768853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055056"/>
              </p:ext>
            </p:extLst>
          </p:nvPr>
        </p:nvGraphicFramePr>
        <p:xfrm>
          <a:off x="949488" y="5810967"/>
          <a:ext cx="10426265" cy="90983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953092">
                  <a:extLst>
                    <a:ext uri="{9D8B030D-6E8A-4147-A177-3AD203B41FA5}">
                      <a16:colId xmlns:a16="http://schemas.microsoft.com/office/drawing/2014/main" val="3396922543"/>
                    </a:ext>
                  </a:extLst>
                </a:gridCol>
                <a:gridCol w="2473173">
                  <a:extLst>
                    <a:ext uri="{9D8B030D-6E8A-4147-A177-3AD203B41FA5}">
                      <a16:colId xmlns:a16="http://schemas.microsoft.com/office/drawing/2014/main" val="3792738706"/>
                    </a:ext>
                  </a:extLst>
                </a:gridCol>
              </a:tblGrid>
              <a:tr h="9098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2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Из них защита отчетов по </a:t>
                      </a:r>
                      <a:r>
                        <a:rPr lang="ru-RU" sz="21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практики</a:t>
                      </a:r>
                      <a:endParaRPr lang="ru-RU" sz="21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03.05.2025</a:t>
                      </a:r>
                      <a:endParaRPr lang="ru-RU" sz="20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3735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4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 bwMode="auto">
          <a:xfrm>
            <a:off x="944948" y="2203100"/>
            <a:ext cx="10021766" cy="329879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979384" y="979486"/>
            <a:ext cx="10021766" cy="101394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0" normalizeH="0" baseline="0" noProof="0">
              <a:ln>
                <a:noFill/>
              </a:ln>
              <a:solidFill>
                <a:srgbClr val="DEEBF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5388" y="105786"/>
            <a:ext cx="10272000" cy="816800"/>
          </a:xfrm>
        </p:spPr>
        <p:txBody>
          <a:bodyPr/>
          <a:lstStyle/>
          <a:p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Ответственные за практику</a:t>
            </a:r>
            <a:endParaRPr 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710790"/>
              </p:ext>
            </p:extLst>
          </p:nvPr>
        </p:nvGraphicFramePr>
        <p:xfrm>
          <a:off x="944948" y="1019872"/>
          <a:ext cx="10090638" cy="157740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00829">
                  <a:extLst>
                    <a:ext uri="{9D8B030D-6E8A-4147-A177-3AD203B41FA5}">
                      <a16:colId xmlns:a16="http://schemas.microsoft.com/office/drawing/2014/main" val="389258480"/>
                    </a:ext>
                  </a:extLst>
                </a:gridCol>
                <a:gridCol w="2353975">
                  <a:extLst>
                    <a:ext uri="{9D8B030D-6E8A-4147-A177-3AD203B41FA5}">
                      <a16:colId xmlns:a16="http://schemas.microsoft.com/office/drawing/2014/main" val="611942337"/>
                    </a:ext>
                  </a:extLst>
                </a:gridCol>
                <a:gridCol w="2295407">
                  <a:extLst>
                    <a:ext uri="{9D8B030D-6E8A-4147-A177-3AD203B41FA5}">
                      <a16:colId xmlns:a16="http://schemas.microsoft.com/office/drawing/2014/main" val="4032532424"/>
                    </a:ext>
                  </a:extLst>
                </a:gridCol>
                <a:gridCol w="2440427">
                  <a:extLst>
                    <a:ext uri="{9D8B030D-6E8A-4147-A177-3AD203B41FA5}">
                      <a16:colId xmlns:a16="http://schemas.microsoft.com/office/drawing/2014/main" val="960915107"/>
                    </a:ext>
                  </a:extLst>
                </a:gridCol>
              </a:tblGrid>
              <a:tr h="11349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Факультет/кафедра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(адрес)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R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Ответственный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Почта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Телефон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235456"/>
                  </a:ext>
                </a:extLst>
              </a:tr>
              <a:tr h="442430">
                <a:tc>
                  <a:txBody>
                    <a:bodyPr/>
                    <a:lstStyle/>
                    <a:p>
                      <a:pPr algn="ctr"/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4469209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804259"/>
              </p:ext>
            </p:extLst>
          </p:nvPr>
        </p:nvGraphicFramePr>
        <p:xfrm>
          <a:off x="1075768" y="7540372"/>
          <a:ext cx="10090638" cy="4424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00829">
                  <a:extLst>
                    <a:ext uri="{9D8B030D-6E8A-4147-A177-3AD203B41FA5}">
                      <a16:colId xmlns:a16="http://schemas.microsoft.com/office/drawing/2014/main" val="151127432"/>
                    </a:ext>
                  </a:extLst>
                </a:gridCol>
                <a:gridCol w="2353975">
                  <a:extLst>
                    <a:ext uri="{9D8B030D-6E8A-4147-A177-3AD203B41FA5}">
                      <a16:colId xmlns:a16="http://schemas.microsoft.com/office/drawing/2014/main" val="2283102991"/>
                    </a:ext>
                  </a:extLst>
                </a:gridCol>
                <a:gridCol w="2295407">
                  <a:extLst>
                    <a:ext uri="{9D8B030D-6E8A-4147-A177-3AD203B41FA5}">
                      <a16:colId xmlns:a16="http://schemas.microsoft.com/office/drawing/2014/main" val="3500689557"/>
                    </a:ext>
                  </a:extLst>
                </a:gridCol>
                <a:gridCol w="2440427">
                  <a:extLst>
                    <a:ext uri="{9D8B030D-6E8A-4147-A177-3AD203B41FA5}">
                      <a16:colId xmlns:a16="http://schemas.microsoft.com/office/drawing/2014/main" val="3548637732"/>
                    </a:ext>
                  </a:extLst>
                </a:gridCol>
              </a:tblGrid>
              <a:tr h="442430">
                <a:tc>
                  <a:txBody>
                    <a:bodyPr/>
                    <a:lstStyle/>
                    <a:p>
                      <a:pPr algn="ctr"/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2678846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654267"/>
              </p:ext>
            </p:extLst>
          </p:nvPr>
        </p:nvGraphicFramePr>
        <p:xfrm>
          <a:off x="944946" y="2407632"/>
          <a:ext cx="10090639" cy="14020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00829">
                  <a:extLst>
                    <a:ext uri="{9D8B030D-6E8A-4147-A177-3AD203B41FA5}">
                      <a16:colId xmlns:a16="http://schemas.microsoft.com/office/drawing/2014/main" val="151127432"/>
                    </a:ext>
                  </a:extLst>
                </a:gridCol>
                <a:gridCol w="2353975">
                  <a:extLst>
                    <a:ext uri="{9D8B030D-6E8A-4147-A177-3AD203B41FA5}">
                      <a16:colId xmlns:a16="http://schemas.microsoft.com/office/drawing/2014/main" val="2283102991"/>
                    </a:ext>
                  </a:extLst>
                </a:gridCol>
                <a:gridCol w="2424047">
                  <a:extLst>
                    <a:ext uri="{9D8B030D-6E8A-4147-A177-3AD203B41FA5}">
                      <a16:colId xmlns:a16="http://schemas.microsoft.com/office/drawing/2014/main" val="3500689557"/>
                    </a:ext>
                  </a:extLst>
                </a:gridCol>
                <a:gridCol w="2311788">
                  <a:extLst>
                    <a:ext uri="{9D8B030D-6E8A-4147-A177-3AD203B41FA5}">
                      <a16:colId xmlns:a16="http://schemas.microsoft.com/office/drawing/2014/main" val="3548637732"/>
                    </a:ext>
                  </a:extLst>
                </a:gridCol>
              </a:tblGrid>
              <a:tr h="44243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​​​Факультет социальных наук и массовых коммуникаций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(Ленинградский просп., д. 49/2)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Сучилина Анна Александровна, заместитель декана по учебной работе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AASuchilina@fa.ru​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8(499)553-1241</a:t>
                      </a:r>
                    </a:p>
                  </a:txBody>
                  <a:tcPr marL="91425" marR="91425" marT="91425" marB="9142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2678846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824653"/>
              </p:ext>
            </p:extLst>
          </p:nvPr>
        </p:nvGraphicFramePr>
        <p:xfrm>
          <a:off x="944947" y="3700271"/>
          <a:ext cx="10090639" cy="150811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95106">
                  <a:extLst>
                    <a:ext uri="{9D8B030D-6E8A-4147-A177-3AD203B41FA5}">
                      <a16:colId xmlns:a16="http://schemas.microsoft.com/office/drawing/2014/main" val="151127432"/>
                    </a:ext>
                  </a:extLst>
                </a:gridCol>
                <a:gridCol w="2574019">
                  <a:extLst>
                    <a:ext uri="{9D8B030D-6E8A-4147-A177-3AD203B41FA5}">
                      <a16:colId xmlns:a16="http://schemas.microsoft.com/office/drawing/2014/main" val="2283102991"/>
                    </a:ext>
                  </a:extLst>
                </a:gridCol>
                <a:gridCol w="2328862">
                  <a:extLst>
                    <a:ext uri="{9D8B030D-6E8A-4147-A177-3AD203B41FA5}">
                      <a16:colId xmlns:a16="http://schemas.microsoft.com/office/drawing/2014/main" val="3500689557"/>
                    </a:ext>
                  </a:extLst>
                </a:gridCol>
                <a:gridCol w="2192652">
                  <a:extLst>
                    <a:ext uri="{9D8B030D-6E8A-4147-A177-3AD203B41FA5}">
                      <a16:colId xmlns:a16="http://schemas.microsoft.com/office/drawing/2014/main" val="3548637732"/>
                    </a:ext>
                  </a:extLst>
                </a:gridCol>
              </a:tblGrid>
              <a:tr h="1508117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Кафедра психологии и развития человеческого капитала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(Ленинградский просп., д. 49/2)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Субочева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Алла Олеговна, доцент ​​</a:t>
                      </a:r>
                      <a:endParaRPr lang="ru-RU" sz="16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AOSubocheva@fa.ru ​</a:t>
                      </a:r>
                      <a:endParaRPr lang="en-US" sz="16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2678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94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/>
          <p:cNvSpPr/>
          <p:nvPr/>
        </p:nvSpPr>
        <p:spPr bwMode="auto">
          <a:xfrm>
            <a:off x="7242434" y="4119530"/>
            <a:ext cx="2301590" cy="222124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 bwMode="auto">
          <a:xfrm>
            <a:off x="4778604" y="4177735"/>
            <a:ext cx="2383510" cy="214862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 bwMode="auto">
          <a:xfrm>
            <a:off x="2405597" y="4152605"/>
            <a:ext cx="2282371" cy="212497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9904742" y="912670"/>
            <a:ext cx="1903327" cy="248716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7777593" y="912670"/>
            <a:ext cx="1911598" cy="248716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5738020" y="912670"/>
            <a:ext cx="1911598" cy="248716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335040" y="856290"/>
            <a:ext cx="2326657" cy="205197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4472273" y="3528442"/>
            <a:ext cx="3128801" cy="51066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244;p28"/>
          <p:cNvSpPr txBox="1">
            <a:spLocks/>
          </p:cNvSpPr>
          <p:nvPr/>
        </p:nvSpPr>
        <p:spPr>
          <a:xfrm>
            <a:off x="1959776" y="87049"/>
            <a:ext cx="8137525" cy="4502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оформить договор о практической подготовке студента с профильной организацией?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8616" y="1037020"/>
            <a:ext cx="2096201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Зайти на сайт Финансового университета (http://www.fa.ru) в раздел «Студентам» во вкладку «Практика» - 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«Документы и формы»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«Документы, оформляемые до начала практики» - «При прохождении практики в организации, не являющейся партнером Финансового университета». Скачать договор.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13134" y="1037020"/>
            <a:ext cx="1926544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Заполнить поля для ввода текста:</a:t>
            </a:r>
          </a:p>
          <a:p>
            <a:pPr defTabSz="457200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«Шапке»: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Название организации (базы практики)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Должность и ФИО подписанта со стороны профильной организации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Документ на право подписи (Устав/«Положение о...»/Доверенность №… дата..)</a:t>
            </a:r>
          </a:p>
          <a:p>
            <a:pPr defTabSz="457200"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Поле с номером договора и поле с датой НЕ ЗАПОЛНЯТЬ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903853" y="1045340"/>
            <a:ext cx="1589311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Заполнить поля для ввода текста:</a:t>
            </a:r>
          </a:p>
          <a:p>
            <a:pPr defTabSz="457200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разделе «1. Предмет договора»:</a:t>
            </a:r>
          </a:p>
          <a:p>
            <a:pPr defTabSz="457200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пункте 1.2.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- вид практики, курс, ФИО студента, учебная группа, срок практики</a:t>
            </a:r>
          </a:p>
          <a:p>
            <a:pPr defTabSz="457200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пункте 1.3.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- Руководитель практики от       профильной организации </a:t>
            </a:r>
          </a:p>
          <a:p>
            <a:pPr defTabSz="457200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пункте 1.4.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– помещение профильной организации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907226" y="1037020"/>
            <a:ext cx="1694375" cy="18928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После заполнения всех реквизитов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2 экземпляра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Договора необходимо в первую очередь подписать и поставить печать в профильной организации.</a:t>
            </a:r>
          </a:p>
          <a:p>
            <a:pPr algn="ctr" defTabSz="457200">
              <a:defRPr/>
            </a:pP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«живой»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печатью и подписью </a:t>
            </a: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экз.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(не скан)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передать ответственному за практику</a:t>
            </a:r>
          </a:p>
          <a:p>
            <a:pPr algn="ctr" defTabSz="457200">
              <a:defRPr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на кафедру.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31819" y="2316224"/>
            <a:ext cx="955543" cy="340519"/>
          </a:xfrm>
          <a:prstGeom prst="roundRect">
            <a:avLst/>
          </a:prstGeom>
          <a:solidFill>
            <a:schemeClr val="bg1"/>
          </a:solidFill>
          <a:ln w="0">
            <a:solidFill>
              <a:srgbClr val="1F497D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Скачать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244;p28"/>
          <p:cNvSpPr txBox="1">
            <a:spLocks/>
          </p:cNvSpPr>
          <p:nvPr/>
        </p:nvSpPr>
        <p:spPr>
          <a:xfrm>
            <a:off x="5510336" y="4592324"/>
            <a:ext cx="3622370" cy="42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ru-RU" sz="1000" dirty="0">
              <a:solidFill>
                <a:srgbClr val="6E6C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685" y="957475"/>
            <a:ext cx="2994409" cy="130753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  <p:sp>
        <p:nvSpPr>
          <p:cNvPr id="23" name="Google Shape;981;p46"/>
          <p:cNvSpPr txBox="1">
            <a:spLocks noGrp="1"/>
          </p:cNvSpPr>
          <p:nvPr>
            <p:ph type="subTitle" idx="4294967295"/>
          </p:nvPr>
        </p:nvSpPr>
        <p:spPr>
          <a:xfrm>
            <a:off x="2470659" y="4420007"/>
            <a:ext cx="2217310" cy="2124075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Если организация вносит изменения или дополнения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в типовую форму договора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в формате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WORD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режиме правок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, вам необходимо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направить договор для согласования с юридической службой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Финуниверситета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на электронную почту </a:t>
            </a:r>
            <a:r>
              <a:rPr lang="en-US" sz="900" b="1" u="sng" dirty="0">
                <a:latin typeface="Arial" panose="020B0604020202020204" pitchFamily="34" charset="0"/>
                <a:cs typeface="Arial" panose="020B0604020202020204" pitchFamily="34" charset="0"/>
              </a:rPr>
              <a:t>praktika@fa.ru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Google Shape;981;p46"/>
          <p:cNvSpPr txBox="1">
            <a:spLocks/>
          </p:cNvSpPr>
          <p:nvPr/>
        </p:nvSpPr>
        <p:spPr>
          <a:xfrm>
            <a:off x="4917354" y="4266773"/>
            <a:ext cx="2143146" cy="21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defTabSz="457200">
              <a:buClr>
                <a:schemeClr val="bg2"/>
              </a:buClr>
              <a:buNone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Договоры 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принимаются 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подписания в следующих случаях:</a:t>
            </a:r>
          </a:p>
          <a:p>
            <a:pPr marL="0" indent="-171450" defTabSz="45720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 договор в одном экземпляре</a:t>
            </a:r>
          </a:p>
          <a:p>
            <a:pPr marL="0" indent="-171450" defTabSz="45720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 договор со сканированной подписью и/или печатью</a:t>
            </a:r>
          </a:p>
          <a:p>
            <a:pPr marL="0" indent="-171450" defTabSz="45720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не по форме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Финуниверситета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без согласования</a:t>
            </a:r>
          </a:p>
        </p:txBody>
      </p:sp>
      <p:sp>
        <p:nvSpPr>
          <p:cNvPr id="25" name="Google Shape;981;p46"/>
          <p:cNvSpPr txBox="1">
            <a:spLocks/>
          </p:cNvSpPr>
          <p:nvPr/>
        </p:nvSpPr>
        <p:spPr>
          <a:xfrm>
            <a:off x="7303612" y="4198611"/>
            <a:ext cx="2240412" cy="2142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defTabSz="457200">
              <a:buNone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Договоры с допущенными ошибками в следующих пунктах 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отправляются на доработку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практики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практики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Несоответствие должности и ФИО подписанта на первой и последней страницах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Несоответствие документа дающего право подписи (Устав, доверенность)</a:t>
            </a:r>
          </a:p>
          <a:p>
            <a:pPr marL="171450" indent="-171450">
              <a:buClr>
                <a:schemeClr val="bg2"/>
              </a:buClr>
              <a:buSzPct val="100000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Несоответствие названия профильной организации на первой и последней страницах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518" y="5811194"/>
            <a:ext cx="2024705" cy="352425"/>
          </a:xfrm>
          <a:prstGeom prst="rect">
            <a:avLst/>
          </a:prstGeom>
          <a:ln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5616820" y="6390848"/>
            <a:ext cx="789350" cy="306467"/>
          </a:xfrm>
          <a:prstGeom prst="roundRect">
            <a:avLst/>
          </a:prstGeom>
          <a:solidFill>
            <a:schemeClr val="bg1"/>
          </a:solidFill>
          <a:ln w="0">
            <a:solidFill>
              <a:schemeClr val="tx2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Скачать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80436" y="2619684"/>
            <a:ext cx="628386" cy="487479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8407" y="2647781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0" name="Овал 29"/>
          <p:cNvSpPr/>
          <p:nvPr/>
        </p:nvSpPr>
        <p:spPr>
          <a:xfrm>
            <a:off x="5109634" y="2078491"/>
            <a:ext cx="628386" cy="487479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199531" y="2105942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 smtClean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ru-RU" sz="2133" b="1" dirty="0">
              <a:solidFill>
                <a:srgbClr val="F6F6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9289592" y="3080427"/>
            <a:ext cx="628386" cy="487479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379489" y="3107878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 smtClean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ru-RU" sz="2133" b="1" dirty="0">
              <a:solidFill>
                <a:srgbClr val="F6F6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11512700" y="2078491"/>
            <a:ext cx="628386" cy="5054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601601" y="2105942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 smtClean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ru-RU" sz="2133" b="1" dirty="0">
              <a:solidFill>
                <a:srgbClr val="F6F6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801302" y="3594449"/>
            <a:ext cx="2470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Обратите внимание</a:t>
            </a:r>
            <a:endParaRPr lang="ru-RU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1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 bwMode="auto">
          <a:xfrm>
            <a:off x="3241964" y="4479636"/>
            <a:ext cx="5218545" cy="220749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144">
            <a:solidFill>
              <a:srgbClr val="1F497D"/>
            </a:solidFill>
          </a:ln>
        </p:spPr>
        <p:txBody>
          <a:bodyPr wrap="square" lIns="0" tIns="0" rIns="0" bIns="0" rtlCol="0" anchor="ctr"/>
          <a:lstStyle/>
          <a:p>
            <a:pPr algn="ctr" defTabSz="457200"/>
            <a:endParaRPr lang="ru-RU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Номер слайда 2">
            <a:extLst>
              <a:ext uri="{FF2B5EF4-FFF2-40B4-BE49-F238E27FC236}">
                <a16:creationId xmlns:a16="http://schemas.microsoft.com/office/drawing/2014/main" id="{89003B5C-DDF9-4468-B028-0F3352E7B905}"/>
              </a:ext>
            </a:extLst>
          </p:cNvPr>
          <p:cNvSpPr txBox="1">
            <a:spLocks/>
          </p:cNvSpPr>
          <p:nvPr/>
        </p:nvSpPr>
        <p:spPr>
          <a:xfrm>
            <a:off x="9443392" y="64754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/>
            </a:pPr>
            <a:endParaRPr lang="ru-RU" sz="1200" kern="1200" dirty="0">
              <a:solidFill>
                <a:srgbClr val="D1D1D1">
                  <a:lumMod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bject 8"/>
          <p:cNvSpPr/>
          <p:nvPr/>
        </p:nvSpPr>
        <p:spPr>
          <a:xfrm>
            <a:off x="6579781" y="1805013"/>
            <a:ext cx="3710553" cy="2374172"/>
          </a:xfrm>
          <a:custGeom>
            <a:avLst/>
            <a:gdLst/>
            <a:ahLst/>
            <a:cxnLst/>
            <a:rect l="l" t="t" r="r" b="b"/>
            <a:pathLst>
              <a:path w="1949450" h="715010">
                <a:moveTo>
                  <a:pt x="0" y="119126"/>
                </a:moveTo>
                <a:lnTo>
                  <a:pt x="9362" y="72759"/>
                </a:lnTo>
                <a:lnTo>
                  <a:pt x="34893" y="34893"/>
                </a:lnTo>
                <a:lnTo>
                  <a:pt x="72759" y="9362"/>
                </a:lnTo>
                <a:lnTo>
                  <a:pt x="119125" y="0"/>
                </a:lnTo>
                <a:lnTo>
                  <a:pt x="1830070" y="0"/>
                </a:lnTo>
                <a:lnTo>
                  <a:pt x="1876436" y="9362"/>
                </a:lnTo>
                <a:lnTo>
                  <a:pt x="1914302" y="34893"/>
                </a:lnTo>
                <a:lnTo>
                  <a:pt x="1939833" y="72759"/>
                </a:lnTo>
                <a:lnTo>
                  <a:pt x="1949196" y="119126"/>
                </a:lnTo>
                <a:lnTo>
                  <a:pt x="1949196" y="595630"/>
                </a:lnTo>
                <a:lnTo>
                  <a:pt x="1939833" y="641996"/>
                </a:lnTo>
                <a:lnTo>
                  <a:pt x="1914302" y="679862"/>
                </a:lnTo>
                <a:lnTo>
                  <a:pt x="1876436" y="705393"/>
                </a:lnTo>
                <a:lnTo>
                  <a:pt x="1830070" y="714756"/>
                </a:lnTo>
                <a:lnTo>
                  <a:pt x="119125" y="714756"/>
                </a:lnTo>
                <a:lnTo>
                  <a:pt x="72759" y="705393"/>
                </a:lnTo>
                <a:lnTo>
                  <a:pt x="34893" y="679862"/>
                </a:lnTo>
                <a:lnTo>
                  <a:pt x="9362" y="641996"/>
                </a:lnTo>
                <a:lnTo>
                  <a:pt x="0" y="595630"/>
                </a:lnTo>
                <a:lnTo>
                  <a:pt x="0" y="11912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144">
            <a:solidFill>
              <a:srgbClr val="1F497D"/>
            </a:solidFill>
          </a:ln>
        </p:spPr>
        <p:txBody>
          <a:bodyPr wrap="square" lIns="0" tIns="0" rIns="0" bIns="0" rtlCol="0" anchor="ctr"/>
          <a:lstStyle/>
          <a:p>
            <a:pPr algn="ctr" defTabSz="457200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Подать в письменном виде заявление и резюме в электронном виде –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ответственному за практику от кафедры</a:t>
            </a:r>
          </a:p>
        </p:txBody>
      </p:sp>
      <p:sp>
        <p:nvSpPr>
          <p:cNvPr id="48" name="object 8"/>
          <p:cNvSpPr/>
          <p:nvPr/>
        </p:nvSpPr>
        <p:spPr>
          <a:xfrm>
            <a:off x="1127448" y="1840846"/>
            <a:ext cx="3672408" cy="2374172"/>
          </a:xfrm>
          <a:custGeom>
            <a:avLst/>
            <a:gdLst/>
            <a:ahLst/>
            <a:cxnLst/>
            <a:rect l="l" t="t" r="r" b="b"/>
            <a:pathLst>
              <a:path w="1949450" h="715010">
                <a:moveTo>
                  <a:pt x="0" y="119126"/>
                </a:moveTo>
                <a:lnTo>
                  <a:pt x="9362" y="72759"/>
                </a:lnTo>
                <a:lnTo>
                  <a:pt x="34893" y="34893"/>
                </a:lnTo>
                <a:lnTo>
                  <a:pt x="72759" y="9362"/>
                </a:lnTo>
                <a:lnTo>
                  <a:pt x="119125" y="0"/>
                </a:lnTo>
                <a:lnTo>
                  <a:pt x="1830070" y="0"/>
                </a:lnTo>
                <a:lnTo>
                  <a:pt x="1876436" y="9362"/>
                </a:lnTo>
                <a:lnTo>
                  <a:pt x="1914302" y="34893"/>
                </a:lnTo>
                <a:lnTo>
                  <a:pt x="1939833" y="72759"/>
                </a:lnTo>
                <a:lnTo>
                  <a:pt x="1949196" y="119126"/>
                </a:lnTo>
                <a:lnTo>
                  <a:pt x="1949196" y="595630"/>
                </a:lnTo>
                <a:lnTo>
                  <a:pt x="1939833" y="641996"/>
                </a:lnTo>
                <a:lnTo>
                  <a:pt x="1914302" y="679862"/>
                </a:lnTo>
                <a:lnTo>
                  <a:pt x="1876436" y="705393"/>
                </a:lnTo>
                <a:lnTo>
                  <a:pt x="1830070" y="714756"/>
                </a:lnTo>
                <a:lnTo>
                  <a:pt x="119125" y="714756"/>
                </a:lnTo>
                <a:lnTo>
                  <a:pt x="72759" y="705393"/>
                </a:lnTo>
                <a:lnTo>
                  <a:pt x="34893" y="679862"/>
                </a:lnTo>
                <a:lnTo>
                  <a:pt x="9362" y="641996"/>
                </a:lnTo>
                <a:lnTo>
                  <a:pt x="0" y="595630"/>
                </a:lnTo>
                <a:lnTo>
                  <a:pt x="0" y="11912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144">
            <a:solidFill>
              <a:srgbClr val="1F497D"/>
            </a:solidFill>
          </a:ln>
        </p:spPr>
        <p:txBody>
          <a:bodyPr wrap="square" lIns="0" tIns="0" rIns="0" bIns="0" rtlCol="0" anchor="ctr"/>
          <a:lstStyle/>
          <a:p>
            <a:pPr marL="114300" indent="0" algn="ctr" defTabSz="457200">
              <a:defRPr/>
            </a:pPr>
            <a:r>
              <a:rPr lang="ru-RU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Зайти на сайт Финансового </a:t>
            </a:r>
            <a:r>
              <a:rPr lang="ru-RU" sz="1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университета</a:t>
            </a:r>
            <a:r>
              <a:rPr lang="en-US" sz="1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1400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1400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www.fa.ru</a:t>
            </a:r>
            <a:r>
              <a:rPr lang="en-US" sz="1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раздел «Студентам» во вкладку «Практика»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«Документы и формы» -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«Документы, оформляемые до начала практики» - </a:t>
            </a:r>
          </a:p>
          <a:p>
            <a:pPr marL="114300" lvl="0" indent="0" algn="ctr" defTabSz="457200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«При выборе места практики из списка организаций-партнеров» - Скачать образцы письменного заявления и резюме.</a:t>
            </a:r>
            <a:endParaRPr lang="ru-RU" sz="1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5105758" y="2644489"/>
            <a:ext cx="1168121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Заголовок 2">
            <a:extLst>
              <a:ext uri="{FF2B5EF4-FFF2-40B4-BE49-F238E27FC236}">
                <a16:creationId xmlns:a16="http://schemas.microsoft.com/office/drawing/2014/main" id="{8C4705F5-9FC4-E743-8916-97A3EBFA3F27}"/>
              </a:ext>
            </a:extLst>
          </p:cNvPr>
          <p:cNvSpPr txBox="1">
            <a:spLocks/>
          </p:cNvSpPr>
          <p:nvPr/>
        </p:nvSpPr>
        <p:spPr>
          <a:xfrm>
            <a:off x="540162" y="319166"/>
            <a:ext cx="11651837" cy="921309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4400" b="1" i="0" u="none" strike="noStrike" cap="none" spc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Gotham Pro Bold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Как оформить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обращение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кафедру о предоставлении места практики?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*В случае, если студент не изъявил желание проходить практику по предоставленным местам практики от </a:t>
            </a:r>
            <a:r>
              <a:rPr lang="ru-RU" sz="2000" i="1" dirty="0" err="1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Финуниверситета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</a:t>
            </a:r>
            <a:endParaRPr lang="ru-RU" sz="2000" i="1" dirty="0" smtClean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ответственность 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за подбор места практики возлагается на студента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hlinkClick r:id="rId2"/>
          </p:cNvPr>
          <p:cNvSpPr txBox="1"/>
          <p:nvPr/>
        </p:nvSpPr>
        <p:spPr>
          <a:xfrm>
            <a:off x="4733452" y="6046045"/>
            <a:ext cx="1089677" cy="289441"/>
          </a:xfrm>
          <a:prstGeom prst="roundRect">
            <a:avLst/>
          </a:prstGeom>
          <a:solidFill>
            <a:schemeClr val="bg1"/>
          </a:solidFill>
          <a:ln w="0">
            <a:solidFill>
              <a:srgbClr val="4A3AE1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Скачать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92" y="4743607"/>
            <a:ext cx="3004313" cy="1663462"/>
          </a:xfrm>
          <a:prstGeom prst="rect">
            <a:avLst/>
          </a:prstGeom>
        </p:spPr>
      </p:pic>
      <p:sp>
        <p:nvSpPr>
          <p:cNvPr id="15" name="TextBox 14">
            <a:hlinkClick r:id="rId2"/>
          </p:cNvPr>
          <p:cNvSpPr txBox="1"/>
          <p:nvPr/>
        </p:nvSpPr>
        <p:spPr>
          <a:xfrm>
            <a:off x="7307893" y="4780083"/>
            <a:ext cx="769003" cy="289441"/>
          </a:xfrm>
          <a:prstGeom prst="roundRect">
            <a:avLst/>
          </a:prstGeom>
          <a:solidFill>
            <a:schemeClr val="bg1"/>
          </a:solidFill>
          <a:ln w="0">
            <a:solidFill>
              <a:srgbClr val="4A3AE1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Скачать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7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791C8459B9E964988D894F86A4E6C2F" ma:contentTypeVersion="0" ma:contentTypeDescription="Создание документа." ma:contentTypeScope="" ma:versionID="447ff3d34428e2bc84ddd3681463d68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6ee6868b3de15550ffcb219b05998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EA6727-FD00-4B7B-B1CF-4D2332728400}"/>
</file>

<file path=customXml/itemProps2.xml><?xml version="1.0" encoding="utf-8"?>
<ds:datastoreItem xmlns:ds="http://schemas.openxmlformats.org/officeDocument/2006/customXml" ds:itemID="{3FF9BDF3-8F06-4BAF-9218-64EBF12562C5}"/>
</file>

<file path=customXml/itemProps3.xml><?xml version="1.0" encoding="utf-8"?>
<ds:datastoreItem xmlns:ds="http://schemas.openxmlformats.org/officeDocument/2006/customXml" ds:itemID="{F657CCBA-8E5C-42FB-8F85-2E399379CF3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4726</TotalTime>
  <Words>1590</Words>
  <Application>Microsoft Office PowerPoint</Application>
  <PresentationFormat>Широкоэкранный</PresentationFormat>
  <Paragraphs>217</Paragraphs>
  <Slides>16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33" baseType="lpstr">
      <vt:lpstr>SimSun</vt:lpstr>
      <vt:lpstr>Arial</vt:lpstr>
      <vt:lpstr>Calibri</vt:lpstr>
      <vt:lpstr>Calibri Light</vt:lpstr>
      <vt:lpstr>Cambria Math</vt:lpstr>
      <vt:lpstr>Century Gothic</vt:lpstr>
      <vt:lpstr>Corbel</vt:lpstr>
      <vt:lpstr>Gill Sans MT</vt:lpstr>
      <vt:lpstr>Gotham Pro Bold</vt:lpstr>
      <vt:lpstr>Palanquin Dark</vt:lpstr>
      <vt:lpstr>Poppins</vt:lpstr>
      <vt:lpstr>Poppins Black</vt:lpstr>
      <vt:lpstr>Segoe UI Semibold</vt:lpstr>
      <vt:lpstr>Times New Roman</vt:lpstr>
      <vt:lpstr>1_Тема Office</vt:lpstr>
      <vt:lpstr>Parcel</vt:lpstr>
      <vt:lpstr>Тема Office</vt:lpstr>
      <vt:lpstr>Организация практической подготовки при проведении практики обучающихся финансового университета   Отдел координации практической подготовки   2024-2025 уч. год  </vt:lpstr>
      <vt:lpstr>Презентация PowerPoint</vt:lpstr>
      <vt:lpstr>Презентация PowerPoint</vt:lpstr>
      <vt:lpstr>Презентация PowerPoint</vt:lpstr>
      <vt:lpstr>Сроки практики</vt:lpstr>
      <vt:lpstr>Сроки практики</vt:lpstr>
      <vt:lpstr>Ответственные за практику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Тапкина Амуланга Бадминовна</dc:creator>
  <cp:lastModifiedBy>Субочева Алла Олеговна</cp:lastModifiedBy>
  <cp:revision>227</cp:revision>
  <cp:lastPrinted>2024-05-30T11:07:47Z</cp:lastPrinted>
  <dcterms:created xsi:type="dcterms:W3CDTF">2019-10-08T12:50:12Z</dcterms:created>
  <dcterms:modified xsi:type="dcterms:W3CDTF">2024-10-21T14:58:24Z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0x010100F791C8459B9E964988D894F86A4E6C2F</vt:lpwstr>
  </property>
</Properties>
</file>