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7"/>
  </p:notesMasterIdLst>
  <p:sldIdLst>
    <p:sldId id="334" r:id="rId2"/>
    <p:sldId id="262" r:id="rId3"/>
    <p:sldId id="357" r:id="rId4"/>
    <p:sldId id="260" r:id="rId5"/>
    <p:sldId id="361" r:id="rId6"/>
    <p:sldId id="258" r:id="rId7"/>
    <p:sldId id="411" r:id="rId8"/>
    <p:sldId id="489" r:id="rId9"/>
    <p:sldId id="491" r:id="rId10"/>
    <p:sldId id="521" r:id="rId11"/>
    <p:sldId id="359" r:id="rId12"/>
    <p:sldId id="388" r:id="rId13"/>
    <p:sldId id="390" r:id="rId14"/>
    <p:sldId id="396" r:id="rId15"/>
    <p:sldId id="383" r:id="rId16"/>
    <p:sldId id="365" r:id="rId17"/>
    <p:sldId id="264" r:id="rId18"/>
    <p:sldId id="363" r:id="rId19"/>
    <p:sldId id="377" r:id="rId20"/>
    <p:sldId id="371" r:id="rId21"/>
    <p:sldId id="384" r:id="rId22"/>
    <p:sldId id="386" r:id="rId23"/>
    <p:sldId id="385" r:id="rId24"/>
    <p:sldId id="265" r:id="rId25"/>
    <p:sldId id="283" r:id="rId26"/>
  </p:sldIdLst>
  <p:sldSz cx="9144000" cy="5143500" type="screen16x9"/>
  <p:notesSz cx="6858000" cy="9144000"/>
  <p:embeddedFontLst>
    <p:embeddedFont>
      <p:font typeface="Livvic" panose="020B0604020202020204" charset="0"/>
      <p:regular r:id="rId28"/>
      <p:bold r:id="rId29"/>
      <p:italic r:id="rId30"/>
      <p:boldItalic r:id="rId31"/>
    </p:embeddedFont>
    <p:embeddedFont>
      <p:font typeface="Arial Black" panose="020B0A04020102020204" pitchFamily="34" charset="0"/>
      <p:bold r:id="rId32"/>
    </p:embeddedFont>
    <p:embeddedFont>
      <p:font typeface="Fira Sans Extra Condensed Medium" panose="020B060402020202020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tamaran Light" panose="020B0604020202020204" charset="0"/>
      <p:regular r:id="rId41"/>
      <p:bold r:id="rId42"/>
    </p:embeddedFont>
    <p:embeddedFont>
      <p:font typeface="PT Sans" panose="020B0604020202020204" charset="-52"/>
      <p:regular r:id="rId43"/>
      <p:bold r:id="rId44"/>
      <p:italic r:id="rId45"/>
      <p:boldItalic r:id="rId46"/>
    </p:embeddedFont>
    <p:embeddedFont>
      <p:font typeface="Roboto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7976"/>
    <a:srgbClr val="FFFFFF"/>
    <a:srgbClr val="357670"/>
    <a:srgbClr val="CECFD4"/>
    <a:srgbClr val="DEE1EA"/>
    <a:srgbClr val="DADDE4"/>
    <a:srgbClr val="CDCED3"/>
    <a:srgbClr val="CFD2D7"/>
    <a:srgbClr val="D0D3D8"/>
    <a:srgbClr val="DEE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03CB74-D118-4D3F-85B2-3CD4CAB6B86A}">
  <a:tblStyle styleId="{0303CB74-D118-4D3F-85B2-3CD4CAB6B8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5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08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978053119311594E-2"/>
          <c:y val="0.13230094671789341"/>
          <c:w val="0.93661032663350852"/>
          <c:h val="0.814046003387875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>
                <a:tint val="42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Бакалавриат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B7-441F-82BA-9DF806F7BB7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Бакалавриат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B7-441F-82BA-9DF806F7BB7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Бакалавриат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11498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B7-441F-82BA-9DF806F7BB7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Бакалавриат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12013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5B7-441F-82BA-9DF806F7BB7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>
                <a:tint val="89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Бакалавриат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12450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B7-441F-82BA-9DF806F7BB7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Бакалавриат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16500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B7-441F-82BA-9DF806F7BB76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shade val="8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Бакалавриат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16876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5B7-441F-82BA-9DF806F7BB76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Бакалавриат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16907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5B7-441F-82BA-9DF806F7BB76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Бакалавриат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20008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5B7-441F-82BA-9DF806F7BB76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Бакалавриат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  <c:pt idx="0">
                  <c:v>22269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94-413F-9BF1-FE899A62C035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1">
                <a:shade val="41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Бакалавриат</c:v>
                </c:pt>
              </c:strCache>
            </c:strRef>
          </c:cat>
          <c:val>
            <c:numRef>
              <c:f>Лист1!$L$2</c:f>
              <c:numCache>
                <c:formatCode>General</c:formatCode>
                <c:ptCount val="1"/>
                <c:pt idx="0">
                  <c:v>55655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81-4CEB-A26B-3A94D0D0BF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02941000"/>
        <c:axId val="402942968"/>
      </c:barChart>
      <c:catAx>
        <c:axId val="402941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2942968"/>
        <c:crosses val="autoZero"/>
        <c:auto val="1"/>
        <c:lblAlgn val="ctr"/>
        <c:lblOffset val="100"/>
        <c:noMultiLvlLbl val="0"/>
      </c:catAx>
      <c:valAx>
        <c:axId val="4029429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02941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Магистратура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75-4728-A771-C6E7339E840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Магистратура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75-4728-A771-C6E7339E840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Магистратура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75-4728-A771-C6E7339E840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Магистратура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2660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75-4728-A771-C6E7339E840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Магистратура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075-4728-A771-C6E7339E840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Магистратура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3107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075-4728-A771-C6E7339E8405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Магистратура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2477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075-4728-A771-C6E7339E8405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Магистратура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3154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075-4728-A771-C6E7339E8405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Магистратура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3658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075-4728-A771-C6E7339E8405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Магистратура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  <c:pt idx="0">
                  <c:v>3615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075-4728-A771-C6E7339E8405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Магистратура</c:v>
                </c:pt>
              </c:strCache>
            </c:strRef>
          </c:cat>
          <c:val>
            <c:numRef>
              <c:f>Лист1!$L$2</c:f>
              <c:numCache>
                <c:formatCode>General</c:formatCode>
                <c:ptCount val="1"/>
                <c:pt idx="0">
                  <c:v>9242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4D-4832-BAA8-D6CBCB40275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280825312"/>
        <c:axId val="1369055296"/>
      </c:barChart>
      <c:catAx>
        <c:axId val="1280825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9055296"/>
        <c:crosses val="autoZero"/>
        <c:auto val="1"/>
        <c:lblAlgn val="ctr"/>
        <c:lblOffset val="100"/>
        <c:noMultiLvlLbl val="0"/>
      </c:catAx>
      <c:valAx>
        <c:axId val="13690552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80825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08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Количество зачисленных по олимпиаде "Миссия выполнима" </a:t>
            </a:r>
          </a:p>
          <a:p>
            <a:pPr algn="ctr" rtl="0">
              <a:defRPr/>
            </a:pPr>
            <a:r>
              <a:rPr lang="ru-RU" dirty="0"/>
              <a:t>в разрезе предметов</a:t>
            </a:r>
          </a:p>
        </c:rich>
      </c:tx>
      <c:layout>
        <c:manualLayout>
          <c:xMode val="edge"/>
          <c:yMode val="edge"/>
          <c:x val="0.14538442849960448"/>
          <c:y val="2.60363456584470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080" b="1" i="0" u="none" strike="noStrike" kern="1200" baseline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056434618848278E-2"/>
          <c:y val="0.13364973357490656"/>
          <c:w val="0.89162349697244991"/>
          <c:h val="0.6098433017086197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История</c:v>
                </c:pt>
                <c:pt idx="1">
                  <c:v>Математика</c:v>
                </c:pt>
                <c:pt idx="2">
                  <c:v>Обществознание</c:v>
                </c:pt>
                <c:pt idx="3">
                  <c:v>Экономика</c:v>
                </c:pt>
                <c:pt idx="4">
                  <c:v>Иностранные языки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15</c:v>
                </c:pt>
                <c:pt idx="1">
                  <c:v>35</c:v>
                </c:pt>
                <c:pt idx="2">
                  <c:v>57</c:v>
                </c:pt>
                <c:pt idx="3">
                  <c:v>34</c:v>
                </c:pt>
                <c:pt idx="4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FF-4482-8A70-673127B16C5A}"/>
            </c:ext>
          </c:extLst>
        </c:ser>
        <c:ser>
          <c:idx val="0"/>
          <c:order val="1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0FF-4482-8A70-673127B16C5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0FF-4482-8A70-673127B16C5A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0FF-4482-8A70-673127B16C5A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0FF-4482-8A70-673127B16C5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История</c:v>
                </c:pt>
                <c:pt idx="1">
                  <c:v>Математика</c:v>
                </c:pt>
                <c:pt idx="2">
                  <c:v>Обществознание</c:v>
                </c:pt>
                <c:pt idx="3">
                  <c:v>Экономика</c:v>
                </c:pt>
                <c:pt idx="4">
                  <c:v>Иностранные языки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</c:v>
                </c:pt>
                <c:pt idx="1">
                  <c:v>17</c:v>
                </c:pt>
                <c:pt idx="2">
                  <c:v>59</c:v>
                </c:pt>
                <c:pt idx="3">
                  <c:v>29</c:v>
                </c:pt>
                <c:pt idx="4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0FF-4482-8A70-673127B16C5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553197279"/>
        <c:axId val="1553214335"/>
      </c:barChart>
      <c:catAx>
        <c:axId val="15531972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53214335"/>
        <c:crosses val="autoZero"/>
        <c:auto val="1"/>
        <c:lblAlgn val="ctr"/>
        <c:lblOffset val="100"/>
        <c:noMultiLvlLbl val="0"/>
      </c:catAx>
      <c:valAx>
        <c:axId val="1553214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531972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.87642799042169806"/>
          <c:w val="0.19874554718219142"/>
          <c:h val="9.58942433723600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900">
          <a:solidFill>
            <a:schemeClr val="accent1">
              <a:lumMod val="75000"/>
            </a:schemeClr>
          </a:solidFill>
          <a:latin typeface="+mn-lt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62517591694604"/>
          <c:y val="3.6242101388121777E-2"/>
          <c:w val="0.44701956759302192"/>
          <c:h val="0.8306616998297892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"/>
                <c:pt idx="0">
                  <c:v>Юридический факультет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68-4B80-A13B-E96E2A3797E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"/>
                <c:pt idx="0">
                  <c:v>Юридический факультет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1"/>
                <c:pt idx="0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68-4B80-A13B-E96E2A3797E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160789248"/>
        <c:axId val="161127424"/>
      </c:barChart>
      <c:catAx>
        <c:axId val="160789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127424"/>
        <c:crosses val="autoZero"/>
        <c:auto val="1"/>
        <c:lblAlgn val="r"/>
        <c:lblOffset val="100"/>
        <c:noMultiLvlLbl val="0"/>
      </c:catAx>
      <c:valAx>
        <c:axId val="16112742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0789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4574993117601416"/>
          <c:y val="0.25458662199607796"/>
          <c:w val="0.10120554596190905"/>
          <c:h val="0.408313580602511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 algn="just">
        <a:defRPr sz="1200">
          <a:solidFill>
            <a:schemeClr val="accent1">
              <a:lumMod val="75000"/>
            </a:schemeClr>
          </a:solidFill>
          <a:latin typeface="+mn-lt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>
          <a:extLst>
            <a:ext uri="{FF2B5EF4-FFF2-40B4-BE49-F238E27FC236}">
              <a16:creationId xmlns:a16="http://schemas.microsoft.com/office/drawing/2014/main" id="{B0CD0863-7D5B-D026-D7A5-8FE8EC7DA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158d5a3ec_0_271:notes">
            <a:extLst>
              <a:ext uri="{FF2B5EF4-FFF2-40B4-BE49-F238E27FC236}">
                <a16:creationId xmlns:a16="http://schemas.microsoft.com/office/drawing/2014/main" id="{0B283513-E586-C102-1684-37B5F593DF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158d5a3ec_0_271:notes">
            <a:extLst>
              <a:ext uri="{FF2B5EF4-FFF2-40B4-BE49-F238E27FC236}">
                <a16:creationId xmlns:a16="http://schemas.microsoft.com/office/drawing/2014/main" id="{F33AF25D-6F37-9ED9-6416-11F6802594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078738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304B9030-DA20-386B-0EEB-E9FFEC3B9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3e13d9a7e_0_40:notes">
            <a:extLst>
              <a:ext uri="{FF2B5EF4-FFF2-40B4-BE49-F238E27FC236}">
                <a16:creationId xmlns:a16="http://schemas.microsoft.com/office/drawing/2014/main" id="{53C09F24-5FE3-A420-788C-4876CD2ABB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3e13d9a7e_0_40:notes">
            <a:extLst>
              <a:ext uri="{FF2B5EF4-FFF2-40B4-BE49-F238E27FC236}">
                <a16:creationId xmlns:a16="http://schemas.microsoft.com/office/drawing/2014/main" id="{B9AA24C2-C177-DF1A-6A99-122FF78FB8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07713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>
          <a:extLst>
            <a:ext uri="{FF2B5EF4-FFF2-40B4-BE49-F238E27FC236}">
              <a16:creationId xmlns:a16="http://schemas.microsoft.com/office/drawing/2014/main" id="{7F247F32-DCDD-22FB-6A94-3435AE471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3e13d9a7e_0_410:notes">
            <a:extLst>
              <a:ext uri="{FF2B5EF4-FFF2-40B4-BE49-F238E27FC236}">
                <a16:creationId xmlns:a16="http://schemas.microsoft.com/office/drawing/2014/main" id="{EB8158B8-49A8-A67F-6FB7-B84CFE17A1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3e13d9a7e_0_410:notes">
            <a:extLst>
              <a:ext uri="{FF2B5EF4-FFF2-40B4-BE49-F238E27FC236}">
                <a16:creationId xmlns:a16="http://schemas.microsoft.com/office/drawing/2014/main" id="{C75BBF39-03A9-52A9-E16C-234CC32BC8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8889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158d5a3ec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158d5a3ec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>
          <a:extLst>
            <a:ext uri="{FF2B5EF4-FFF2-40B4-BE49-F238E27FC236}">
              <a16:creationId xmlns:a16="http://schemas.microsoft.com/office/drawing/2014/main" id="{B3A3E4AF-ACBA-318F-A88D-B9812E452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5158d5a3ec_0_341:notes">
            <a:extLst>
              <a:ext uri="{FF2B5EF4-FFF2-40B4-BE49-F238E27FC236}">
                <a16:creationId xmlns:a16="http://schemas.microsoft.com/office/drawing/2014/main" id="{A8BF0AA8-CAFE-FC57-2B0D-3768A5C99D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5158d5a3ec_0_341:notes">
            <a:extLst>
              <a:ext uri="{FF2B5EF4-FFF2-40B4-BE49-F238E27FC236}">
                <a16:creationId xmlns:a16="http://schemas.microsoft.com/office/drawing/2014/main" id="{0EA4E4C5-841E-B28E-30DB-4AA95AEDA2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0856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910c9cffe2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910c9cffe2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>
          <a:extLst>
            <a:ext uri="{FF2B5EF4-FFF2-40B4-BE49-F238E27FC236}">
              <a16:creationId xmlns:a16="http://schemas.microsoft.com/office/drawing/2014/main" id="{71550744-B214-B270-01E9-EAE4AE268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910c9cffe2_0_56:notes">
            <a:extLst>
              <a:ext uri="{FF2B5EF4-FFF2-40B4-BE49-F238E27FC236}">
                <a16:creationId xmlns:a16="http://schemas.microsoft.com/office/drawing/2014/main" id="{44620DBA-EA4F-C897-E3EA-094D7F061E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910c9cffe2_0_56:notes">
            <a:extLst>
              <a:ext uri="{FF2B5EF4-FFF2-40B4-BE49-F238E27FC236}">
                <a16:creationId xmlns:a16="http://schemas.microsoft.com/office/drawing/2014/main" id="{CDAC0D16-6FFD-946E-8045-EFC008D346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24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910c9cff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910c9cff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910c9cff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910c9cff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910c9cffe2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910c9cffe2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382EE5A7-2AEE-E146-60A6-FD8F70559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465e7bc0b_1_119:notes">
            <a:extLst>
              <a:ext uri="{FF2B5EF4-FFF2-40B4-BE49-F238E27FC236}">
                <a16:creationId xmlns:a16="http://schemas.microsoft.com/office/drawing/2014/main" id="{88E56549-9BD2-25F6-9843-BB602F8956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465e7bc0b_1_119:notes">
            <a:extLst>
              <a:ext uri="{FF2B5EF4-FFF2-40B4-BE49-F238E27FC236}">
                <a16:creationId xmlns:a16="http://schemas.microsoft.com/office/drawing/2014/main" id="{55248AB1-CB72-307D-30D5-7D3138805F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94491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158d5a3ec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158d5a3ec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AB3DE5F2-CFEC-089F-CC29-F6C95B847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3e13d9a7e_0_40:notes">
            <a:extLst>
              <a:ext uri="{FF2B5EF4-FFF2-40B4-BE49-F238E27FC236}">
                <a16:creationId xmlns:a16="http://schemas.microsoft.com/office/drawing/2014/main" id="{618A0F92-EF6B-D20F-B958-2AE2F4C323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3e13d9a7e_0_40:notes">
            <a:extLst>
              <a:ext uri="{FF2B5EF4-FFF2-40B4-BE49-F238E27FC236}">
                <a16:creationId xmlns:a16="http://schemas.microsoft.com/office/drawing/2014/main" id="{03F85B08-F779-A351-C0F2-AA61B71C79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68951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3e13d9a7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3e13d9a7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98213956-AD49-8E0E-C56F-1480FF3A6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dfce81f19_0_45:notes">
            <a:extLst>
              <a:ext uri="{FF2B5EF4-FFF2-40B4-BE49-F238E27FC236}">
                <a16:creationId xmlns:a16="http://schemas.microsoft.com/office/drawing/2014/main" id="{F5F0C18C-6DC6-CB81-6409-BA1EFB4B88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dfce81f19_0_45:notes">
            <a:extLst>
              <a:ext uri="{FF2B5EF4-FFF2-40B4-BE49-F238E27FC236}">
                <a16:creationId xmlns:a16="http://schemas.microsoft.com/office/drawing/2014/main" id="{EE7170D7-BEC2-3DD2-18D8-972964663E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2761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>
          <a:extLst>
            <a:ext uri="{FF2B5EF4-FFF2-40B4-BE49-F238E27FC236}">
              <a16:creationId xmlns:a16="http://schemas.microsoft.com/office/drawing/2014/main" id="{238DAEBC-BE8D-226C-4873-09CB5B86E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158d5a3ec_0_271:notes">
            <a:extLst>
              <a:ext uri="{FF2B5EF4-FFF2-40B4-BE49-F238E27FC236}">
                <a16:creationId xmlns:a16="http://schemas.microsoft.com/office/drawing/2014/main" id="{F0E6CE08-40CC-CDB4-8560-CDD94BA568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158d5a3ec_0_271:notes">
            <a:extLst>
              <a:ext uri="{FF2B5EF4-FFF2-40B4-BE49-F238E27FC236}">
                <a16:creationId xmlns:a16="http://schemas.microsoft.com/office/drawing/2014/main" id="{B8D44C9C-5A55-DF40-EFD4-782ED62451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779831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>
          <a:extLst>
            <a:ext uri="{FF2B5EF4-FFF2-40B4-BE49-F238E27FC236}">
              <a16:creationId xmlns:a16="http://schemas.microsoft.com/office/drawing/2014/main" id="{829CD80F-2E8E-4759-FA57-E87AE96E8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158d5a3ec_0_271:notes">
            <a:extLst>
              <a:ext uri="{FF2B5EF4-FFF2-40B4-BE49-F238E27FC236}">
                <a16:creationId xmlns:a16="http://schemas.microsoft.com/office/drawing/2014/main" id="{8DFC3E5B-9458-4A40-963B-9BEB8AC617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158d5a3ec_0_271:notes">
            <a:extLst>
              <a:ext uri="{FF2B5EF4-FFF2-40B4-BE49-F238E27FC236}">
                <a16:creationId xmlns:a16="http://schemas.microsoft.com/office/drawing/2014/main" id="{89EE86E5-1721-F48C-EE1B-35B3984019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86473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676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6071025" y="539500"/>
            <a:ext cx="23598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1"/>
          </p:nvPr>
        </p:nvSpPr>
        <p:spPr>
          <a:xfrm>
            <a:off x="6071025" y="1570750"/>
            <a:ext cx="23598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>
            <a:spLocks noGrp="1"/>
          </p:cNvSpPr>
          <p:nvPr>
            <p:ph type="pic" idx="2"/>
          </p:nvPr>
        </p:nvSpPr>
        <p:spPr>
          <a:xfrm>
            <a:off x="0" y="0"/>
            <a:ext cx="3428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16"/>
          <p:cNvSpPr>
            <a:spLocks noGrp="1"/>
          </p:cNvSpPr>
          <p:nvPr>
            <p:ph type="pic" idx="3"/>
          </p:nvPr>
        </p:nvSpPr>
        <p:spPr>
          <a:xfrm>
            <a:off x="3690500" y="3066625"/>
            <a:ext cx="4705500" cy="20769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6"/>
          <p:cNvSpPr>
            <a:spLocks noGrp="1"/>
          </p:cNvSpPr>
          <p:nvPr>
            <p:ph type="pic" idx="4"/>
          </p:nvPr>
        </p:nvSpPr>
        <p:spPr>
          <a:xfrm>
            <a:off x="3690375" y="0"/>
            <a:ext cx="2285700" cy="28263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6"/>
          <p:cNvSpPr/>
          <p:nvPr/>
        </p:nvSpPr>
        <p:spPr>
          <a:xfrm>
            <a:off x="8947250" y="0"/>
            <a:ext cx="196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6" name="Google Shape;116;p16"/>
          <p:cNvCxnSpPr/>
          <p:nvPr/>
        </p:nvCxnSpPr>
        <p:spPr>
          <a:xfrm>
            <a:off x="414894" y="-35700"/>
            <a:ext cx="0" cy="52149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73215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>
            <a:spLocks noGrp="1"/>
          </p:cNvSpPr>
          <p:nvPr>
            <p:ph type="pic" idx="2"/>
          </p:nvPr>
        </p:nvSpPr>
        <p:spPr>
          <a:xfrm>
            <a:off x="1377525" y="0"/>
            <a:ext cx="3802500" cy="30339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5"/>
          <p:cNvSpPr>
            <a:spLocks noGrp="1"/>
          </p:cNvSpPr>
          <p:nvPr>
            <p:ph type="pic" idx="3"/>
          </p:nvPr>
        </p:nvSpPr>
        <p:spPr>
          <a:xfrm>
            <a:off x="5516825" y="-23825"/>
            <a:ext cx="3643800" cy="5167200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15"/>
          <p:cNvSpPr/>
          <p:nvPr/>
        </p:nvSpPr>
        <p:spPr>
          <a:xfrm>
            <a:off x="0" y="0"/>
            <a:ext cx="1040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" name="Google Shape;106;p15"/>
          <p:cNvCxnSpPr/>
          <p:nvPr/>
        </p:nvCxnSpPr>
        <p:spPr>
          <a:xfrm>
            <a:off x="8805525" y="-35700"/>
            <a:ext cx="0" cy="52149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1377513" y="3108350"/>
            <a:ext cx="3802500" cy="6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1377513" y="3679400"/>
            <a:ext cx="38025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7473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5E69C-D226-498C-9E8F-5760363B2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26F4B23-AAC9-400C-861E-A9F06206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34DDC-3818-421E-85E6-641EA2FA36F9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0D147E-15D4-44E8-A238-232B5092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FA8F8B-C7D3-4B95-8D52-780513860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B95F-3D35-46FF-A825-4AAB8374263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3083DDE-588B-4A6F-ADAB-0A96CD5DEE62}"/>
              </a:ext>
            </a:extLst>
          </p:cNvPr>
          <p:cNvSpPr/>
          <p:nvPr userDrawn="1"/>
        </p:nvSpPr>
        <p:spPr>
          <a:xfrm>
            <a:off x="0" y="133"/>
            <a:ext cx="9144000" cy="5143367"/>
          </a:xfrm>
          <a:prstGeom prst="rect">
            <a:avLst/>
          </a:prstGeom>
          <a:solidFill>
            <a:srgbClr val="2DABA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800" b="1" spc="450" dirty="0">
              <a:solidFill>
                <a:srgbClr val="2C49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92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 idx="3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4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5" hasCustomPrompt="1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6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7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9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13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4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5" hasCustomPrompt="1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6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7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8" hasCustomPrompt="1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27_1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631875" y="842025"/>
            <a:ext cx="287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631884" y="1410841"/>
            <a:ext cx="2480700" cy="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ctrTitle" idx="2"/>
          </p:nvPr>
        </p:nvSpPr>
        <p:spPr>
          <a:xfrm>
            <a:off x="4213664" y="842025"/>
            <a:ext cx="26979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4213664" y="1410841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ctrTitle" idx="4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5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ctrTitle" idx="6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ctrTitle" idx="7"/>
          </p:nvPr>
        </p:nvSpPr>
        <p:spPr>
          <a:xfrm>
            <a:off x="4213664" y="3331934"/>
            <a:ext cx="25860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8"/>
          </p:nvPr>
        </p:nvSpPr>
        <p:spPr>
          <a:xfrm>
            <a:off x="4213664" y="3914208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27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ubTitle" idx="1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 idx="2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3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ctrTitle" idx="4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 idx="5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6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4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CUSTOM_16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3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4">
  <p:cSld name="CUSTOM_33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 flipH="1">
            <a:off x="840600" y="2432150"/>
            <a:ext cx="16503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2"/>
          </p:nvPr>
        </p:nvSpPr>
        <p:spPr>
          <a:xfrm>
            <a:off x="4702174" y="1049093"/>
            <a:ext cx="1960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ctrTitle"/>
          </p:nvPr>
        </p:nvSpPr>
        <p:spPr>
          <a:xfrm>
            <a:off x="-533400" y="2047350"/>
            <a:ext cx="3024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ctrTitle" idx="3"/>
          </p:nvPr>
        </p:nvSpPr>
        <p:spPr>
          <a:xfrm>
            <a:off x="4702174" y="664293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4"/>
          </p:nvPr>
        </p:nvSpPr>
        <p:spPr>
          <a:xfrm>
            <a:off x="4702174" y="3788925"/>
            <a:ext cx="2214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ctrTitle" idx="5"/>
          </p:nvPr>
        </p:nvSpPr>
        <p:spPr>
          <a:xfrm>
            <a:off x="4702174" y="3389725"/>
            <a:ext cx="24756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ctrTitle" idx="6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USTOM_25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642050" y="213480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60" r:id="rId7"/>
    <p:sldLayoutId id="2147483663" r:id="rId8"/>
    <p:sldLayoutId id="2147483666" r:id="rId9"/>
    <p:sldLayoutId id="2147483673" r:id="rId10"/>
    <p:sldLayoutId id="2147483674" r:id="rId11"/>
    <p:sldLayoutId id="2147483675" r:id="rId12"/>
    <p:sldLayoutId id="2147483676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g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jurfak@fa.ru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6"/>
          <p:cNvPicPr preferRelativeResize="0"/>
          <p:nvPr/>
        </p:nvPicPr>
        <p:blipFill rotWithShape="1">
          <a:blip r:embed="rId3">
            <a:alphaModFix/>
          </a:blip>
          <a:srcRect t="475" b="475"/>
          <a:stretch/>
        </p:blipFill>
        <p:spPr>
          <a:xfrm flipH="1">
            <a:off x="2214592" y="0"/>
            <a:ext cx="692940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863A2E34-9762-0757-F585-CE1214D74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F797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92" y="0"/>
            <a:ext cx="69295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Google Shape;128;p26"/>
          <p:cNvSpPr/>
          <p:nvPr/>
        </p:nvSpPr>
        <p:spPr>
          <a:xfrm rot="5400000">
            <a:off x="1428875" y="13850"/>
            <a:ext cx="3358800" cy="5026500"/>
          </a:xfrm>
          <a:prstGeom prst="rect">
            <a:avLst/>
          </a:prstGeom>
          <a:solidFill>
            <a:srgbClr val="0F7976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26"/>
          <p:cNvSpPr txBox="1">
            <a:spLocks noGrp="1"/>
          </p:cNvSpPr>
          <p:nvPr>
            <p:ph type="subTitle" idx="1"/>
          </p:nvPr>
        </p:nvSpPr>
        <p:spPr>
          <a:xfrm>
            <a:off x="1028973" y="3039683"/>
            <a:ext cx="4301640" cy="4720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ФИНАНСОВОГО УНИВЕРСИТЕТА ПРИ ПРАВИТЕЛЬСТВЕ РОССИЙСКОЙ ФЕДЕРАЦИИ</a:t>
            </a:r>
          </a:p>
        </p:txBody>
      </p:sp>
      <p:sp>
        <p:nvSpPr>
          <p:cNvPr id="130" name="Google Shape;130;p26"/>
          <p:cNvSpPr txBox="1">
            <a:spLocks noGrp="1"/>
          </p:cNvSpPr>
          <p:nvPr>
            <p:ph type="ctrTitle"/>
          </p:nvPr>
        </p:nvSpPr>
        <p:spPr>
          <a:xfrm>
            <a:off x="1029125" y="1754292"/>
            <a:ext cx="4592400" cy="12889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lt1"/>
                </a:solidFill>
                <a:latin typeface="Arial Black" panose="020B0A04020102020204" pitchFamily="34" charset="0"/>
              </a:rPr>
              <a:t>ЮРИДИЧЕСКИЙ ФАКУЛЬТЕТ</a:t>
            </a:r>
            <a:endParaRPr sz="3600" dirty="0">
              <a:solidFill>
                <a:schemeClr val="lt1"/>
              </a:solidFill>
              <a:latin typeface="Arial Black" panose="020B0A04020102020204" pitchFamily="34" charset="0"/>
              <a:ea typeface="Livvic"/>
              <a:cs typeface="Livvic"/>
              <a:sym typeface="Livvic"/>
            </a:endParaRPr>
          </a:p>
        </p:txBody>
      </p:sp>
      <p:sp>
        <p:nvSpPr>
          <p:cNvPr id="131" name="Google Shape;131;p26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4F00E5-CA5A-CF63-FA0F-4C2ACEEFB5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06" b="94167" l="10000" r="90000">
                        <a14:foregroundMark x1="55437" y1="46250" x2="58125" y2="50972"/>
                        <a14:foregroundMark x1="32875" y1="56111" x2="40875" y2="73056"/>
                        <a14:foregroundMark x1="41563" y1="80833" x2="64688" y2="29306"/>
                        <a14:foregroundMark x1="70688" y1="18472" x2="67750" y2="25972"/>
                        <a14:foregroundMark x1="34313" y1="90417" x2="34313" y2="90417"/>
                        <a14:foregroundMark x1="32188" y1="90833" x2="36563" y2="90833"/>
                        <a14:foregroundMark x1="36563" y1="90833" x2="36563" y2="90833"/>
                        <a14:backgroundMark x1="65375" y1="60278" x2="82313" y2="65000"/>
                        <a14:backgroundMark x1="52188" y1="73194" x2="69813" y2="70000"/>
                        <a14:backgroundMark x1="60250" y1="72917" x2="65000" y2="73056"/>
                        <a14:backgroundMark x1="39688" y1="16944" x2="44125" y2="22500"/>
                        <a14:backgroundMark x1="53312" y1="32917" x2="67250" y2="1806"/>
                        <a14:backgroundMark x1="31250" y1="74167" x2="32750" y2="75139"/>
                        <a14:backgroundMark x1="31625" y1="72361" x2="33688" y2="76111"/>
                        <a14:backgroundMark x1="32125" y1="75694" x2="31438" y2="79861"/>
                        <a14:backgroundMark x1="65313" y1="46389" x2="77813" y2="22083"/>
                        <a14:backgroundMark x1="40875" y1="24028" x2="42000" y2="26111"/>
                        <a14:backgroundMark x1="42688" y1="29306" x2="42688" y2="27778"/>
                        <a14:backgroundMark x1="27688" y1="14167" x2="36313" y2="10833"/>
                        <a14:backgroundMark x1="33063" y1="94444" x2="35938" y2="93889"/>
                        <a14:backgroundMark x1="79563" y1="34583" x2="79563" y2="34583"/>
                        <a14:backgroundMark x1="74688" y1="25417" x2="75500" y2="15556"/>
                        <a14:backgroundMark x1="32813" y1="77500" x2="34625" y2="78056"/>
                      </a14:backgroundRemoval>
                    </a14:imgEffect>
                  </a14:imgLayer>
                </a14:imgProps>
              </a:ext>
            </a:extLst>
          </a:blip>
          <a:srcRect b="13896"/>
          <a:stretch/>
        </p:blipFill>
        <p:spPr>
          <a:xfrm>
            <a:off x="3721750" y="2509803"/>
            <a:ext cx="5954988" cy="230738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5596EFA-A506-BAA1-C7A6-6417C4EFE009}"/>
              </a:ext>
            </a:extLst>
          </p:cNvPr>
          <p:cNvSpPr/>
          <p:nvPr/>
        </p:nvSpPr>
        <p:spPr>
          <a:xfrm rot="19148334">
            <a:off x="8020184" y="2545604"/>
            <a:ext cx="62874" cy="619486"/>
          </a:xfrm>
          <a:prstGeom prst="rect">
            <a:avLst/>
          </a:prstGeom>
          <a:solidFill>
            <a:srgbClr val="CFD2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E4CB14A-836C-A2D9-5A2C-A277C647187B}"/>
              </a:ext>
            </a:extLst>
          </p:cNvPr>
          <p:cNvSpPr/>
          <p:nvPr/>
        </p:nvSpPr>
        <p:spPr>
          <a:xfrm rot="13598208">
            <a:off x="7297293" y="2657040"/>
            <a:ext cx="119982" cy="2389810"/>
          </a:xfrm>
          <a:prstGeom prst="rect">
            <a:avLst/>
          </a:prstGeom>
          <a:gradFill>
            <a:gsLst>
              <a:gs pos="0">
                <a:srgbClr val="DEE1E9"/>
              </a:gs>
              <a:gs pos="100000">
                <a:srgbClr val="D0D3D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D8F365F-14FA-D94A-C27D-B497C0D6E3D2}"/>
              </a:ext>
            </a:extLst>
          </p:cNvPr>
          <p:cNvSpPr/>
          <p:nvPr/>
        </p:nvSpPr>
        <p:spPr>
          <a:xfrm rot="18612487">
            <a:off x="5572498" y="3864954"/>
            <a:ext cx="105577" cy="1026004"/>
          </a:xfrm>
          <a:prstGeom prst="rect">
            <a:avLst/>
          </a:prstGeom>
          <a:gradFill>
            <a:gsLst>
              <a:gs pos="100000">
                <a:srgbClr val="DEE1EA"/>
              </a:gs>
              <a:gs pos="0">
                <a:srgbClr val="CECFD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DBF747-168D-B0E6-FB96-99C60580944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76449"/>
          <a:stretch>
            <a:fillRect/>
          </a:stretch>
        </p:blipFill>
        <p:spPr>
          <a:xfrm>
            <a:off x="165403" y="67887"/>
            <a:ext cx="1905791" cy="7798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8" name="TextBox 7"/>
          <p:cNvSpPr txBox="1"/>
          <p:nvPr/>
        </p:nvSpPr>
        <p:spPr>
          <a:xfrm>
            <a:off x="7844766" y="3439928"/>
            <a:ext cx="1578576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Москва</a:t>
            </a:r>
          </a:p>
        </p:txBody>
      </p:sp>
    </p:spTree>
    <p:extLst>
      <p:ext uri="{BB962C8B-B14F-4D97-AF65-F5344CB8AC3E}">
        <p14:creationId xmlns:p14="http://schemas.microsoft.com/office/powerpoint/2010/main" val="2136588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>
          <a:extLst>
            <a:ext uri="{FF2B5EF4-FFF2-40B4-BE49-F238E27FC236}">
              <a16:creationId xmlns:a16="http://schemas.microsoft.com/office/drawing/2014/main" id="{97D19ECC-406C-DAF2-2C3A-CA65FDE4D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>
            <a:extLst>
              <a:ext uri="{FF2B5EF4-FFF2-40B4-BE49-F238E27FC236}">
                <a16:creationId xmlns:a16="http://schemas.microsoft.com/office/drawing/2014/main" id="{5DA817FB-9C56-7C79-836B-40556E2CCD33}"/>
              </a:ext>
            </a:extLst>
          </p:cNvPr>
          <p:cNvSpPr/>
          <p:nvPr/>
        </p:nvSpPr>
        <p:spPr>
          <a:xfrm>
            <a:off x="0" y="0"/>
            <a:ext cx="3607500" cy="263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</a:endParaRPr>
          </a:p>
        </p:txBody>
      </p:sp>
      <p:sp>
        <p:nvSpPr>
          <p:cNvPr id="178" name="Google Shape;178;p30">
            <a:extLst>
              <a:ext uri="{FF2B5EF4-FFF2-40B4-BE49-F238E27FC236}">
                <a16:creationId xmlns:a16="http://schemas.microsoft.com/office/drawing/2014/main" id="{C7AC7EF4-0ABC-897D-7CF6-A69FBFFC7355}"/>
              </a:ext>
            </a:extLst>
          </p:cNvPr>
          <p:cNvSpPr/>
          <p:nvPr/>
        </p:nvSpPr>
        <p:spPr>
          <a:xfrm>
            <a:off x="3607445" y="0"/>
            <a:ext cx="3607500" cy="2632200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</a:endParaRPr>
          </a:p>
        </p:txBody>
      </p:sp>
      <p:sp>
        <p:nvSpPr>
          <p:cNvPr id="179" name="Google Shape;179;p30">
            <a:extLst>
              <a:ext uri="{FF2B5EF4-FFF2-40B4-BE49-F238E27FC236}">
                <a16:creationId xmlns:a16="http://schemas.microsoft.com/office/drawing/2014/main" id="{07BF4B03-73ED-9552-5727-B5056A092228}"/>
              </a:ext>
            </a:extLst>
          </p:cNvPr>
          <p:cNvSpPr/>
          <p:nvPr/>
        </p:nvSpPr>
        <p:spPr>
          <a:xfrm>
            <a:off x="0" y="2632200"/>
            <a:ext cx="3607500" cy="2511300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</a:endParaRPr>
          </a:p>
        </p:txBody>
      </p:sp>
      <p:sp>
        <p:nvSpPr>
          <p:cNvPr id="180" name="Google Shape;180;p30">
            <a:extLst>
              <a:ext uri="{FF2B5EF4-FFF2-40B4-BE49-F238E27FC236}">
                <a16:creationId xmlns:a16="http://schemas.microsoft.com/office/drawing/2014/main" id="{87C8581B-4DC0-254B-A5E0-69F48D1E268A}"/>
              </a:ext>
            </a:extLst>
          </p:cNvPr>
          <p:cNvSpPr/>
          <p:nvPr/>
        </p:nvSpPr>
        <p:spPr>
          <a:xfrm>
            <a:off x="3607473" y="2632200"/>
            <a:ext cx="3607500" cy="251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</a:endParaRPr>
          </a:p>
        </p:txBody>
      </p:sp>
      <p:sp>
        <p:nvSpPr>
          <p:cNvPr id="181" name="Google Shape;181;p30">
            <a:extLst>
              <a:ext uri="{FF2B5EF4-FFF2-40B4-BE49-F238E27FC236}">
                <a16:creationId xmlns:a16="http://schemas.microsoft.com/office/drawing/2014/main" id="{D42F993F-73EE-CF35-0B7B-D9329D42CF2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360439" y="530780"/>
            <a:ext cx="3967827" cy="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0" algn="l"/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PTSans-Narrow"/>
              </a:rPr>
              <a:t>-Юриспруденция (дополнительная квалификация Специалист </a:t>
            </a:r>
          </a:p>
          <a:p>
            <a:pPr indent="0" algn="l"/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PTSans-Narrow"/>
              </a:rPr>
              <a:t>по внешнеэкономической деятельности</a:t>
            </a:r>
            <a:r>
              <a:rPr lang="ru-RU" sz="16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PTSans-Narrow"/>
              </a:rPr>
              <a:t>)</a:t>
            </a:r>
          </a:p>
          <a:p>
            <a:pPr indent="0"/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PTSans-Narrow"/>
              </a:rPr>
              <a:t> -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PTSans-Narrow"/>
              </a:rPr>
              <a:t>Юриспруденция (экономический профиль)</a:t>
            </a:r>
            <a:endParaRPr lang="ru-RU" sz="1600" b="0" i="0" dirty="0">
              <a:solidFill>
                <a:schemeClr val="accent6">
                  <a:lumMod val="75000"/>
                </a:schemeClr>
              </a:solidFill>
              <a:effectLst/>
              <a:latin typeface="PTSans-Narrow"/>
            </a:endParaRPr>
          </a:p>
          <a:p>
            <a:pPr indent="0" algn="l">
              <a:spcAft>
                <a:spcPts val="750"/>
              </a:spcAft>
            </a:pPr>
            <a:r>
              <a:rPr lang="ru-RU" sz="16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PTSans-Narrow"/>
              </a:rPr>
              <a:t>Очно-заочная </a:t>
            </a:r>
            <a:r>
              <a:rPr lang="ru-RU" sz="1600" b="0" i="0" smtClean="0">
                <a:solidFill>
                  <a:schemeClr val="accent6">
                    <a:lumMod val="75000"/>
                  </a:schemeClr>
                </a:solidFill>
                <a:effectLst/>
                <a:latin typeface="PTSans-Narrow"/>
              </a:rPr>
              <a:t>форма обучения</a:t>
            </a:r>
            <a:endParaRPr lang="ru-RU" sz="1600" b="0" i="0" dirty="0">
              <a:solidFill>
                <a:schemeClr val="accent6">
                  <a:lumMod val="75000"/>
                </a:schemeClr>
              </a:solidFill>
              <a:effectLst/>
              <a:latin typeface="PTSans-Narrow"/>
            </a:endParaRPr>
          </a:p>
        </p:txBody>
      </p:sp>
      <p:sp>
        <p:nvSpPr>
          <p:cNvPr id="182" name="Google Shape;182;p30">
            <a:extLst>
              <a:ext uri="{FF2B5EF4-FFF2-40B4-BE49-F238E27FC236}">
                <a16:creationId xmlns:a16="http://schemas.microsoft.com/office/drawing/2014/main" id="{BBBAA007-E733-DA92-6FF9-6438AC6CA2DC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3719316" y="582132"/>
            <a:ext cx="3439733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0"/>
            <a:r>
              <a:rPr lang="ru-RU" sz="1200" dirty="0">
                <a:solidFill>
                  <a:schemeClr val="bg1"/>
                </a:solidFill>
                <a:latin typeface="+mn-lt"/>
              </a:rPr>
              <a:t>Правовое обеспечение национальной безопасности </a:t>
            </a:r>
            <a:r>
              <a:rPr lang="ru-RU" sz="1200" dirty="0">
                <a:solidFill>
                  <a:schemeClr val="bg1"/>
                </a:solidFill>
                <a:latin typeface="PTSans-Narrow"/>
              </a:rPr>
              <a:t>(дополнительная квалификация Специалист в сфере государственного и муниципального управления)</a:t>
            </a:r>
            <a:endParaRPr lang="ru-RU" sz="1600" dirty="0">
              <a:solidFill>
                <a:schemeClr val="lt1"/>
              </a:solidFill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solidFill>
                <a:schemeClr val="lt1"/>
              </a:solidFill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lt1"/>
                </a:solidFill>
                <a:latin typeface="+mn-lt"/>
              </a:rPr>
              <a:t>Срок обучения: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lt1"/>
                </a:solidFill>
                <a:latin typeface="+mn-lt"/>
              </a:rPr>
              <a:t>Очная форма – 5 лет</a:t>
            </a:r>
            <a:endParaRPr sz="16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83" name="Google Shape;183;p30">
            <a:extLst>
              <a:ext uri="{FF2B5EF4-FFF2-40B4-BE49-F238E27FC236}">
                <a16:creationId xmlns:a16="http://schemas.microsoft.com/office/drawing/2014/main" id="{C2E91151-BB05-2BF8-7364-BBCCB1A4E816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88163" y="3129520"/>
            <a:ext cx="3463331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Расследование финансово-экономических правонарушений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Юрист для частного бизнеса и власти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Юрист в финансовой сфере (дополнительная квалификация Специалист в сфере налогообложения)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Юридическое сопровождение предпринимательской   деятельности (Корпоративный юрист)    (дополнительная квалификация Экономист)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ru-RU" b="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Цифровой юрист (дополнительная квалификация         Специалист в сфере бизнес-информатики)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обучения: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Очная форма – 2 года</a:t>
            </a:r>
            <a:endParaRPr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E8B56462-5331-0DF5-169B-FB8794A2A223}"/>
              </a:ext>
            </a:extLst>
          </p:cNvPr>
          <p:cNvSpPr txBox="1">
            <a:spLocks noGrp="1"/>
          </p:cNvSpPr>
          <p:nvPr>
            <p:ph type="ctrTitle" idx="2"/>
          </p:nvPr>
        </p:nvSpPr>
        <p:spPr>
          <a:xfrm>
            <a:off x="3607417" y="13933"/>
            <a:ext cx="26979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  <a:latin typeface="+mn-lt"/>
              </a:rPr>
              <a:t> </a:t>
            </a:r>
            <a:r>
              <a:rPr lang="ru-RU" dirty="0">
                <a:solidFill>
                  <a:schemeClr val="lt1"/>
                </a:solidFill>
                <a:latin typeface="+mn-lt"/>
              </a:rPr>
              <a:t>СПЕЦИАЛИТЕТ</a:t>
            </a:r>
            <a:endParaRPr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85" name="Google Shape;185;p30">
            <a:extLst>
              <a:ext uri="{FF2B5EF4-FFF2-40B4-BE49-F238E27FC236}">
                <a16:creationId xmlns:a16="http://schemas.microsoft.com/office/drawing/2014/main" id="{3C8CDC7A-699E-4602-6ABF-0F8B64C00AC1}"/>
              </a:ext>
            </a:extLst>
          </p:cNvPr>
          <p:cNvSpPr txBox="1">
            <a:spLocks noGrp="1"/>
          </p:cNvSpPr>
          <p:nvPr>
            <p:ph type="ctrTitle" idx="4"/>
          </p:nvPr>
        </p:nvSpPr>
        <p:spPr>
          <a:xfrm>
            <a:off x="-28" y="2632200"/>
            <a:ext cx="287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  <a:latin typeface="+mn-lt"/>
              </a:rPr>
              <a:t> МАГИСТРАТУРА</a:t>
            </a:r>
            <a:endParaRPr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86" name="Google Shape;186;p30">
            <a:extLst>
              <a:ext uri="{FF2B5EF4-FFF2-40B4-BE49-F238E27FC236}">
                <a16:creationId xmlns:a16="http://schemas.microsoft.com/office/drawing/2014/main" id="{8868855A-CBD7-E406-04DA-9591C14B9B1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0"/>
            <a:ext cx="287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+mn-lt"/>
              </a:rPr>
              <a:t> БАКАЛАВРИАТ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187" name="Google Shape;187;p30">
            <a:extLst>
              <a:ext uri="{FF2B5EF4-FFF2-40B4-BE49-F238E27FC236}">
                <a16:creationId xmlns:a16="http://schemas.microsoft.com/office/drawing/2014/main" id="{0283D766-A9EC-D7F9-12F6-F3A5E15D5D67}"/>
              </a:ext>
            </a:extLst>
          </p:cNvPr>
          <p:cNvSpPr txBox="1">
            <a:spLocks noGrp="1"/>
          </p:cNvSpPr>
          <p:nvPr>
            <p:ph type="ctrTitle" idx="7"/>
          </p:nvPr>
        </p:nvSpPr>
        <p:spPr>
          <a:xfrm>
            <a:off x="3607417" y="2632200"/>
            <a:ext cx="2586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+mn-lt"/>
              </a:rPr>
              <a:t/>
            </a:r>
            <a:br>
              <a:rPr lang="es" dirty="0">
                <a:latin typeface="+mn-lt"/>
              </a:rPr>
            </a:br>
            <a:r>
              <a:rPr lang="ru-RU" dirty="0">
                <a:latin typeface="+mn-lt"/>
              </a:rPr>
              <a:t> АСПИРАНТУРА</a:t>
            </a:r>
            <a:endParaRPr dirty="0">
              <a:latin typeface="+mn-lt"/>
            </a:endParaRPr>
          </a:p>
        </p:txBody>
      </p:sp>
      <p:sp>
        <p:nvSpPr>
          <p:cNvPr id="188" name="Google Shape;188;p30">
            <a:extLst>
              <a:ext uri="{FF2B5EF4-FFF2-40B4-BE49-F238E27FC236}">
                <a16:creationId xmlns:a16="http://schemas.microsoft.com/office/drawing/2014/main" id="{D2F6DEAA-74CA-3F86-2FE0-67F38BBC8D16}"/>
              </a:ext>
            </a:extLst>
          </p:cNvPr>
          <p:cNvSpPr txBox="1">
            <a:spLocks noGrp="1"/>
          </p:cNvSpPr>
          <p:nvPr>
            <p:ph type="subTitle" idx="8"/>
          </p:nvPr>
        </p:nvSpPr>
        <p:spPr>
          <a:xfrm>
            <a:off x="3663422" y="3129520"/>
            <a:ext cx="3495628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+mn-lt"/>
              </a:rPr>
              <a:t>- Частно-правовые (</a:t>
            </a:r>
            <a:r>
              <a:rPr lang="ru-RU" sz="1600" dirty="0" err="1">
                <a:latin typeface="+mn-lt"/>
              </a:rPr>
              <a:t>цивилистические</a:t>
            </a:r>
            <a:r>
              <a:rPr lang="ru-RU" sz="1600" dirty="0">
                <a:latin typeface="+mn-lt"/>
              </a:rPr>
              <a:t>) науки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+mn-lt"/>
              </a:rPr>
              <a:t>- Публично-правовые (государственно-правовые) науки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latin typeface="+mn-lt"/>
              </a:rPr>
              <a:t>Срок обучения: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+mn-lt"/>
              </a:rPr>
              <a:t>Очная форма – 3 года </a:t>
            </a:r>
            <a:endParaRPr sz="1600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+mn-lt"/>
            </a:endParaRPr>
          </a:p>
        </p:txBody>
      </p:sp>
      <p:sp>
        <p:nvSpPr>
          <p:cNvPr id="4" name="Google Shape;237;p35">
            <a:extLst>
              <a:ext uri="{FF2B5EF4-FFF2-40B4-BE49-F238E27FC236}">
                <a16:creationId xmlns:a16="http://schemas.microsoft.com/office/drawing/2014/main" id="{AD18CFBF-1944-6EA9-EE29-B97EFFC44CAD}"/>
              </a:ext>
            </a:extLst>
          </p:cNvPr>
          <p:cNvSpPr txBox="1">
            <a:spLocks/>
          </p:cNvSpPr>
          <p:nvPr/>
        </p:nvSpPr>
        <p:spPr>
          <a:xfrm rot="5400000">
            <a:off x="6135118" y="1914665"/>
            <a:ext cx="4047387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ru-RU" sz="2400" spc="-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DejaVu Sans"/>
              </a:rPr>
              <a:t>ПРОГРАММЫ ОБУЧЕНИЯ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32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>
          <a:extLst>
            <a:ext uri="{FF2B5EF4-FFF2-40B4-BE49-F238E27FC236}">
              <a16:creationId xmlns:a16="http://schemas.microsoft.com/office/drawing/2014/main" id="{7C92D9B7-083E-CD43-9E6B-B4A48A5FC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146;p28">
            <a:extLst>
              <a:ext uri="{FF2B5EF4-FFF2-40B4-BE49-F238E27FC236}">
                <a16:creationId xmlns:a16="http://schemas.microsoft.com/office/drawing/2014/main" id="{EB00367A-5997-CEC2-626E-AA9799432368}"/>
              </a:ext>
            </a:extLst>
          </p:cNvPr>
          <p:cNvSpPr/>
          <p:nvPr/>
        </p:nvSpPr>
        <p:spPr>
          <a:xfrm rot="-5400000" flipH="1">
            <a:off x="5841429" y="1855320"/>
            <a:ext cx="5140800" cy="1435560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5BAF0717-BEAB-0C0E-1D0F-71C074DEC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902795"/>
              </p:ext>
            </p:extLst>
          </p:nvPr>
        </p:nvGraphicFramePr>
        <p:xfrm>
          <a:off x="268580" y="1617044"/>
          <a:ext cx="7186173" cy="318616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434028">
                  <a:extLst>
                    <a:ext uri="{9D8B030D-6E8A-4147-A177-3AD203B41FA5}">
                      <a16:colId xmlns:a16="http://schemas.microsoft.com/office/drawing/2014/main" val="1816478779"/>
                    </a:ext>
                  </a:extLst>
                </a:gridCol>
                <a:gridCol w="1866039">
                  <a:extLst>
                    <a:ext uri="{9D8B030D-6E8A-4147-A177-3AD203B41FA5}">
                      <a16:colId xmlns:a16="http://schemas.microsoft.com/office/drawing/2014/main" val="3272503112"/>
                    </a:ext>
                  </a:extLst>
                </a:gridCol>
                <a:gridCol w="2436042">
                  <a:extLst>
                    <a:ext uri="{9D8B030D-6E8A-4147-A177-3AD203B41FA5}">
                      <a16:colId xmlns:a16="http://schemas.microsoft.com/office/drawing/2014/main" val="1447569192"/>
                    </a:ext>
                  </a:extLst>
                </a:gridCol>
                <a:gridCol w="673556">
                  <a:extLst>
                    <a:ext uri="{9D8B030D-6E8A-4147-A177-3AD203B41FA5}">
                      <a16:colId xmlns:a16="http://schemas.microsoft.com/office/drawing/2014/main" val="1591330897"/>
                    </a:ext>
                  </a:extLst>
                </a:gridCol>
                <a:gridCol w="552223">
                  <a:extLst>
                    <a:ext uri="{9D8B030D-6E8A-4147-A177-3AD203B41FA5}">
                      <a16:colId xmlns:a16="http://schemas.microsoft.com/office/drawing/2014/main" val="2401354866"/>
                    </a:ext>
                  </a:extLst>
                </a:gridCol>
                <a:gridCol w="224285">
                  <a:extLst>
                    <a:ext uri="{9D8B030D-6E8A-4147-A177-3AD203B41FA5}">
                      <a16:colId xmlns:a16="http://schemas.microsoft.com/office/drawing/2014/main" val="5711348"/>
                    </a:ext>
                  </a:extLst>
                </a:gridCol>
              </a:tblGrid>
              <a:tr h="50499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 Black" panose="020B0A04020102020204" pitchFamily="34" charset="0"/>
                        </a:rPr>
                        <a:t>2024 ГОД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807220"/>
                  </a:ext>
                </a:extLst>
              </a:tr>
              <a:tr h="50499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ОЧНАЯ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ЮРИДИЧЕСКИЙ ФАКУЛЬТЕТ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ЮРИСПРУДЕНЦИЯ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/>
                        <a:t>93.53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227098"/>
                  </a:ext>
                </a:extLst>
              </a:tr>
              <a:tr h="532862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Arial Black" panose="020B0A04020102020204" pitchFamily="34" charset="0"/>
                        </a:rPr>
                        <a:t>2023 ГОД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843249"/>
                  </a:ext>
                </a:extLst>
              </a:tr>
              <a:tr h="5328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/>
                        <a:t>ОЧНАЯ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/>
                        <a:t>ЮРИДИЧЕСКИЙ ФАКУЛЬТЕТ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/>
                        <a:t>ЮРИСПРУДЕНЦИЯ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85.92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082537"/>
                  </a:ext>
                </a:extLst>
              </a:tr>
              <a:tr h="532862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Arial Black" panose="020B0A04020102020204" pitchFamily="34" charset="0"/>
                        </a:rPr>
                        <a:t>2022 ГОД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098990"/>
                  </a:ext>
                </a:extLst>
              </a:tr>
              <a:tr h="5328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/>
                        <a:t>ОЧНАЯ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/>
                        <a:t>ЮРИДИЧЕСКИЙ ФАКУЛЬТЕТ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/>
                        <a:t>ЮРИСПРУДЕНЦИЯ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92.73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579949"/>
                  </a:ext>
                </a:extLst>
              </a:tr>
            </a:tbl>
          </a:graphicData>
        </a:graphic>
      </p:graphicFrame>
      <p:sp>
        <p:nvSpPr>
          <p:cNvPr id="29" name="Google Shape;237;p35">
            <a:extLst>
              <a:ext uri="{FF2B5EF4-FFF2-40B4-BE49-F238E27FC236}">
                <a16:creationId xmlns:a16="http://schemas.microsoft.com/office/drawing/2014/main" id="{CFA29DE4-26E8-9BDE-9A7E-FEC0BED21A5D}"/>
              </a:ext>
            </a:extLst>
          </p:cNvPr>
          <p:cNvSpPr txBox="1">
            <a:spLocks/>
          </p:cNvSpPr>
          <p:nvPr/>
        </p:nvSpPr>
        <p:spPr>
          <a:xfrm rot="5400000">
            <a:off x="6402776" y="1908044"/>
            <a:ext cx="4047387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ru-RU" sz="2400" spc="-1" dirty="0">
                <a:solidFill>
                  <a:schemeClr val="bg1"/>
                </a:solidFill>
                <a:latin typeface="Arial Black" panose="020B0A04020102020204" pitchFamily="34" charset="0"/>
                <a:ea typeface="DejaVu Sans"/>
              </a:rPr>
              <a:t>СТАТИСТИКА ПРИЁМА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D30E487-6E32-D4A4-E738-A0B76EE2C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153756"/>
              </p:ext>
            </p:extLst>
          </p:nvPr>
        </p:nvGraphicFramePr>
        <p:xfrm>
          <a:off x="268580" y="535542"/>
          <a:ext cx="7171280" cy="108150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434257">
                  <a:extLst>
                    <a:ext uri="{9D8B030D-6E8A-4147-A177-3AD203B41FA5}">
                      <a16:colId xmlns:a16="http://schemas.microsoft.com/office/drawing/2014/main" val="1816478779"/>
                    </a:ext>
                  </a:extLst>
                </a:gridCol>
                <a:gridCol w="1866337">
                  <a:extLst>
                    <a:ext uri="{9D8B030D-6E8A-4147-A177-3AD203B41FA5}">
                      <a16:colId xmlns:a16="http://schemas.microsoft.com/office/drawing/2014/main" val="3272503112"/>
                    </a:ext>
                  </a:extLst>
                </a:gridCol>
                <a:gridCol w="2436430">
                  <a:extLst>
                    <a:ext uri="{9D8B030D-6E8A-4147-A177-3AD203B41FA5}">
                      <a16:colId xmlns:a16="http://schemas.microsoft.com/office/drawing/2014/main" val="1447569192"/>
                    </a:ext>
                  </a:extLst>
                </a:gridCol>
                <a:gridCol w="1225976">
                  <a:extLst>
                    <a:ext uri="{9D8B030D-6E8A-4147-A177-3AD203B41FA5}">
                      <a16:colId xmlns:a16="http://schemas.microsoft.com/office/drawing/2014/main" val="15913308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01354866"/>
                    </a:ext>
                  </a:extLst>
                </a:gridCol>
              </a:tblGrid>
              <a:tr h="532862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Arial Black" panose="020B0A04020102020204" pitchFamily="34" charset="0"/>
                        </a:rPr>
                        <a:t>2025 ГОД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098990"/>
                  </a:ext>
                </a:extLst>
              </a:tr>
              <a:tr h="5328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/>
                        <a:t>ОЧНАЯ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/>
                        <a:t>ЮРИДИЧЕСКИЙ ФАКУЛЬТЕТ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/>
                        <a:t>ЮРИСПРУДЕНЦИЯ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93,05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579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2754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>
          <a:extLst>
            <a:ext uri="{FF2B5EF4-FFF2-40B4-BE49-F238E27FC236}">
              <a16:creationId xmlns:a16="http://schemas.microsoft.com/office/drawing/2014/main" id="{C0F1CEEE-2C04-6BCB-AE9A-FFAC53F2F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BCB7873-3701-D1F4-CD0D-D17329003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125519"/>
              </p:ext>
            </p:extLst>
          </p:nvPr>
        </p:nvGraphicFramePr>
        <p:xfrm>
          <a:off x="398638" y="1281030"/>
          <a:ext cx="8346721" cy="3707488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628967">
                  <a:extLst>
                    <a:ext uri="{9D8B030D-6E8A-4147-A177-3AD203B41FA5}">
                      <a16:colId xmlns:a16="http://schemas.microsoft.com/office/drawing/2014/main" val="2422713636"/>
                    </a:ext>
                  </a:extLst>
                </a:gridCol>
                <a:gridCol w="2392208">
                  <a:extLst>
                    <a:ext uri="{9D8B030D-6E8A-4147-A177-3AD203B41FA5}">
                      <a16:colId xmlns:a16="http://schemas.microsoft.com/office/drawing/2014/main" val="2107362368"/>
                    </a:ext>
                  </a:extLst>
                </a:gridCol>
                <a:gridCol w="1200441">
                  <a:extLst>
                    <a:ext uri="{9D8B030D-6E8A-4147-A177-3AD203B41FA5}">
                      <a16:colId xmlns:a16="http://schemas.microsoft.com/office/drawing/2014/main" val="3988720282"/>
                    </a:ext>
                  </a:extLst>
                </a:gridCol>
                <a:gridCol w="919917">
                  <a:extLst>
                    <a:ext uri="{9D8B030D-6E8A-4147-A177-3AD203B41FA5}">
                      <a16:colId xmlns:a16="http://schemas.microsoft.com/office/drawing/2014/main" val="1517947092"/>
                    </a:ext>
                  </a:extLst>
                </a:gridCol>
                <a:gridCol w="1208024">
                  <a:extLst>
                    <a:ext uri="{9D8B030D-6E8A-4147-A177-3AD203B41FA5}">
                      <a16:colId xmlns:a16="http://schemas.microsoft.com/office/drawing/2014/main" val="4011180294"/>
                    </a:ext>
                  </a:extLst>
                </a:gridCol>
                <a:gridCol w="997164">
                  <a:extLst>
                    <a:ext uri="{9D8B030D-6E8A-4147-A177-3AD203B41FA5}">
                      <a16:colId xmlns:a16="http://schemas.microsoft.com/office/drawing/2014/main" val="2199288173"/>
                    </a:ext>
                  </a:extLst>
                </a:gridCol>
              </a:tblGrid>
              <a:tr h="65987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КОД, НАИМЕНОВАНИЕ НАПРАВЛЕНИЯ ПОДГОТОВКИ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982" marR="85982" marT="42991" marB="42991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ОБРАЗОВАТЕЛЬНОЙ ПРОГРАММЫ, НАИМЕНОВАНИЕ СОВОКУПНОСТИ ОБРАЗОВАТЕЛЬНЫХ ПРОГРАММ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982" marR="85982" marT="42991" marB="4299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ЗА СЧЕТ СРЕДСТВ ФЕДЕРАЛЬНОГО БЮДЖЕТА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ПО ДОГОВОРАМ ОБ ОБРАЗОВАНИИ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982" marR="85982" marT="42991" marB="4299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607211"/>
                  </a:ext>
                </a:extLst>
              </a:tr>
              <a:tr h="5310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ВСЕГО МЕСТ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ВСЕГО МЕСТ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В Т.Ч. ДЛЯ ВЫПУСКНИКОВ ПРОФЕССИОНАЛЬНОГО ОБРАЗОВАНИЯ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В Т.Ч. ИНОСТРАННЫЕ ГРАЖДАНЕ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extLst>
                  <a:ext uri="{0D108BD9-81ED-4DB2-BD59-A6C34878D82A}">
                    <a16:rowId xmlns:a16="http://schemas.microsoft.com/office/drawing/2014/main" val="583342226"/>
                  </a:ext>
                </a:extLst>
              </a:tr>
              <a:tr h="226254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ОЧНАЯ ФОРМА ОБУЧЕНИЯ</a:t>
                      </a:r>
                    </a:p>
                  </a:txBody>
                  <a:tcPr marL="85982" marR="85982" marT="42991" marB="42991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982" marR="85982" marT="42991" marB="42991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extLst>
                  <a:ext uri="{0D108BD9-81ED-4DB2-BD59-A6C34878D82A}">
                    <a16:rowId xmlns:a16="http://schemas.microsoft.com/office/drawing/2014/main" val="554558755"/>
                  </a:ext>
                </a:extLst>
              </a:tr>
              <a:tr h="4353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40.03.01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ЮРИСПРУДЕНЦИЯ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</a:rPr>
                        <a:t>ЮРИСПРУДЕНЦИЯ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smtClean="0">
                          <a:effectLst/>
                        </a:rPr>
                        <a:t>173(+19)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dirty="0">
                          <a:effectLst/>
                        </a:rPr>
                        <a:t>100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dirty="0">
                          <a:effectLst/>
                        </a:rPr>
                        <a:t>10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dirty="0">
                          <a:effectLst/>
                        </a:rPr>
                        <a:t>2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extLst>
                  <a:ext uri="{0D108BD9-81ED-4DB2-BD59-A6C34878D82A}">
                    <a16:rowId xmlns:a16="http://schemas.microsoft.com/office/drawing/2014/main" val="2049592068"/>
                  </a:ext>
                </a:extLst>
              </a:tr>
              <a:tr h="9245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40.05.01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ПРАВОВОЕ ОБЕСПЕЧЕНИЕ НАЦИОНАЛЬНОЙ БЕЗОПАСНОСТИ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ПРАВОВОЕ ОБЕСПЕЧЕНИЕ НАЦИОНАЛЬНОЙ БЕЗОПАСНОСТИ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7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dirty="0">
                          <a:effectLst/>
                        </a:rPr>
                        <a:t>25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7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dirty="0">
                          <a:effectLst/>
                        </a:rPr>
                        <a:t>5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7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dirty="0">
                          <a:effectLst/>
                        </a:rPr>
                        <a:t>2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extLst>
                  <a:ext uri="{0D108BD9-81ED-4DB2-BD59-A6C34878D82A}">
                    <a16:rowId xmlns:a16="http://schemas.microsoft.com/office/drawing/2014/main" val="2763772640"/>
                  </a:ext>
                </a:extLst>
              </a:tr>
              <a:tr h="184399">
                <a:tc gridSpan="6"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ОЧНО ЗАОЧНАЯ ФОРМА ОБУЧЕНИЯ</a:t>
                      </a:r>
                    </a:p>
                  </a:txBody>
                  <a:tcPr marL="7929" marR="7929" marT="7929" marB="7929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extLst>
                  <a:ext uri="{0D108BD9-81ED-4DB2-BD59-A6C34878D82A}">
                    <a16:rowId xmlns:a16="http://schemas.microsoft.com/office/drawing/2014/main" val="3126701921"/>
                  </a:ext>
                </a:extLst>
              </a:tr>
              <a:tr h="7010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40.03.01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ЮРИСПРУДЕНЦИЯ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</a:rPr>
                        <a:t>ЮРИСПРУДЕНЦИЯ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7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130(+21)</a:t>
                      </a:r>
                      <a:endParaRPr lang="ru-RU" sz="17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700" dirty="0">
                          <a:effectLst/>
                        </a:rPr>
                        <a:t>10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700" dirty="0">
                          <a:effectLst/>
                        </a:rPr>
                        <a:t>2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700" dirty="0">
                          <a:effectLst/>
                        </a:rPr>
                        <a:t>2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29" marR="7929" marT="7929" marB="7929"/>
                </a:tc>
                <a:extLst>
                  <a:ext uri="{0D108BD9-81ED-4DB2-BD59-A6C34878D82A}">
                    <a16:rowId xmlns:a16="http://schemas.microsoft.com/office/drawing/2014/main" val="260560939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B5FF480-0307-3441-F72F-74DD6B27B7F9}"/>
              </a:ext>
            </a:extLst>
          </p:cNvPr>
          <p:cNvSpPr txBox="1"/>
          <p:nvPr/>
        </p:nvSpPr>
        <p:spPr>
          <a:xfrm>
            <a:off x="308339" y="198123"/>
            <a:ext cx="84370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buClrTx/>
              <a:tabLst>
                <a:tab pos="126802" algn="l"/>
              </a:tabLst>
              <a:defRPr/>
            </a:pPr>
            <a:r>
              <a:rPr lang="ru-RU" sz="2400" b="1" kern="1200" dirty="0">
                <a:solidFill>
                  <a:schemeClr val="accent2"/>
                </a:solidFill>
                <a:latin typeface="Arial Black" panose="020B0A04020102020204" pitchFamily="34" charset="0"/>
                <a:cs typeface="Arial" charset="0"/>
              </a:rPr>
              <a:t>КОНТРОЛЬНЫЕ ЦИФРЫ</a:t>
            </a:r>
          </a:p>
          <a:p>
            <a:pPr defTabSz="685834">
              <a:buClrTx/>
              <a:tabLst>
                <a:tab pos="126802" algn="l"/>
              </a:tabLst>
              <a:defRPr/>
            </a:pPr>
            <a:r>
              <a:rPr lang="ru-RU" sz="2400" b="1" kern="1200" dirty="0" smtClean="0">
                <a:solidFill>
                  <a:schemeClr val="accent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ПРИЁМА (</a:t>
            </a:r>
            <a:r>
              <a:rPr lang="ru-RU" sz="1800" b="1" kern="1200" dirty="0" smtClean="0">
                <a:solidFill>
                  <a:srgbClr val="FF0000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ориентировочные окончательные цифры после 20 января)</a:t>
            </a:r>
            <a:endParaRPr lang="ru-RU" sz="1800" b="1" kern="1200" dirty="0">
              <a:solidFill>
                <a:srgbClr val="FF0000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5" name="Google Shape;146;p28">
            <a:extLst>
              <a:ext uri="{FF2B5EF4-FFF2-40B4-BE49-F238E27FC236}">
                <a16:creationId xmlns:a16="http://schemas.microsoft.com/office/drawing/2014/main" id="{2A913BAA-D334-25EC-7DEF-A2CFEEA446E5}"/>
              </a:ext>
            </a:extLst>
          </p:cNvPr>
          <p:cNvSpPr/>
          <p:nvPr/>
        </p:nvSpPr>
        <p:spPr>
          <a:xfrm rot="-5400000" flipH="1">
            <a:off x="6374280" y="2371080"/>
            <a:ext cx="5140800" cy="398640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46;p28">
            <a:extLst>
              <a:ext uri="{FF2B5EF4-FFF2-40B4-BE49-F238E27FC236}">
                <a16:creationId xmlns:a16="http://schemas.microsoft.com/office/drawing/2014/main" id="{E5546562-A7DB-D0BB-E65B-7D511F0D5EE9}"/>
              </a:ext>
            </a:extLst>
          </p:cNvPr>
          <p:cNvSpPr/>
          <p:nvPr/>
        </p:nvSpPr>
        <p:spPr>
          <a:xfrm rot="-5400000" flipH="1">
            <a:off x="4419717" y="416518"/>
            <a:ext cx="304565" cy="9144000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2091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46CA7868-4454-0D8A-D034-A9C24059C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>
            <a:extLst>
              <a:ext uri="{FF2B5EF4-FFF2-40B4-BE49-F238E27FC236}">
                <a16:creationId xmlns:a16="http://schemas.microsoft.com/office/drawing/2014/main" id="{0D86E8E1-CC71-A60E-62DB-166A3391BD10}"/>
              </a:ext>
            </a:extLst>
          </p:cNvPr>
          <p:cNvSpPr txBox="1">
            <a:spLocks noGrp="1"/>
          </p:cNvSpPr>
          <p:nvPr>
            <p:ph type="ctrTitle" idx="4"/>
          </p:nvPr>
        </p:nvSpPr>
        <p:spPr>
          <a:xfrm>
            <a:off x="126720" y="203140"/>
            <a:ext cx="901298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ПОРЯДОК УЧЕТА ИНДИВИДУАЛЬНЫХ ДОСТИЖЕНИЙ ПОСТУПАЮЩИХ</a:t>
            </a:r>
            <a:endParaRPr lang="ru-RU" spc="-1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195" name="Google Shape;195;p31">
            <a:extLst>
              <a:ext uri="{FF2B5EF4-FFF2-40B4-BE49-F238E27FC236}">
                <a16:creationId xmlns:a16="http://schemas.microsoft.com/office/drawing/2014/main" id="{D4CF2E1F-EFBB-4BF0-D41A-62D118C37FFB}"/>
              </a:ext>
            </a:extLst>
          </p:cNvPr>
          <p:cNvSpPr/>
          <p:nvPr/>
        </p:nvSpPr>
        <p:spPr>
          <a:xfrm>
            <a:off x="-4301" y="995194"/>
            <a:ext cx="9144001" cy="4178214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202" name="Google Shape;202;p31">
            <a:extLst>
              <a:ext uri="{FF2B5EF4-FFF2-40B4-BE49-F238E27FC236}">
                <a16:creationId xmlns:a16="http://schemas.microsoft.com/office/drawing/2014/main" id="{1A59FBE8-DEE0-FF2E-6E57-F72334993500}"/>
              </a:ext>
            </a:extLst>
          </p:cNvPr>
          <p:cNvSpPr/>
          <p:nvPr/>
        </p:nvSpPr>
        <p:spPr>
          <a:xfrm rot="10800000" flipH="1">
            <a:off x="-4299" y="917710"/>
            <a:ext cx="9144000" cy="272157"/>
          </a:xfrm>
          <a:prstGeom prst="rect">
            <a:avLst/>
          </a:prstGeom>
          <a:solidFill>
            <a:srgbClr val="0F7976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920F4E-085D-A762-9DBB-67556EAFB84C}"/>
              </a:ext>
            </a:extLst>
          </p:cNvPr>
          <p:cNvSpPr txBox="1"/>
          <p:nvPr/>
        </p:nvSpPr>
        <p:spPr>
          <a:xfrm>
            <a:off x="776" y="1046625"/>
            <a:ext cx="433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B7E4A9-CC14-B654-0432-94AFDC491F47}"/>
              </a:ext>
            </a:extLst>
          </p:cNvPr>
          <p:cNvSpPr txBox="1"/>
          <p:nvPr/>
        </p:nvSpPr>
        <p:spPr>
          <a:xfrm>
            <a:off x="309254" y="1099539"/>
            <a:ext cx="2714254" cy="87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200" b="1" spc="-1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НАЛИЧИЕ АТТЕСТАТА </a:t>
            </a:r>
          </a:p>
          <a:p>
            <a:pPr>
              <a:lnSpc>
                <a:spcPct val="107000"/>
              </a:lnSpc>
            </a:pPr>
            <a:r>
              <a:rPr lang="ru-RU" sz="1200" b="1" spc="-1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 СРЕДНЕМ ОБРАЗОВАНИИ С ОТЛИЧИЕМ </a:t>
            </a:r>
          </a:p>
          <a:p>
            <a:pPr>
              <a:lnSpc>
                <a:spcPct val="107000"/>
              </a:lnSpc>
            </a:pPr>
            <a:r>
              <a:rPr lang="ru-RU" sz="1200" b="1" spc="-1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- 5 БАЛЛОВ;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16B054-20D7-E601-E98A-BC4FA86B6735}"/>
              </a:ext>
            </a:extLst>
          </p:cNvPr>
          <p:cNvSpPr txBox="1"/>
          <p:nvPr/>
        </p:nvSpPr>
        <p:spPr>
          <a:xfrm>
            <a:off x="303500" y="1948976"/>
            <a:ext cx="2714254" cy="1375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1200" b="1" spc="-1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НАЛИЧИЕ СТАТУСА ПОБЕДИТЕЛЯ ОЛИМПИАД ШКОЛЬНИКОВ </a:t>
            </a: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600" b="1" spc="-1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(НЕ ИСПОЛЬЗУЕМЫЕ ДЛЯ ПОЛУЧЕНИЯ ОСОБЫХ ПРАВ И ОСОБОГО ПРЕИМУЩЕСТВА ПРИ ПОСТУПЛЕНИИ НА ОБУЧЕНИЕ ПО КОНКРЕТНЫМ УСЛОВИЯМ ПОСТУПЛЕНИЯ)</a:t>
            </a: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1200" b="1" spc="-1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- 5 БАЛЛОВ;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B7F725-350A-EA88-A9A5-03795FF1B806}"/>
              </a:ext>
            </a:extLst>
          </p:cNvPr>
          <p:cNvSpPr txBox="1"/>
          <p:nvPr/>
        </p:nvSpPr>
        <p:spPr>
          <a:xfrm>
            <a:off x="-24801" y="1888920"/>
            <a:ext cx="591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0AE52E-B3F7-C3B4-2D80-289DCDA34AD3}"/>
              </a:ext>
            </a:extLst>
          </p:cNvPr>
          <p:cNvSpPr txBox="1"/>
          <p:nvPr/>
        </p:nvSpPr>
        <p:spPr>
          <a:xfrm>
            <a:off x="-6817" y="3320806"/>
            <a:ext cx="512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F35429-4713-F2A4-1EE0-29DCF51818DC}"/>
              </a:ext>
            </a:extLst>
          </p:cNvPr>
          <p:cNvSpPr txBox="1"/>
          <p:nvPr/>
        </p:nvSpPr>
        <p:spPr>
          <a:xfrm>
            <a:off x="303500" y="3349614"/>
            <a:ext cx="2661567" cy="1474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1200" b="1" spc="-1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НАЛИЧИЕ СТАТУСА ПОБЕДИТЕЛЯ ОЛИМПИАД ШКОЛЬНИКОВ </a:t>
            </a: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600" b="1" spc="-1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(НЕ ИСПОЛЬЗУЕМЫЕ ДЛЯ ПОЛУЧЕНИЯ ОСОБЫХ ПРАВ И ОСОБОГО ПРЕИМУЩЕСТВА ПРИ ПОСТУПЛЕНИИ НА ОБУЧЕНИЕ ПО КОНКРЕТНЫМ УСЛОВИЯМ ПОСТУПЛЕНИЯ)</a:t>
            </a: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1200" b="1" spc="-1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- 3 БАЛЛА;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A3D995-225B-5174-06BC-FE80EE1413C3}"/>
              </a:ext>
            </a:extLst>
          </p:cNvPr>
          <p:cNvSpPr txBox="1"/>
          <p:nvPr/>
        </p:nvSpPr>
        <p:spPr>
          <a:xfrm>
            <a:off x="2860210" y="985062"/>
            <a:ext cx="433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5EBB1B-EC68-B1D9-5282-DC9927D84661}"/>
              </a:ext>
            </a:extLst>
          </p:cNvPr>
          <p:cNvSpPr txBox="1"/>
          <p:nvPr/>
        </p:nvSpPr>
        <p:spPr>
          <a:xfrm>
            <a:off x="3266217" y="1032837"/>
            <a:ext cx="2814660" cy="1442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8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НАЛИЧИЕ СТАТУСА ЧЕМПИОНА, ПРИЗЕРА ОЛИМПИЙСКИХ ИГР, ПАРАЛИМПИЙСКИХ ИГР, СУРДЛИМПИЙСКИХ ИГР, ЧЕМПИОНА МИРА, ЧЕМПИОНА ЕВРОПЫ, ЛИЦА, ЗАНЯВШЕГО ПЕРВОЕ МЕСТО НА ПЕРВЕНСТВЕ МИРА, ПЕРВЕНСТВЕ ЕВРОПЫ ПО ВИДАМ СПОРТА, ВКЛЮЧЕННЫМ В ПРОГРАММЫ ОЛИМПИЙСКИХ ИГР, ПАРАЛИМПИЙСКИХ ИГР, СУРДЛИМПИЙСКИХ ИГР </a:t>
            </a:r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- 2 БАЛЛА;</a:t>
            </a:r>
            <a:endParaRPr lang="ru-RU" sz="12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5F69A9-A79C-E57A-D43E-3446E1FE73C8}"/>
              </a:ext>
            </a:extLst>
          </p:cNvPr>
          <p:cNvSpPr txBox="1"/>
          <p:nvPr/>
        </p:nvSpPr>
        <p:spPr>
          <a:xfrm>
            <a:off x="2863608" y="2459913"/>
            <a:ext cx="433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C3BC7A-B754-B704-1EC5-4A76CF95C2E5}"/>
              </a:ext>
            </a:extLst>
          </p:cNvPr>
          <p:cNvSpPr txBox="1"/>
          <p:nvPr/>
        </p:nvSpPr>
        <p:spPr>
          <a:xfrm>
            <a:off x="3262808" y="2508156"/>
            <a:ext cx="26097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12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ЗОЛОТОГО ЗНАКА </a:t>
            </a:r>
            <a:r>
              <a:rPr lang="ru-RU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ОТЛИЧИЯ «ГОТОВ К ТРУДУ И ОБОРОНЕ» (ГТО) – 3 БАЛЛА; 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44A807-A162-1781-D45C-317C0A5D76E5}"/>
              </a:ext>
            </a:extLst>
          </p:cNvPr>
          <p:cNvSpPr txBox="1"/>
          <p:nvPr/>
        </p:nvSpPr>
        <p:spPr>
          <a:xfrm>
            <a:off x="3264099" y="3302325"/>
            <a:ext cx="249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12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СЕРЕБРЯНОГО ЗНАКА </a:t>
            </a:r>
            <a:r>
              <a:rPr lang="ru-RU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ОТЛИЧИЯ «ГОТОВ К ТРУДУ И ОБОРОНЕ» (ГТО) – 2 БАЛЛА; 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636519-7528-0A88-9B62-FC5A7C169974}"/>
              </a:ext>
            </a:extLst>
          </p:cNvPr>
          <p:cNvSpPr txBox="1"/>
          <p:nvPr/>
        </p:nvSpPr>
        <p:spPr>
          <a:xfrm>
            <a:off x="2860210" y="3255730"/>
            <a:ext cx="433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984990-4ACF-5595-E236-CE262AD5C2D4}"/>
              </a:ext>
            </a:extLst>
          </p:cNvPr>
          <p:cNvSpPr txBox="1"/>
          <p:nvPr/>
        </p:nvSpPr>
        <p:spPr>
          <a:xfrm>
            <a:off x="3284956" y="4111672"/>
            <a:ext cx="24518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12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БРОНЗОВОГО ЗНАКА </a:t>
            </a:r>
            <a:r>
              <a:rPr lang="ru-RU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ОТЛИЧИЯ «ГОТОВ К ТРУДУ И ОБОРОНЕ» (ГТО) – 1 БАЛЛ; 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4F2271-248D-150B-1374-B42A734BC895}"/>
              </a:ext>
            </a:extLst>
          </p:cNvPr>
          <p:cNvSpPr txBox="1"/>
          <p:nvPr/>
        </p:nvSpPr>
        <p:spPr>
          <a:xfrm>
            <a:off x="2865648" y="4050461"/>
            <a:ext cx="433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98CA8A-D476-058C-B651-029E22D1598D}"/>
              </a:ext>
            </a:extLst>
          </p:cNvPr>
          <p:cNvSpPr txBox="1"/>
          <p:nvPr/>
        </p:nvSpPr>
        <p:spPr>
          <a:xfrm>
            <a:off x="5937297" y="971746"/>
            <a:ext cx="433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CDD1AD-F82A-0CE3-DBFF-A6D4B4613960}"/>
              </a:ext>
            </a:extLst>
          </p:cNvPr>
          <p:cNvSpPr txBox="1"/>
          <p:nvPr/>
        </p:nvSpPr>
        <p:spPr>
          <a:xfrm>
            <a:off x="6287818" y="1039030"/>
            <a:ext cx="2851883" cy="100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8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НАЛИЧИЕ СТАТУСА ПОБЕДИТЕЛЯ (ПРИЗЕРА) НАЦИОНАЛЬНОГО И (ИЛИ) МЕЖДУНАРОДНОГО ЧЕМПИОНАТА ПО ПРОФЕССИОНАЛЬНОМУ МАСТЕРСТВУ СРЕДИ ИНВАЛИДОВ И ЛИЦ С ОГРАНИЧЕННЫМИ ВОЗМОЖНОСТЯМИ ЗДОРОВЬЯ "АБИЛИМПИКС" </a:t>
            </a:r>
            <a:r>
              <a:rPr lang="ru-RU" sz="8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- 2 БАЛЛА;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103D754-E332-35F0-4C10-DAB8A7163266}"/>
              </a:ext>
            </a:extLst>
          </p:cNvPr>
          <p:cNvSpPr txBox="1"/>
          <p:nvPr/>
        </p:nvSpPr>
        <p:spPr>
          <a:xfrm>
            <a:off x="5937297" y="2114667"/>
            <a:ext cx="433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9C34952-BC5B-B986-AEDF-0E149238E692}"/>
              </a:ext>
            </a:extLst>
          </p:cNvPr>
          <p:cNvSpPr txBox="1"/>
          <p:nvPr/>
        </p:nvSpPr>
        <p:spPr>
          <a:xfrm>
            <a:off x="6287818" y="2179913"/>
            <a:ext cx="2688876" cy="2170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</a:rPr>
              <a:t>УЧАСТИЕ ПОСТУПАЮЩИХ В ОЛИМПИАДАХ И ИНЫХ ИНТЕЛЛЕКТУАЛЬНЫХ КОНКУРСАХ ФИНАНСОВОГО УНИВЕРСИТЕТА:</a:t>
            </a:r>
            <a:endParaRPr lang="ru-RU" sz="1200" dirty="0">
              <a:solidFill>
                <a:schemeClr val="bg1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6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ПОБЕДИТЕЛЬ </a:t>
            </a:r>
            <a:r>
              <a:rPr lang="ru-RU" sz="6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- 5 БАЛЛОВ;</a:t>
            </a:r>
            <a:r>
              <a:rPr lang="ru-RU" sz="6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ПРИЗЕР -</a:t>
            </a:r>
            <a:r>
              <a:rPr lang="ru-RU" sz="6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 3 БАЛЛА;</a:t>
            </a:r>
            <a:r>
              <a:rPr lang="ru-RU" sz="6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УЧАСТИЕ В ЗАКЛЮЧИТЕЛЬНОМ ЭТАПЕ </a:t>
            </a:r>
            <a:r>
              <a:rPr lang="ru-RU" sz="6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- 2 БАЛЛА;​</a:t>
            </a:r>
            <a:br>
              <a:rPr lang="ru-RU" sz="6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6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Г) УЧАСТИЕ В ОТБОРОЧНОМ ЭТАПЕ </a:t>
            </a:r>
            <a:r>
              <a:rPr lang="ru-RU" sz="6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-1 БАЛЛ.​</a:t>
            </a: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6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​​​​ПО ОДНОЙ ОЛИМПИАДЕ ИЛИ ОДНОМУ ИНТЕЛЛЕКТУАЛЬНОМУ СОСТЯЗАНИЮ БАЛЛЫ НАЧИСЛЯЮТСЯ ЕДИНОЖДЫ. УЧИТЫВАЮТСЯ РЕЗУЛЬТАТЫ, ПОЛУЧЕННЫЕ НЕ РАНЕЕ 1 ГОДА ДО ДНЯ ЗАВЕРШЕНИЯПРИЕМА ДОКУМЕНТОВ</a:t>
            </a:r>
            <a:endParaRPr lang="ru-RU" sz="1200" dirty="0">
              <a:solidFill>
                <a:schemeClr val="bg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A76B7C6-5756-241F-7F98-DA25FCDA481D}"/>
              </a:ext>
            </a:extLst>
          </p:cNvPr>
          <p:cNvSpPr txBox="1"/>
          <p:nvPr/>
        </p:nvSpPr>
        <p:spPr>
          <a:xfrm>
            <a:off x="6287818" y="4360511"/>
            <a:ext cx="2688876" cy="783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6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СУММА БАЛЛОВ, НАЧИСЛЕННЫХ ПОСТУПАЮЩЕМУ ЗА ИНДИВИДУАЛЬНЫЕ ДОСТИЖЕНИЯ, </a:t>
            </a:r>
            <a:r>
              <a:rPr lang="ru-RU" sz="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НЕ МОЖЕТ БЫТЬ БОЛЕЕ 10 БАЛЛОВ.</a:t>
            </a: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6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БАЛЛЫ, НАЧИСЛЕННЫЕ ЗА ИНДИВИДУАЛЬНЫЕ ДОСТИЖЕНИЯ, ВКЛЮЧАЮТСЯ В СУММУ КОНКУРСНЫХ БАЛЛОВ</a:t>
            </a:r>
            <a:r>
              <a:rPr lang="ru-RU" sz="600" dirty="0">
                <a:solidFill>
                  <a:schemeClr val="tx1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600" dirty="0">
              <a:solidFill>
                <a:schemeClr val="tx1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BD3DD9C-5116-3767-AD35-8924F2086E4D}"/>
              </a:ext>
            </a:extLst>
          </p:cNvPr>
          <p:cNvSpPr txBox="1"/>
          <p:nvPr/>
        </p:nvSpPr>
        <p:spPr>
          <a:xfrm>
            <a:off x="6035241" y="4327555"/>
            <a:ext cx="433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81957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65">
          <a:extLst>
            <a:ext uri="{FF2B5EF4-FFF2-40B4-BE49-F238E27FC236}">
              <a16:creationId xmlns:a16="http://schemas.microsoft.com/office/drawing/2014/main" id="{A64AF6E1-DD64-7B52-7FCA-CF0021E94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334B47-D9C1-B030-8D73-5C37315DDC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707" b="4828"/>
          <a:stretch/>
        </p:blipFill>
        <p:spPr>
          <a:xfrm>
            <a:off x="638867" y="3779115"/>
            <a:ext cx="2996398" cy="13588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DF6D13-401D-76AC-CC43-615B7BAA3A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135" b="15545"/>
          <a:stretch/>
        </p:blipFill>
        <p:spPr>
          <a:xfrm>
            <a:off x="4542706" y="3784666"/>
            <a:ext cx="3003347" cy="1358833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BAD5AD43-3506-108B-A104-3B7A1C6B725D}"/>
              </a:ext>
            </a:extLst>
          </p:cNvPr>
          <p:cNvPicPr/>
          <p:nvPr/>
        </p:nvPicPr>
        <p:blipFill>
          <a:blip r:embed="rId5"/>
          <a:srcRect t="-1" b="34148"/>
          <a:stretch/>
        </p:blipFill>
        <p:spPr>
          <a:xfrm>
            <a:off x="4545733" y="2432233"/>
            <a:ext cx="3009838" cy="1354144"/>
          </a:xfrm>
          <a:prstGeom prst="rect">
            <a:avLst/>
          </a:prstGeom>
          <a:ln w="0">
            <a:noFill/>
          </a:ln>
          <a:effectLst>
            <a:outerShdw blurRad="291960" dist="138988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16" descr="Изображение выглядит как внутренний, пол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3F5B47FF-AEA2-0DEA-EB21-4BD6C1149CB1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25427" y="10146"/>
            <a:ext cx="3009838" cy="1141201"/>
          </a:xfrm>
          <a:prstGeom prst="rect">
            <a:avLst/>
          </a:prstGeom>
          <a:ln w="0">
            <a:noFill/>
          </a:ln>
          <a:effectLst>
            <a:outerShdw blurRad="291960" dist="138988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19">
            <a:extLst>
              <a:ext uri="{FF2B5EF4-FFF2-40B4-BE49-F238E27FC236}">
                <a16:creationId xmlns:a16="http://schemas.microsoft.com/office/drawing/2014/main" id="{D9C8615C-BFCD-B3A3-AB6A-0A6A9376932E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625427" y="1153665"/>
            <a:ext cx="3009838" cy="1274882"/>
          </a:xfrm>
          <a:prstGeom prst="rect">
            <a:avLst/>
          </a:prstGeom>
          <a:ln w="0">
            <a:noFill/>
          </a:ln>
          <a:effectLst>
            <a:outerShdw blurRad="291960" dist="138988" dir="2700000" sx="1000" sy="1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9" name="Google Shape;569;p50">
            <a:extLst>
              <a:ext uri="{FF2B5EF4-FFF2-40B4-BE49-F238E27FC236}">
                <a16:creationId xmlns:a16="http://schemas.microsoft.com/office/drawing/2014/main" id="{0C59C0AD-8F12-48E7-C748-A8BCFD1CA013}"/>
              </a:ext>
            </a:extLst>
          </p:cNvPr>
          <p:cNvSpPr/>
          <p:nvPr/>
        </p:nvSpPr>
        <p:spPr>
          <a:xfrm>
            <a:off x="2528059" y="319504"/>
            <a:ext cx="1656880" cy="825600"/>
          </a:xfrm>
          <a:prstGeom prst="rect">
            <a:avLst/>
          </a:prstGeom>
          <a:solidFill>
            <a:srgbClr val="0F7976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1" name="Рисунок 32">
            <a:extLst>
              <a:ext uri="{FF2B5EF4-FFF2-40B4-BE49-F238E27FC236}">
                <a16:creationId xmlns:a16="http://schemas.microsoft.com/office/drawing/2014/main" id="{FED2B459-539C-880B-87BC-5AFD9289D273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541081" y="-3503"/>
            <a:ext cx="3018038" cy="1165414"/>
          </a:xfrm>
          <a:prstGeom prst="rect">
            <a:avLst/>
          </a:prstGeom>
          <a:ln w="0">
            <a:noFill/>
          </a:ln>
          <a:effectLst>
            <a:outerShdw blurRad="291960" dist="138988" dir="2700000" sx="1000" sy="1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0" name="Google Shape;570;p50">
            <a:extLst>
              <a:ext uri="{FF2B5EF4-FFF2-40B4-BE49-F238E27FC236}">
                <a16:creationId xmlns:a16="http://schemas.microsoft.com/office/drawing/2014/main" id="{10C47A57-E953-1566-D6F6-F129B6BD1486}"/>
              </a:ext>
            </a:extLst>
          </p:cNvPr>
          <p:cNvSpPr txBox="1"/>
          <p:nvPr/>
        </p:nvSpPr>
        <p:spPr>
          <a:xfrm>
            <a:off x="2586561" y="545095"/>
            <a:ext cx="1577533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Arial" panose="020B0604020202020204" pitchFamily="34" charset="0"/>
                <a:ea typeface="Catamaran Light"/>
                <a:cs typeface="Arial" panose="020B0604020202020204" pitchFamily="34" charset="0"/>
                <a:sym typeface="Catamaran Light"/>
              </a:rPr>
              <a:t>ЛЕКТОРИЙ</a:t>
            </a: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Catamaran Light"/>
              <a:cs typeface="Arial" panose="020B0604020202020204" pitchFamily="34" charset="0"/>
              <a:sym typeface="Catamaran Light"/>
            </a:endParaRPr>
          </a:p>
        </p:txBody>
      </p:sp>
      <p:pic>
        <p:nvPicPr>
          <p:cNvPr id="8" name="Рисунок 23">
            <a:extLst>
              <a:ext uri="{FF2B5EF4-FFF2-40B4-BE49-F238E27FC236}">
                <a16:creationId xmlns:a16="http://schemas.microsoft.com/office/drawing/2014/main" id="{880EB945-62CA-9E78-25EC-3CDF85676C76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34318" y="2428548"/>
            <a:ext cx="3000947" cy="1350568"/>
          </a:xfrm>
          <a:prstGeom prst="rect">
            <a:avLst/>
          </a:prstGeom>
          <a:ln w="0">
            <a:noFill/>
          </a:ln>
          <a:effectLst>
            <a:outerShdw blurRad="291960" dist="138988" dir="2700000" sx="1000" sy="1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Google Shape;569;p50">
            <a:extLst>
              <a:ext uri="{FF2B5EF4-FFF2-40B4-BE49-F238E27FC236}">
                <a16:creationId xmlns:a16="http://schemas.microsoft.com/office/drawing/2014/main" id="{A37E7FC3-9A49-D4F2-75F3-FE2C01500C1F}"/>
              </a:ext>
            </a:extLst>
          </p:cNvPr>
          <p:cNvSpPr/>
          <p:nvPr/>
        </p:nvSpPr>
        <p:spPr>
          <a:xfrm>
            <a:off x="2317589" y="2958536"/>
            <a:ext cx="1656880" cy="825600"/>
          </a:xfrm>
          <a:prstGeom prst="rect">
            <a:avLst/>
          </a:prstGeom>
          <a:solidFill>
            <a:srgbClr val="0F7976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569;p50">
            <a:extLst>
              <a:ext uri="{FF2B5EF4-FFF2-40B4-BE49-F238E27FC236}">
                <a16:creationId xmlns:a16="http://schemas.microsoft.com/office/drawing/2014/main" id="{297F9AF9-B573-9869-A7CD-34FE77AEDBB5}"/>
              </a:ext>
            </a:extLst>
          </p:cNvPr>
          <p:cNvSpPr/>
          <p:nvPr/>
        </p:nvSpPr>
        <p:spPr>
          <a:xfrm>
            <a:off x="0" y="1602947"/>
            <a:ext cx="1656880" cy="825600"/>
          </a:xfrm>
          <a:prstGeom prst="rect">
            <a:avLst/>
          </a:prstGeom>
          <a:solidFill>
            <a:srgbClr val="0F7976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50">
            <a:extLst>
              <a:ext uri="{FF2B5EF4-FFF2-40B4-BE49-F238E27FC236}">
                <a16:creationId xmlns:a16="http://schemas.microsoft.com/office/drawing/2014/main" id="{ED50F4A6-F94B-6EF4-2B94-B636215BEB5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rot="5400000">
            <a:off x="6322339" y="2404604"/>
            <a:ext cx="4338799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pc="-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DejaVu Sans"/>
              </a:rPr>
              <a:t>УЧЕБНЫЕ АУДИТОРИИ</a:t>
            </a:r>
            <a:endParaRPr lang="ru-RU" sz="2400" spc="-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89F35-38A0-295A-2C85-0EE3326EB9F0}"/>
              </a:ext>
            </a:extLst>
          </p:cNvPr>
          <p:cNvSpPr txBox="1"/>
          <p:nvPr/>
        </p:nvSpPr>
        <p:spPr>
          <a:xfrm>
            <a:off x="36485" y="185336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КОЛЕРНИНГ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196595-8018-8EC8-B90D-719B50787819}"/>
              </a:ext>
            </a:extLst>
          </p:cNvPr>
          <p:cNvSpPr txBox="1"/>
          <p:nvPr/>
        </p:nvSpPr>
        <p:spPr>
          <a:xfrm>
            <a:off x="2355218" y="310838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ИМЕННАЯ </a:t>
            </a:r>
          </a:p>
          <a:p>
            <a:pPr>
              <a:lnSpc>
                <a:spcPct val="100000"/>
              </a:lnSpc>
              <a:buNone/>
            </a:pPr>
            <a:r>
              <a:rPr lang="ru-RU" sz="18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АУДИТОРИЯ</a:t>
            </a:r>
          </a:p>
        </p:txBody>
      </p:sp>
      <p:sp>
        <p:nvSpPr>
          <p:cNvPr id="18" name="Google Shape;569;p50">
            <a:extLst>
              <a:ext uri="{FF2B5EF4-FFF2-40B4-BE49-F238E27FC236}">
                <a16:creationId xmlns:a16="http://schemas.microsoft.com/office/drawing/2014/main" id="{DA2C4295-70D1-B5F5-7B09-B7506B7EBDE3}"/>
              </a:ext>
            </a:extLst>
          </p:cNvPr>
          <p:cNvSpPr/>
          <p:nvPr/>
        </p:nvSpPr>
        <p:spPr>
          <a:xfrm>
            <a:off x="5869644" y="2953515"/>
            <a:ext cx="2054558" cy="825600"/>
          </a:xfrm>
          <a:prstGeom prst="rect">
            <a:avLst/>
          </a:prstGeom>
          <a:solidFill>
            <a:srgbClr val="0F7976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Рисунок 35" descr="Изображение выглядит как потолок, конференц зал&#10;&#10;Автоматически созданное описание">
            <a:extLst>
              <a:ext uri="{FF2B5EF4-FFF2-40B4-BE49-F238E27FC236}">
                <a16:creationId xmlns:a16="http://schemas.microsoft.com/office/drawing/2014/main" id="{643C4316-69B6-10A6-0A59-901072D3B74F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541081" y="1160043"/>
            <a:ext cx="3014490" cy="1274882"/>
          </a:xfrm>
          <a:prstGeom prst="rect">
            <a:avLst/>
          </a:prstGeom>
          <a:ln w="0">
            <a:noFill/>
          </a:ln>
          <a:effectLst>
            <a:outerShdw blurRad="291960" dist="138988" dir="2700000" sx="1000" sy="1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Google Shape;569;p50">
            <a:extLst>
              <a:ext uri="{FF2B5EF4-FFF2-40B4-BE49-F238E27FC236}">
                <a16:creationId xmlns:a16="http://schemas.microsoft.com/office/drawing/2014/main" id="{9B628CD9-2712-31B1-CBAD-182407E8F957}"/>
              </a:ext>
            </a:extLst>
          </p:cNvPr>
          <p:cNvSpPr/>
          <p:nvPr/>
        </p:nvSpPr>
        <p:spPr>
          <a:xfrm>
            <a:off x="6222477" y="334443"/>
            <a:ext cx="1656880" cy="825600"/>
          </a:xfrm>
          <a:prstGeom prst="rect">
            <a:avLst/>
          </a:prstGeom>
          <a:solidFill>
            <a:srgbClr val="0F7976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569;p50">
            <a:extLst>
              <a:ext uri="{FF2B5EF4-FFF2-40B4-BE49-F238E27FC236}">
                <a16:creationId xmlns:a16="http://schemas.microsoft.com/office/drawing/2014/main" id="{C11A684E-DA35-24C2-D7CB-2C28F3D8D71E}"/>
              </a:ext>
            </a:extLst>
          </p:cNvPr>
          <p:cNvSpPr/>
          <p:nvPr/>
        </p:nvSpPr>
        <p:spPr>
          <a:xfrm>
            <a:off x="3807276" y="1603774"/>
            <a:ext cx="2460013" cy="825600"/>
          </a:xfrm>
          <a:prstGeom prst="rect">
            <a:avLst/>
          </a:prstGeom>
          <a:solidFill>
            <a:srgbClr val="0F7976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3F8BB9-5E2E-A908-7FF6-4125AF478689}"/>
              </a:ext>
            </a:extLst>
          </p:cNvPr>
          <p:cNvSpPr txBox="1"/>
          <p:nvPr/>
        </p:nvSpPr>
        <p:spPr>
          <a:xfrm>
            <a:off x="3807276" y="1749461"/>
            <a:ext cx="28130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КРИМИНАЛИСТИЧЕСКАЯ ЛАБОРАТОРИЯ </a:t>
            </a:r>
          </a:p>
        </p:txBody>
      </p:sp>
      <p:sp>
        <p:nvSpPr>
          <p:cNvPr id="16" name="Google Shape;570;p50">
            <a:extLst>
              <a:ext uri="{FF2B5EF4-FFF2-40B4-BE49-F238E27FC236}">
                <a16:creationId xmlns:a16="http://schemas.microsoft.com/office/drawing/2014/main" id="{CB90CE14-5800-34AD-F2FB-9130057E89F1}"/>
              </a:ext>
            </a:extLst>
          </p:cNvPr>
          <p:cNvSpPr txBox="1"/>
          <p:nvPr/>
        </p:nvSpPr>
        <p:spPr>
          <a:xfrm>
            <a:off x="6319487" y="325747"/>
            <a:ext cx="1577533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lt1"/>
                </a:solidFill>
                <a:latin typeface="Arial" panose="020B0604020202020204" pitchFamily="34" charset="0"/>
                <a:ea typeface="Catamaran Light"/>
                <a:cs typeface="Arial" panose="020B0604020202020204" pitchFamily="34" charset="0"/>
                <a:sym typeface="Catamaran Light"/>
              </a:rPr>
              <a:t>ЗАЛ СУДЕБНЫХ ЗАСЕДАНИЙ</a:t>
            </a:r>
            <a:endParaRPr sz="1600" b="1" dirty="0">
              <a:solidFill>
                <a:schemeClr val="lt1"/>
              </a:solidFill>
              <a:latin typeface="Arial" panose="020B0604020202020204" pitchFamily="34" charset="0"/>
              <a:ea typeface="Catamaran Light"/>
              <a:cs typeface="Arial" panose="020B0604020202020204" pitchFamily="34" charset="0"/>
              <a:sym typeface="Catamaran Ligh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0430E1-B614-61F8-5457-88AF1E06811B}"/>
              </a:ext>
            </a:extLst>
          </p:cNvPr>
          <p:cNvSpPr txBox="1"/>
          <p:nvPr/>
        </p:nvSpPr>
        <p:spPr>
          <a:xfrm>
            <a:off x="5939706" y="2986592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/>
              <a:buNone/>
            </a:pPr>
            <a:r>
              <a:rPr lang="ru-RU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КОРПУС </a:t>
            </a:r>
          </a:p>
          <a:p>
            <a:pPr>
              <a:buFont typeface="Arial"/>
              <a:buNone/>
            </a:pPr>
            <a:r>
              <a:rPr lang="ru-RU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ВОЕННО-УЧЕБНОГО </a:t>
            </a:r>
          </a:p>
          <a:p>
            <a:pPr>
              <a:buFont typeface="Arial"/>
              <a:buNone/>
            </a:pPr>
            <a:r>
              <a:rPr lang="ru-RU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</a:t>
            </a:r>
          </a:p>
        </p:txBody>
      </p:sp>
      <p:sp>
        <p:nvSpPr>
          <p:cNvPr id="11" name="Google Shape;569;p50">
            <a:extLst>
              <a:ext uri="{FF2B5EF4-FFF2-40B4-BE49-F238E27FC236}">
                <a16:creationId xmlns:a16="http://schemas.microsoft.com/office/drawing/2014/main" id="{452F1281-E424-1B3B-0C44-49F6CAC3506C}"/>
              </a:ext>
            </a:extLst>
          </p:cNvPr>
          <p:cNvSpPr/>
          <p:nvPr/>
        </p:nvSpPr>
        <p:spPr>
          <a:xfrm>
            <a:off x="4208842" y="4317900"/>
            <a:ext cx="1842708" cy="825600"/>
          </a:xfrm>
          <a:prstGeom prst="rect">
            <a:avLst/>
          </a:prstGeom>
          <a:solidFill>
            <a:srgbClr val="0F7976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B48F0D-5C44-4A6D-963E-CDC07203A9C1}"/>
              </a:ext>
            </a:extLst>
          </p:cNvPr>
          <p:cNvSpPr txBox="1"/>
          <p:nvPr/>
        </p:nvSpPr>
        <p:spPr>
          <a:xfrm>
            <a:off x="4284101" y="444516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/>
              <a:buNone/>
            </a:pPr>
            <a:r>
              <a:rPr lang="ru-RU" sz="18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СПОРТИВНАЯ </a:t>
            </a:r>
          </a:p>
          <a:p>
            <a:pPr>
              <a:buFont typeface="Arial"/>
              <a:buNone/>
            </a:pPr>
            <a:r>
              <a:rPr lang="ru-RU" sz="18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ПЛОЩАДКА </a:t>
            </a:r>
          </a:p>
        </p:txBody>
      </p:sp>
      <p:sp>
        <p:nvSpPr>
          <p:cNvPr id="14" name="Google Shape;569;p50">
            <a:extLst>
              <a:ext uri="{FF2B5EF4-FFF2-40B4-BE49-F238E27FC236}">
                <a16:creationId xmlns:a16="http://schemas.microsoft.com/office/drawing/2014/main" id="{C25E4364-85E8-BBB3-F716-0C18E2274DA0}"/>
              </a:ext>
            </a:extLst>
          </p:cNvPr>
          <p:cNvSpPr/>
          <p:nvPr/>
        </p:nvSpPr>
        <p:spPr>
          <a:xfrm>
            <a:off x="0" y="4355533"/>
            <a:ext cx="1842708" cy="787966"/>
          </a:xfrm>
          <a:prstGeom prst="rect">
            <a:avLst/>
          </a:prstGeom>
          <a:solidFill>
            <a:srgbClr val="0F7976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A00E17-0F50-5C7A-3D14-09168AA7BF51}"/>
              </a:ext>
            </a:extLst>
          </p:cNvPr>
          <p:cNvSpPr txBox="1"/>
          <p:nvPr/>
        </p:nvSpPr>
        <p:spPr>
          <a:xfrm>
            <a:off x="26166" y="445894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/>
              <a:buNone/>
            </a:pPr>
            <a:r>
              <a:rPr lang="ru-RU" sz="18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</a:t>
            </a:r>
          </a:p>
          <a:p>
            <a:pPr>
              <a:buFont typeface="Arial"/>
              <a:buNone/>
            </a:pPr>
            <a:r>
              <a:rPr lang="ru-RU" sz="18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АУДИТОРИЯ</a:t>
            </a:r>
          </a:p>
        </p:txBody>
      </p:sp>
    </p:spTree>
    <p:extLst>
      <p:ext uri="{BB962C8B-B14F-4D97-AF65-F5344CB8AC3E}">
        <p14:creationId xmlns:p14="http://schemas.microsoft.com/office/powerpoint/2010/main" val="2946904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эд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95" y="971272"/>
            <a:ext cx="1232339" cy="180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банкротст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870" y="968256"/>
            <a:ext cx="1301783" cy="183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редпринимательское право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540960" y="971272"/>
            <a:ext cx="1172424" cy="184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интел собть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601561" y="3065117"/>
            <a:ext cx="1339410" cy="209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вещное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676627" y="3065117"/>
            <a:ext cx="1329503" cy="207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55234853-gulnara-ruchkina-uridicheskoe-soprovozhdenie-predprinimatelskoy-deyatelnosti-55234853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153849" y="3046334"/>
            <a:ext cx="1329504" cy="207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10295835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6" y="3126108"/>
            <a:ext cx="1272086" cy="191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63292" y="966807"/>
            <a:ext cx="1265825" cy="1841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1578" y="958211"/>
            <a:ext cx="1288637" cy="18483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12349" y="3074508"/>
            <a:ext cx="1317487" cy="20592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33192" y="965459"/>
            <a:ext cx="1233684" cy="183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608650" y="3081862"/>
            <a:ext cx="1318791" cy="20613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145687-FC9A-4FE6-B289-3AF4FD6BB4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39" y="973160"/>
            <a:ext cx="1283192" cy="1841101"/>
          </a:xfrm>
          <a:prstGeom prst="rect">
            <a:avLst/>
          </a:prstGeom>
        </p:spPr>
      </p:pic>
      <p:sp>
        <p:nvSpPr>
          <p:cNvPr id="17" name="Rectangle 10"/>
          <p:cNvSpPr/>
          <p:nvPr/>
        </p:nvSpPr>
        <p:spPr>
          <a:xfrm>
            <a:off x="0" y="74903"/>
            <a:ext cx="9144000" cy="461639"/>
          </a:xfrm>
          <a:prstGeom prst="rect">
            <a:avLst/>
          </a:prstGeom>
          <a:solidFill>
            <a:srgbClr val="0F7976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12" tIns="45707" rIns="91412" bIns="45707" rtlCol="0" anchor="ctr">
            <a:spAutoFit/>
          </a:bodyPr>
          <a:lstStyle/>
          <a:p>
            <a:pPr algn="ctr" defTabSz="685834">
              <a:buClrTx/>
              <a:tabLst>
                <a:tab pos="126802" algn="l"/>
              </a:tabLst>
              <a:defRPr/>
            </a:pPr>
            <a:r>
              <a:rPr lang="ru-RU" sz="2400" b="1" kern="1200" dirty="0">
                <a:solidFill>
                  <a:srgbClr val="FFFFFF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УЧЕБНАЯ   РАБОТА</a:t>
            </a:r>
            <a:endParaRPr lang="en-US" sz="2400" b="1" kern="1200" dirty="0">
              <a:solidFill>
                <a:srgbClr val="FFFFFF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00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9;p30">
            <a:extLst>
              <a:ext uri="{FF2B5EF4-FFF2-40B4-BE49-F238E27FC236}">
                <a16:creationId xmlns:a16="http://schemas.microsoft.com/office/drawing/2014/main" id="{F3433669-B23C-52A4-9D97-84460569B0C5}"/>
              </a:ext>
            </a:extLst>
          </p:cNvPr>
          <p:cNvSpPr/>
          <p:nvPr/>
        </p:nvSpPr>
        <p:spPr>
          <a:xfrm>
            <a:off x="-9601" y="535525"/>
            <a:ext cx="7195801" cy="4059900"/>
          </a:xfrm>
          <a:prstGeom prst="rect">
            <a:avLst/>
          </a:prstGeom>
          <a:solidFill>
            <a:srgbClr val="0F7976">
              <a:alpha val="0"/>
            </a:srgbClr>
          </a:solidFill>
          <a:ln w="73025">
            <a:solidFill>
              <a:srgbClr val="0F797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</a:endParaRPr>
          </a:p>
        </p:txBody>
      </p:sp>
      <p:sp>
        <p:nvSpPr>
          <p:cNvPr id="224" name="Google Shape;224;p34"/>
          <p:cNvSpPr/>
          <p:nvPr/>
        </p:nvSpPr>
        <p:spPr>
          <a:xfrm rot="5400000">
            <a:off x="5893349" y="2013900"/>
            <a:ext cx="4059900" cy="1115700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4"/>
          <p:cNvSpPr txBox="1">
            <a:spLocks noGrp="1"/>
          </p:cNvSpPr>
          <p:nvPr>
            <p:ph type="ctrTitle"/>
          </p:nvPr>
        </p:nvSpPr>
        <p:spPr>
          <a:xfrm rot="-5400000" flipV="1">
            <a:off x="6107772" y="2245750"/>
            <a:ext cx="3837602" cy="6519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>
              <a:lnSpc>
                <a:spcPct val="100000"/>
              </a:lnSpc>
              <a:buNone/>
            </a:pPr>
            <a:r>
              <a:rPr lang="ru-RU" sz="1800" b="1" spc="-1" dirty="0">
                <a:solidFill>
                  <a:schemeClr val="bg1"/>
                </a:solidFill>
                <a:latin typeface="+mn-lt"/>
                <a:ea typeface="DejaVu Sans"/>
              </a:rPr>
              <a:t>СТРАТЕГИЧЕСКИЕ ПАРТНЕРЫ</a:t>
            </a:r>
            <a:br>
              <a:rPr lang="ru-RU" sz="1800" b="1" spc="-1" dirty="0">
                <a:solidFill>
                  <a:schemeClr val="bg1"/>
                </a:solidFill>
                <a:latin typeface="+mn-lt"/>
                <a:ea typeface="DejaVu Sans"/>
              </a:rPr>
            </a:br>
            <a:r>
              <a:rPr lang="ru-RU" sz="1800" b="1" spc="-1" dirty="0">
                <a:solidFill>
                  <a:schemeClr val="bg1"/>
                </a:solidFill>
                <a:latin typeface="+mn-lt"/>
                <a:ea typeface="DejaVu Sans"/>
              </a:rPr>
              <a:t> И РАБОТОДАТЕЛИ</a:t>
            </a:r>
            <a:endParaRPr lang="ru-RU" sz="1800" spc="-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42D60661-C2C0-1F84-35EB-3B6D0E3762B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58799" y="751546"/>
            <a:ext cx="954293" cy="1041903"/>
          </a:xfrm>
          <a:prstGeom prst="rect">
            <a:avLst/>
          </a:prstGeom>
          <a:ln w="0">
            <a:noFill/>
          </a:ln>
        </p:spPr>
      </p:pic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7D98B636-5BA8-D241-BD47-701F9913B63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957800" y="664339"/>
            <a:ext cx="1203290" cy="1404574"/>
          </a:xfrm>
          <a:prstGeom prst="rect">
            <a:avLst/>
          </a:prstGeom>
          <a:ln w="0">
            <a:noFill/>
          </a:ln>
        </p:spPr>
      </p:pic>
      <p:pic>
        <p:nvPicPr>
          <p:cNvPr id="9" name="Рисунок 14">
            <a:extLst>
              <a:ext uri="{FF2B5EF4-FFF2-40B4-BE49-F238E27FC236}">
                <a16:creationId xmlns:a16="http://schemas.microsoft.com/office/drawing/2014/main" id="{F3CDE07C-ADE4-DCC8-0F9E-6B00B6CC212C}"/>
              </a:ext>
            </a:extLst>
          </p:cNvPr>
          <p:cNvPicPr/>
          <p:nvPr/>
        </p:nvPicPr>
        <p:blipFill>
          <a:blip r:embed="rId5"/>
          <a:srcRect r="60361"/>
          <a:stretch/>
        </p:blipFill>
        <p:spPr>
          <a:xfrm>
            <a:off x="272592" y="2605342"/>
            <a:ext cx="1040500" cy="1100243"/>
          </a:xfrm>
          <a:prstGeom prst="rect">
            <a:avLst/>
          </a:prstGeom>
          <a:ln w="0">
            <a:noFill/>
          </a:ln>
        </p:spPr>
      </p:pic>
      <p:pic>
        <p:nvPicPr>
          <p:cNvPr id="12" name="Рисунок 20">
            <a:extLst>
              <a:ext uri="{FF2B5EF4-FFF2-40B4-BE49-F238E27FC236}">
                <a16:creationId xmlns:a16="http://schemas.microsoft.com/office/drawing/2014/main" id="{9870A454-3577-CD83-599F-6708F3ADB3A2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286437" y="2778134"/>
            <a:ext cx="1730155" cy="319367"/>
          </a:xfrm>
          <a:prstGeom prst="rect">
            <a:avLst/>
          </a:prstGeom>
          <a:ln w="0">
            <a:noFill/>
          </a:ln>
          <a:effectLst>
            <a:outerShdw blurRad="291960" dist="138988" dir="2700000" sx="1000" sy="1000" algn="tl" rotWithShape="0">
              <a:srgbClr val="333333">
                <a:alpha val="66000"/>
              </a:srgbClr>
            </a:outerShdw>
          </a:effectLst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D68568A8-1420-8E68-D671-069B9ABC72A3}"/>
              </a:ext>
            </a:extLst>
          </p:cNvPr>
          <p:cNvSpPr/>
          <p:nvPr/>
        </p:nvSpPr>
        <p:spPr>
          <a:xfrm>
            <a:off x="87478" y="1874076"/>
            <a:ext cx="1981911" cy="5759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91" tIns="33746" rIns="67491" bIns="33746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100" spc="-1" dirty="0">
                <a:latin typeface="Arial Black" panose="020B0A04020102020204" pitchFamily="34" charset="0"/>
                <a:ea typeface="DejaVu Sans"/>
              </a:rPr>
              <a:t>МИНИСТЕРСТВО ЭКОНОМИЧЕСКОГО РАЗВИТИЯ </a:t>
            </a:r>
            <a:endParaRPr lang="ru-RU" sz="1100" spc="-1" dirty="0">
              <a:latin typeface="Arial Black" panose="020B0A04020102020204" pitchFamily="34" charset="0"/>
            </a:endParaRP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id="{89037C63-E835-A555-5835-1FB5EB183299}"/>
              </a:ext>
            </a:extLst>
          </p:cNvPr>
          <p:cNvSpPr/>
          <p:nvPr/>
        </p:nvSpPr>
        <p:spPr>
          <a:xfrm>
            <a:off x="214508" y="3705585"/>
            <a:ext cx="1531880" cy="5759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91" tIns="33746" rIns="67491" bIns="33746" anchor="t">
            <a:spAutoFit/>
          </a:bodyPr>
          <a:lstStyle/>
          <a:p>
            <a:r>
              <a:rPr lang="ru-RU" sz="1100" spc="-1" dirty="0">
                <a:latin typeface="Arial Black" panose="020B0A04020102020204" pitchFamily="34" charset="0"/>
              </a:rPr>
              <a:t>ФЕДЕРАЛЬНАЯ АНТИМОНОПОЛЬНАЯ СЛУЖБА</a:t>
            </a: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6CBEFBF8-8AA0-6FA7-B12B-F6685A26C983}"/>
              </a:ext>
            </a:extLst>
          </p:cNvPr>
          <p:cNvSpPr/>
          <p:nvPr/>
        </p:nvSpPr>
        <p:spPr>
          <a:xfrm>
            <a:off x="1776322" y="1977950"/>
            <a:ext cx="1531880" cy="406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91" tIns="33746" rIns="67491" bIns="33746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100" spc="-1" dirty="0">
                <a:latin typeface="Arial Black" panose="020B0A04020102020204" pitchFamily="34" charset="0"/>
                <a:ea typeface="DejaVu Sans"/>
              </a:rPr>
              <a:t>МИНИСТЕРСТВО </a:t>
            </a:r>
            <a:endParaRPr lang="ru-RU" sz="1100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ru-RU" sz="1100" spc="-1" dirty="0">
                <a:latin typeface="Arial Black" panose="020B0A04020102020204" pitchFamily="34" charset="0"/>
                <a:ea typeface="DejaVu Sans"/>
              </a:rPr>
              <a:t>ФИНАНСОВ РФ</a:t>
            </a:r>
            <a:endParaRPr lang="ru-RU" sz="1100" spc="-1" dirty="0">
              <a:latin typeface="Arial Black" panose="020B0A04020102020204" pitchFamily="34" charset="0"/>
            </a:endParaRP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FFCAD9FD-34FA-2AFD-6986-372E3DF87285}"/>
              </a:ext>
            </a:extLst>
          </p:cNvPr>
          <p:cNvSpPr/>
          <p:nvPr/>
        </p:nvSpPr>
        <p:spPr>
          <a:xfrm>
            <a:off x="1793505" y="3791347"/>
            <a:ext cx="1531880" cy="406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91" tIns="33746" rIns="67491" bIns="33746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100" spc="-1" dirty="0">
                <a:latin typeface="Arial Black" panose="020B0A04020102020204" pitchFamily="34" charset="0"/>
                <a:ea typeface="DejaVu Sans"/>
              </a:rPr>
              <a:t>ФЕДЕРАЛЬНОЕ КАЗНАЧЕЙСТВО</a:t>
            </a:r>
            <a:endParaRPr lang="ru-RU" sz="1100" spc="-1" dirty="0">
              <a:latin typeface="Arial Black" panose="020B0A04020102020204" pitchFamily="34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D937002B-B0F0-227D-8954-6B53D1498D93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957800" y="2611312"/>
            <a:ext cx="1180236" cy="1180035"/>
          </a:xfrm>
          <a:prstGeom prst="rect">
            <a:avLst/>
          </a:prstGeom>
          <a:ln w="0">
            <a:noFill/>
          </a:ln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70847C72-2E8F-1935-6FFA-64D5534F2ABB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222356" y="1490082"/>
            <a:ext cx="1858315" cy="1172666"/>
          </a:xfrm>
          <a:prstGeom prst="rect">
            <a:avLst/>
          </a:prstGeom>
          <a:ln w="0">
            <a:noFill/>
          </a:ln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F91615AE-567E-EED2-78D0-CDB01B73907A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3582616" y="770042"/>
            <a:ext cx="2897591" cy="879350"/>
          </a:xfrm>
          <a:prstGeom prst="rect">
            <a:avLst/>
          </a:prstGeom>
          <a:ln w="0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0086D1-850F-61C9-7E91-509737934E1A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3582616" y="2769893"/>
            <a:ext cx="1363675" cy="431436"/>
          </a:xfrm>
          <a:prstGeom prst="rect">
            <a:avLst/>
          </a:prstGeom>
          <a:ln w="0">
            <a:noFill/>
          </a:ln>
        </p:spPr>
      </p:pic>
      <p:pic>
        <p:nvPicPr>
          <p:cNvPr id="24" name="Picture 30">
            <a:extLst>
              <a:ext uri="{FF2B5EF4-FFF2-40B4-BE49-F238E27FC236}">
                <a16:creationId xmlns:a16="http://schemas.microsoft.com/office/drawing/2014/main" id="{04BA6E7A-52C5-575B-04C1-016DC3DA6489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6252940" y="3676420"/>
            <a:ext cx="753611" cy="571774"/>
          </a:xfrm>
          <a:prstGeom prst="rect">
            <a:avLst/>
          </a:prstGeom>
          <a:ln w="0">
            <a:noFill/>
          </a:ln>
        </p:spPr>
      </p:pic>
      <p:sp>
        <p:nvSpPr>
          <p:cNvPr id="25" name="TextBox 8">
            <a:extLst>
              <a:ext uri="{FF2B5EF4-FFF2-40B4-BE49-F238E27FC236}">
                <a16:creationId xmlns:a16="http://schemas.microsoft.com/office/drawing/2014/main" id="{F667700E-0883-C0BD-8BCD-5DC8D086C877}"/>
              </a:ext>
            </a:extLst>
          </p:cNvPr>
          <p:cNvSpPr/>
          <p:nvPr/>
        </p:nvSpPr>
        <p:spPr>
          <a:xfrm>
            <a:off x="5286437" y="3445647"/>
            <a:ext cx="1439057" cy="6913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91" tIns="33746" rIns="67491" bIns="33746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350" b="1" spc="-1" dirty="0">
                <a:latin typeface="Calibri"/>
                <a:ea typeface="DejaVu Sans"/>
              </a:rPr>
              <a:t>Аудиторская сеть </a:t>
            </a:r>
            <a:r>
              <a:rPr lang="en-US" sz="1350" b="1" spc="-1" dirty="0">
                <a:latin typeface="Calibri"/>
                <a:ea typeface="DejaVu Sans"/>
              </a:rPr>
              <a:t>PricewaterhouseCoopers</a:t>
            </a:r>
            <a:endParaRPr lang="ru-RU" sz="1350" spc="-1" dirty="0">
              <a:latin typeface="Arial"/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8655FAF6-0011-6376-0C64-BD18FD38B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53" y="1395551"/>
            <a:ext cx="1765650" cy="103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3AC69B19-5279-D141-FFB4-705508AF8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751" y="3562136"/>
            <a:ext cx="1536274" cy="5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>
          <a:extLst>
            <a:ext uri="{FF2B5EF4-FFF2-40B4-BE49-F238E27FC236}">
              <a16:creationId xmlns:a16="http://schemas.microsoft.com/office/drawing/2014/main" id="{69D5A9B1-3263-5F48-1AF8-B17C50BF6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">
            <a:extLst>
              <a:ext uri="{FF2B5EF4-FFF2-40B4-BE49-F238E27FC236}">
                <a16:creationId xmlns:a16="http://schemas.microsoft.com/office/drawing/2014/main" id="{EC58ED06-CB3F-26AF-3695-81320242C548}"/>
              </a:ext>
            </a:extLst>
          </p:cNvPr>
          <p:cNvSpPr/>
          <p:nvPr/>
        </p:nvSpPr>
        <p:spPr>
          <a:xfrm>
            <a:off x="2415524" y="237458"/>
            <a:ext cx="4893990" cy="621524"/>
          </a:xfrm>
          <a:prstGeom prst="rect">
            <a:avLst/>
          </a:prstGeom>
          <a:solidFill>
            <a:srgbClr val="0F7976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5">
            <a:extLst>
              <a:ext uri="{FF2B5EF4-FFF2-40B4-BE49-F238E27FC236}">
                <a16:creationId xmlns:a16="http://schemas.microsoft.com/office/drawing/2014/main" id="{FB5761CD-C006-12B6-7EF3-85D113248A75}"/>
              </a:ext>
            </a:extLst>
          </p:cNvPr>
          <p:cNvSpPr txBox="1">
            <a:spLocks noGrp="1"/>
          </p:cNvSpPr>
          <p:nvPr>
            <p:ph type="ctrTitle" idx="6"/>
          </p:nvPr>
        </p:nvSpPr>
        <p:spPr>
          <a:xfrm rot="5400000">
            <a:off x="5943173" y="2328000"/>
            <a:ext cx="4717154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pc="-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DejaVu Sans"/>
              </a:rPr>
              <a:t>ПРОЕКТЫ ЮРИДИЧЕСКОГО ФАКУЛЬТЕТА</a:t>
            </a:r>
            <a:endParaRPr lang="ru-RU" sz="2400" spc="-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27" name="Google Shape;427;p45">
            <a:extLst>
              <a:ext uri="{FF2B5EF4-FFF2-40B4-BE49-F238E27FC236}">
                <a16:creationId xmlns:a16="http://schemas.microsoft.com/office/drawing/2014/main" id="{F396010E-F5E7-DBB2-FE0E-BBF75A9E8B05}"/>
              </a:ext>
            </a:extLst>
          </p:cNvPr>
          <p:cNvSpPr/>
          <p:nvPr/>
        </p:nvSpPr>
        <p:spPr>
          <a:xfrm>
            <a:off x="1536491" y="2729838"/>
            <a:ext cx="5773023" cy="413889"/>
          </a:xfrm>
          <a:prstGeom prst="rect">
            <a:avLst/>
          </a:prstGeom>
          <a:solidFill>
            <a:srgbClr val="0F7976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45">
            <a:extLst>
              <a:ext uri="{FF2B5EF4-FFF2-40B4-BE49-F238E27FC236}">
                <a16:creationId xmlns:a16="http://schemas.microsoft.com/office/drawing/2014/main" id="{012BF256-5E48-DC17-8A08-C51F2333CB9B}"/>
              </a:ext>
            </a:extLst>
          </p:cNvPr>
          <p:cNvSpPr/>
          <p:nvPr/>
        </p:nvSpPr>
        <p:spPr>
          <a:xfrm flipH="1">
            <a:off x="0" y="1572365"/>
            <a:ext cx="5519174" cy="413889"/>
          </a:xfrm>
          <a:prstGeom prst="rect">
            <a:avLst/>
          </a:prstGeom>
          <a:solidFill>
            <a:srgbClr val="0F7976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45">
            <a:extLst>
              <a:ext uri="{FF2B5EF4-FFF2-40B4-BE49-F238E27FC236}">
                <a16:creationId xmlns:a16="http://schemas.microsoft.com/office/drawing/2014/main" id="{9FCA7141-E958-0F54-EAD9-FC1FE34654E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797984" y="1676442"/>
            <a:ext cx="1744240" cy="3110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600" b="1" spc="-1" dirty="0">
                <a:solidFill>
                  <a:schemeClr val="bg1"/>
                </a:solidFill>
                <a:latin typeface="+mn-lt"/>
                <a:ea typeface="DejaVu Sans"/>
              </a:rPr>
              <a:t>НА РАВНЫХ</a:t>
            </a:r>
            <a:endParaRPr lang="ru-RU" sz="1600" spc="-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CD68F5EA-0597-C293-B663-AF3F1A416FF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" y="134660"/>
            <a:ext cx="2415524" cy="1273036"/>
          </a:xfrm>
          <a:prstGeom prst="rect">
            <a:avLst/>
          </a:prstGeom>
          <a:ln w="0">
            <a:noFill/>
          </a:ln>
        </p:spPr>
      </p:pic>
      <p:sp>
        <p:nvSpPr>
          <p:cNvPr id="431" name="Google Shape;431;p45">
            <a:extLst>
              <a:ext uri="{FF2B5EF4-FFF2-40B4-BE49-F238E27FC236}">
                <a16:creationId xmlns:a16="http://schemas.microsoft.com/office/drawing/2014/main" id="{653F1C2B-6CE0-9840-4E70-BE7E353DEB34}"/>
              </a:ext>
            </a:extLst>
          </p:cNvPr>
          <p:cNvSpPr txBox="1">
            <a:spLocks noGrp="1"/>
          </p:cNvSpPr>
          <p:nvPr>
            <p:ph type="ctrTitle" idx="3"/>
          </p:nvPr>
        </p:nvSpPr>
        <p:spPr>
          <a:xfrm>
            <a:off x="2507949" y="520243"/>
            <a:ext cx="2653635" cy="3110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1" spc="-1" dirty="0">
                <a:solidFill>
                  <a:schemeClr val="bg1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АВТОРСКИЙ ПРОЕКТ «ДАВАЙТЕ РАЗБЕРЕМСЯ»</a:t>
            </a: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CECEB6-4F32-3636-623F-181EFC8FA43E}"/>
              </a:ext>
            </a:extLst>
          </p:cNvPr>
          <p:cNvSpPr txBox="1"/>
          <p:nvPr/>
        </p:nvSpPr>
        <p:spPr>
          <a:xfrm>
            <a:off x="2415524" y="885815"/>
            <a:ext cx="489399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100" b="1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«Давайте разберёмся» </a:t>
            </a:r>
            <a:r>
              <a:rPr lang="ru-RU" sz="1100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- социальный проект, в котором эксперты-юристы отвечают на актуальные вопросы граждан, тем самым, показывая, как людям отстаивать свои права.</a:t>
            </a:r>
            <a:endParaRPr lang="ru-RU" sz="1100" spc="-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FA716663-D8E6-437C-851E-15EB2F2AB35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430981" y="1476456"/>
            <a:ext cx="1878533" cy="1124468"/>
          </a:xfrm>
          <a:prstGeom prst="rect">
            <a:avLst/>
          </a:prstGeom>
          <a:ln w="0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C0ED9D-1417-FBA4-7B7A-CDF79D27EBFD}"/>
              </a:ext>
            </a:extLst>
          </p:cNvPr>
          <p:cNvSpPr txBox="1"/>
          <p:nvPr/>
        </p:nvSpPr>
        <p:spPr>
          <a:xfrm>
            <a:off x="327982" y="1976731"/>
            <a:ext cx="510299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100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«</a:t>
            </a:r>
            <a:r>
              <a:rPr lang="ru-RU" sz="1100" b="1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На равных» </a:t>
            </a:r>
            <a:r>
              <a:rPr lang="ru-RU" sz="1100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- проект Юридического факультета Финансового университета, где студенты, эксперты </a:t>
            </a:r>
          </a:p>
          <a:p>
            <a:pPr algn="r"/>
            <a:r>
              <a:rPr lang="ru-RU" sz="1100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и преподаватели обсуждают самые актуальные темы. </a:t>
            </a:r>
            <a:endParaRPr lang="ru-RU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27">
            <a:extLst>
              <a:ext uri="{FF2B5EF4-FFF2-40B4-BE49-F238E27FC236}">
                <a16:creationId xmlns:a16="http://schemas.microsoft.com/office/drawing/2014/main" id="{897B9042-6170-6BEB-E238-4481F8461A4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-126" y="2646882"/>
            <a:ext cx="2017410" cy="1045559"/>
          </a:xfrm>
          <a:prstGeom prst="rect">
            <a:avLst/>
          </a:prstGeom>
          <a:ln w="0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B772F7-05C0-25B1-4EFD-D29795885B96}"/>
              </a:ext>
            </a:extLst>
          </p:cNvPr>
          <p:cNvSpPr txBox="1"/>
          <p:nvPr/>
        </p:nvSpPr>
        <p:spPr>
          <a:xfrm>
            <a:off x="1132651" y="2784333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600" b="1" spc="-1" dirty="0">
                <a:solidFill>
                  <a:schemeClr val="bg1"/>
                </a:solidFill>
                <a:latin typeface="+mn-lt"/>
                <a:ea typeface="DejaVu Sans"/>
              </a:rPr>
              <a:t>10 ВОПРОСОВ ЭКСПЕРТУ</a:t>
            </a:r>
            <a:endParaRPr lang="ru-RU" sz="1600" spc="-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5C1574-226D-5702-282E-B556E1E7FEC0}"/>
              </a:ext>
            </a:extLst>
          </p:cNvPr>
          <p:cNvSpPr txBox="1"/>
          <p:nvPr/>
        </p:nvSpPr>
        <p:spPr>
          <a:xfrm>
            <a:off x="2017284" y="3143727"/>
            <a:ext cx="545967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100" b="1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«10 вопросов эксперту» </a:t>
            </a:r>
            <a:r>
              <a:rPr lang="ru-RU" sz="1100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- проект Юридического факультета, где эксперты отвечают на самые интересные и актуальные вопросы в области правового регулирования экономической деятельности, различных отраслей права.</a:t>
            </a:r>
            <a:endParaRPr lang="ru-RU" sz="1100" spc="-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Google Shape;428;p45">
            <a:extLst>
              <a:ext uri="{FF2B5EF4-FFF2-40B4-BE49-F238E27FC236}">
                <a16:creationId xmlns:a16="http://schemas.microsoft.com/office/drawing/2014/main" id="{053F1A48-1B82-6EC6-3E3B-E5C289FE1BAF}"/>
              </a:ext>
            </a:extLst>
          </p:cNvPr>
          <p:cNvSpPr/>
          <p:nvPr/>
        </p:nvSpPr>
        <p:spPr>
          <a:xfrm flipH="1">
            <a:off x="0" y="3820754"/>
            <a:ext cx="5519174" cy="413889"/>
          </a:xfrm>
          <a:prstGeom prst="rect">
            <a:avLst/>
          </a:prstGeom>
          <a:solidFill>
            <a:srgbClr val="0F7976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429;p45">
            <a:extLst>
              <a:ext uri="{FF2B5EF4-FFF2-40B4-BE49-F238E27FC236}">
                <a16:creationId xmlns:a16="http://schemas.microsoft.com/office/drawing/2014/main" id="{DAC9DE4C-A046-33B7-B871-A1D2F44B7942}"/>
              </a:ext>
            </a:extLst>
          </p:cNvPr>
          <p:cNvSpPr txBox="1">
            <a:spLocks/>
          </p:cNvSpPr>
          <p:nvPr/>
        </p:nvSpPr>
        <p:spPr>
          <a:xfrm>
            <a:off x="280901" y="3946247"/>
            <a:ext cx="5102999" cy="311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ru-RU" sz="1600" b="1" spc="-1" dirty="0">
                <a:solidFill>
                  <a:schemeClr val="bg1"/>
                </a:solidFill>
                <a:latin typeface="+mn-lt"/>
                <a:ea typeface="DejaVu Sans"/>
              </a:rPr>
              <a:t>ЮРИДИЧЕСКАЯ НЕДЕЛЯ ПРАКТИКОВ</a:t>
            </a:r>
            <a:endParaRPr lang="ru-RU" sz="1600" spc="-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2A68B3-6B9F-14F0-CBDA-4B5FC27D2E95}"/>
              </a:ext>
            </a:extLst>
          </p:cNvPr>
          <p:cNvSpPr txBox="1"/>
          <p:nvPr/>
        </p:nvSpPr>
        <p:spPr>
          <a:xfrm>
            <a:off x="327982" y="4225120"/>
            <a:ext cx="510299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100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«</a:t>
            </a:r>
            <a:r>
              <a:rPr lang="ru-RU" sz="1100" b="1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На равных» </a:t>
            </a:r>
            <a:r>
              <a:rPr lang="ru-RU" sz="1100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- проект Юридического факультета Финансового университета, где студенты, эксперты </a:t>
            </a:r>
          </a:p>
          <a:p>
            <a:pPr algn="r"/>
            <a:r>
              <a:rPr lang="ru-RU" sz="1100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и преподаватели обсуждают самые актуальные темы. </a:t>
            </a:r>
            <a:endParaRPr lang="ru-RU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1">
            <a:extLst>
              <a:ext uri="{FF2B5EF4-FFF2-40B4-BE49-F238E27FC236}">
                <a16:creationId xmlns:a16="http://schemas.microsoft.com/office/drawing/2014/main" id="{1CD4A8ED-4F01-1B68-4616-F4D2079F6084}"/>
              </a:ext>
            </a:extLst>
          </p:cNvPr>
          <p:cNvPicPr/>
          <p:nvPr/>
        </p:nvPicPr>
        <p:blipFill>
          <a:blip r:embed="rId6"/>
          <a:srcRect l="31285" t="29876" r="56120" b="57011"/>
          <a:stretch/>
        </p:blipFill>
        <p:spPr>
          <a:xfrm>
            <a:off x="5455760" y="3713528"/>
            <a:ext cx="1853754" cy="123691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111422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3" descr="Изображение выглядит как внутренний, потолок, мебель, аудитория&#10;&#10;Автоматически созданное описание">
            <a:extLst>
              <a:ext uri="{FF2B5EF4-FFF2-40B4-BE49-F238E27FC236}">
                <a16:creationId xmlns:a16="http://schemas.microsoft.com/office/drawing/2014/main" id="{F95957B7-3E13-D675-5080-95C050192081}"/>
              </a:ext>
            </a:extLst>
          </p:cNvPr>
          <p:cNvPicPr/>
          <p:nvPr/>
        </p:nvPicPr>
        <p:blipFill>
          <a:blip r:embed="rId3"/>
          <a:srcRect r="46755" b="4087"/>
          <a:stretch/>
        </p:blipFill>
        <p:spPr>
          <a:xfrm>
            <a:off x="6246744" y="3067742"/>
            <a:ext cx="2505423" cy="2075758"/>
          </a:xfrm>
          <a:prstGeom prst="rect">
            <a:avLst/>
          </a:prstGeom>
          <a:ln w="0">
            <a:noFill/>
          </a:ln>
          <a:effectLst>
            <a:outerShdw blurRad="291960" dist="138988" dir="2700000" sx="1000" sy="1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6" name="Google Shape;316;p37"/>
          <p:cNvSpPr txBox="1">
            <a:spLocks noGrp="1"/>
          </p:cNvSpPr>
          <p:nvPr>
            <p:ph type="title"/>
          </p:nvPr>
        </p:nvSpPr>
        <p:spPr>
          <a:xfrm>
            <a:off x="6032988" y="37265"/>
            <a:ext cx="2566523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pc="-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DejaVu Sans"/>
              </a:rPr>
              <a:t>ОРГАНИЗАЦИЯ ВНЕАУДИТОРНОЙ ДЕЯТЕЛЬНОСТИ</a:t>
            </a:r>
            <a:endParaRPr lang="ru-RU" sz="1800" spc="-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17" name="Google Shape;317;p37"/>
          <p:cNvSpPr txBox="1">
            <a:spLocks noGrp="1"/>
          </p:cNvSpPr>
          <p:nvPr>
            <p:ph type="subTitle" idx="1"/>
          </p:nvPr>
        </p:nvSpPr>
        <p:spPr>
          <a:xfrm>
            <a:off x="6032988" y="996176"/>
            <a:ext cx="23598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1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А также:</a:t>
            </a:r>
            <a:endParaRPr lang="ru-RU" sz="1400" spc="-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ru-RU" sz="1400" b="1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Малый коворкинг;</a:t>
            </a:r>
            <a:endParaRPr lang="ru-RU" sz="1400" spc="-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ru-RU" sz="1400" b="1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Столовая;</a:t>
            </a:r>
            <a:endParaRPr lang="ru-RU" sz="1400" spc="-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ru-RU" sz="1400" b="1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Кофейня</a:t>
            </a:r>
            <a:endParaRPr lang="ru-RU" sz="1400" spc="-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46;p28">
            <a:extLst>
              <a:ext uri="{FF2B5EF4-FFF2-40B4-BE49-F238E27FC236}">
                <a16:creationId xmlns:a16="http://schemas.microsoft.com/office/drawing/2014/main" id="{AA45B97C-96CE-568B-54AC-9384771854FE}"/>
              </a:ext>
            </a:extLst>
          </p:cNvPr>
          <p:cNvSpPr/>
          <p:nvPr/>
        </p:nvSpPr>
        <p:spPr>
          <a:xfrm rot="-5400000" flipH="1">
            <a:off x="6456246" y="2455743"/>
            <a:ext cx="5140800" cy="234713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766CC5C-A584-CDB9-E140-1E9A059B30D4}"/>
              </a:ext>
            </a:extLst>
          </p:cNvPr>
          <p:cNvPicPr/>
          <p:nvPr/>
        </p:nvPicPr>
        <p:blipFill>
          <a:blip r:embed="rId4"/>
          <a:srcRect l="9810" r="29760" b="25261"/>
          <a:stretch/>
        </p:blipFill>
        <p:spPr>
          <a:xfrm>
            <a:off x="3457907" y="0"/>
            <a:ext cx="2359799" cy="2901486"/>
          </a:xfrm>
          <a:prstGeom prst="rect">
            <a:avLst/>
          </a:prstGeom>
          <a:ln w="0">
            <a:noFill/>
          </a:ln>
          <a:effectLst>
            <a:outerShdw blurRad="291960" dist="138988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18" descr="Изображение выглядит как внутренний, пол, комната, живой&#10;&#10;Автоматически созданное описание">
            <a:extLst>
              <a:ext uri="{FF2B5EF4-FFF2-40B4-BE49-F238E27FC236}">
                <a16:creationId xmlns:a16="http://schemas.microsoft.com/office/drawing/2014/main" id="{4613DD86-FEBA-5CDF-E685-967AC3F3973C}"/>
              </a:ext>
            </a:extLst>
          </p:cNvPr>
          <p:cNvPicPr/>
          <p:nvPr/>
        </p:nvPicPr>
        <p:blipFill>
          <a:blip r:embed="rId5"/>
          <a:srcRect l="40635"/>
          <a:stretch/>
        </p:blipFill>
        <p:spPr>
          <a:xfrm>
            <a:off x="0" y="0"/>
            <a:ext cx="3265971" cy="2474797"/>
          </a:xfrm>
          <a:prstGeom prst="rect">
            <a:avLst/>
          </a:prstGeom>
          <a:ln w="0">
            <a:noFill/>
          </a:ln>
          <a:effectLst>
            <a:outerShdw blurRad="291960" dist="138988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19" descr="Изображение выглядит как текст, внутренний, потолок, пол&#10;&#10;Автоматически созданное описание">
            <a:extLst>
              <a:ext uri="{FF2B5EF4-FFF2-40B4-BE49-F238E27FC236}">
                <a16:creationId xmlns:a16="http://schemas.microsoft.com/office/drawing/2014/main" id="{E02201D7-C2AF-C3AF-5068-AA2A09B7EB9C}"/>
              </a:ext>
            </a:extLst>
          </p:cNvPr>
          <p:cNvPicPr/>
          <p:nvPr/>
        </p:nvPicPr>
        <p:blipFill>
          <a:blip r:embed="rId6"/>
          <a:srcRect l="39427"/>
          <a:stretch/>
        </p:blipFill>
        <p:spPr>
          <a:xfrm>
            <a:off x="-1068" y="2717260"/>
            <a:ext cx="3267039" cy="2426240"/>
          </a:xfrm>
          <a:prstGeom prst="rect">
            <a:avLst/>
          </a:prstGeom>
          <a:ln w="0">
            <a:noFill/>
          </a:ln>
          <a:effectLst>
            <a:outerShdw blurRad="291960" dist="138988" dir="2700000" sx="1000" sy="1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Google Shape;570;p50">
            <a:extLst>
              <a:ext uri="{FF2B5EF4-FFF2-40B4-BE49-F238E27FC236}">
                <a16:creationId xmlns:a16="http://schemas.microsoft.com/office/drawing/2014/main" id="{054D0153-60A9-3306-69ED-9991DD786BB5}"/>
              </a:ext>
            </a:extLst>
          </p:cNvPr>
          <p:cNvSpPr txBox="1"/>
          <p:nvPr/>
        </p:nvSpPr>
        <p:spPr>
          <a:xfrm>
            <a:off x="4005515" y="0"/>
            <a:ext cx="1953377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Arial" panose="020B0604020202020204" pitchFamily="34" charset="0"/>
                <a:ea typeface="Catamaran Light"/>
                <a:cs typeface="Arial" panose="020B0604020202020204" pitchFamily="34" charset="0"/>
                <a:sym typeface="Catamaran Light"/>
              </a:rPr>
              <a:t>ОБЩЕЖИТИЕ</a:t>
            </a: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Catamaran Light"/>
              <a:cs typeface="Arial" panose="020B0604020202020204" pitchFamily="34" charset="0"/>
              <a:sym typeface="Catamaran Light"/>
            </a:endParaRPr>
          </a:p>
        </p:txBody>
      </p:sp>
      <p:sp>
        <p:nvSpPr>
          <p:cNvPr id="12" name="Google Shape;570;p50">
            <a:extLst>
              <a:ext uri="{FF2B5EF4-FFF2-40B4-BE49-F238E27FC236}">
                <a16:creationId xmlns:a16="http://schemas.microsoft.com/office/drawing/2014/main" id="{63ABE901-C65D-EBC4-6A36-0E25095B05E5}"/>
              </a:ext>
            </a:extLst>
          </p:cNvPr>
          <p:cNvSpPr txBox="1"/>
          <p:nvPr/>
        </p:nvSpPr>
        <p:spPr>
          <a:xfrm>
            <a:off x="6246744" y="4500610"/>
            <a:ext cx="1953377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Arial" panose="020B0604020202020204" pitchFamily="34" charset="0"/>
                <a:ea typeface="Catamaran Light"/>
                <a:cs typeface="Arial" panose="020B0604020202020204" pitchFamily="34" charset="0"/>
                <a:sym typeface="Catamaran Light"/>
              </a:rPr>
              <a:t>АКТОВЫЙ ЗАЛ</a:t>
            </a: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Catamaran Light"/>
              <a:cs typeface="Arial" panose="020B0604020202020204" pitchFamily="34" charset="0"/>
              <a:sym typeface="Catamaran Light"/>
            </a:endParaRPr>
          </a:p>
        </p:txBody>
      </p:sp>
      <p:sp>
        <p:nvSpPr>
          <p:cNvPr id="13" name="Google Shape;570;p50">
            <a:extLst>
              <a:ext uri="{FF2B5EF4-FFF2-40B4-BE49-F238E27FC236}">
                <a16:creationId xmlns:a16="http://schemas.microsoft.com/office/drawing/2014/main" id="{4983DC4B-C747-D939-ACA2-0FB23BB96C0F}"/>
              </a:ext>
            </a:extLst>
          </p:cNvPr>
          <p:cNvSpPr txBox="1"/>
          <p:nvPr/>
        </p:nvSpPr>
        <p:spPr>
          <a:xfrm>
            <a:off x="104225" y="4559392"/>
            <a:ext cx="1953377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Arial" panose="020B0604020202020204" pitchFamily="34" charset="0"/>
                <a:ea typeface="Catamaran Light"/>
                <a:cs typeface="Arial" panose="020B0604020202020204" pitchFamily="34" charset="0"/>
                <a:sym typeface="Catamaran Light"/>
              </a:rPr>
              <a:t>МЕДИАТЕКА</a:t>
            </a: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Catamaran Light"/>
              <a:cs typeface="Arial" panose="020B0604020202020204" pitchFamily="34" charset="0"/>
              <a:sym typeface="Catamaran Light"/>
            </a:endParaRPr>
          </a:p>
        </p:txBody>
      </p:sp>
      <p:sp>
        <p:nvSpPr>
          <p:cNvPr id="14" name="Google Shape;570;p50">
            <a:extLst>
              <a:ext uri="{FF2B5EF4-FFF2-40B4-BE49-F238E27FC236}">
                <a16:creationId xmlns:a16="http://schemas.microsoft.com/office/drawing/2014/main" id="{6724DCCE-02B8-8B7B-816D-F778DBA738EB}"/>
              </a:ext>
            </a:extLst>
          </p:cNvPr>
          <p:cNvSpPr txBox="1"/>
          <p:nvPr/>
        </p:nvSpPr>
        <p:spPr>
          <a:xfrm>
            <a:off x="1702631" y="-30422"/>
            <a:ext cx="1953377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Arial" panose="020B0604020202020204" pitchFamily="34" charset="0"/>
                <a:ea typeface="Catamaran Light"/>
                <a:cs typeface="Arial" panose="020B0604020202020204" pitchFamily="34" charset="0"/>
                <a:sym typeface="Catamaran Light"/>
              </a:rPr>
              <a:t>КОВОРКИНГ</a:t>
            </a: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Catamaran Light"/>
              <a:cs typeface="Arial" panose="020B0604020202020204" pitchFamily="34" charset="0"/>
              <a:sym typeface="Catamaran Ligh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08901C-35CC-E7F1-C754-A87755B84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5177" y="3067743"/>
            <a:ext cx="2642361" cy="20757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13F9CA-555A-A9DC-0C5F-EA1140687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99" y="177448"/>
            <a:ext cx="3354388" cy="47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Google Shape;208;p32"/>
          <p:cNvSpPr/>
          <p:nvPr/>
        </p:nvSpPr>
        <p:spPr>
          <a:xfrm rot="-5400000">
            <a:off x="5748193" y="-31277"/>
            <a:ext cx="1057500" cy="3592714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" name="Google Shape;210;p32"/>
          <p:cNvSpPr txBox="1">
            <a:spLocks noGrp="1"/>
          </p:cNvSpPr>
          <p:nvPr>
            <p:ph type="ctrTitle"/>
          </p:nvPr>
        </p:nvSpPr>
        <p:spPr>
          <a:xfrm>
            <a:off x="4616053" y="1345246"/>
            <a:ext cx="3515625" cy="8396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Arial Black" panose="020B0A04020102020204" pitchFamily="34" charset="0"/>
              </a:rPr>
              <a:t>РУЧКИНА ГУЛЬНАРА ФЛЮРОВНА</a:t>
            </a:r>
            <a:endParaRPr sz="2000" dirty="0">
              <a:solidFill>
                <a:schemeClr val="lt1"/>
              </a:solidFill>
              <a:latin typeface="Arial Black" panose="020B0A04020102020204" pitchFamily="34" charset="0"/>
            </a:endParaRPr>
          </a:p>
        </p:txBody>
      </p:sp>
      <p:sp>
        <p:nvSpPr>
          <p:cNvPr id="211" name="Google Shape;211;p32"/>
          <p:cNvSpPr txBox="1">
            <a:spLocks noGrp="1"/>
          </p:cNvSpPr>
          <p:nvPr>
            <p:ph type="subTitle" idx="1"/>
          </p:nvPr>
        </p:nvSpPr>
        <p:spPr>
          <a:xfrm>
            <a:off x="3954242" y="2342333"/>
            <a:ext cx="5034802" cy="764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0" algn="l">
              <a:lnSpc>
                <a:spcPct val="100000"/>
              </a:lnSpc>
              <a:buNone/>
            </a:pPr>
            <a:r>
              <a:rPr lang="ru-RU" sz="1600" b="1" strike="noStrike" spc="-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ДОКТОР ЮРИДИЧЕСКИХ НАУК, ПРОФЕССОР.</a:t>
            </a:r>
            <a:endParaRPr lang="ru-RU" sz="1600" b="1" strike="noStrike" spc="-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l">
              <a:lnSpc>
                <a:spcPct val="100000"/>
              </a:lnSpc>
              <a:buNone/>
            </a:pPr>
            <a:endParaRPr lang="ru-RU" b="0" strike="noStrike" spc="-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buNone/>
            </a:pPr>
            <a:r>
              <a:rPr lang="ru-RU" b="0" strike="noStrike" spc="-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Заслуженный юрист РФ, По​четный работник высшего профессионального образования РФ. Действительный член Российской а​</a:t>
            </a:r>
            <a:r>
              <a:rPr lang="ru-RU" b="0" strike="noStrike" spc="-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кадемии</a:t>
            </a:r>
            <a:r>
              <a:rPr lang="ru-RU" b="0" strike="noStrike" spc="-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естественных наук. Член Ассоциации юристов России. Главный редактор федерального научно-практического журнала «Банковское право», лауреат высшей юридической премии Российской Федерации «Юрист года»  в номинации «Юридическое образование и воспитание».</a:t>
            </a:r>
            <a:endParaRPr lang="ru-RU" b="0" strike="noStrike" spc="-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Google Shape;212;p32"/>
          <p:cNvSpPr/>
          <p:nvPr/>
        </p:nvSpPr>
        <p:spPr>
          <a:xfrm rot="-5400000">
            <a:off x="6600" y="1660525"/>
            <a:ext cx="1057500" cy="1070700"/>
          </a:xfrm>
          <a:prstGeom prst="rect">
            <a:avLst/>
          </a:prstGeom>
          <a:gradFill>
            <a:gsLst>
              <a:gs pos="0">
                <a:srgbClr val="9ECFCB">
                  <a:alpha val="2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857BD1-4390-C7B6-5BD2-5C28BFB6CC01}"/>
              </a:ext>
            </a:extLst>
          </p:cNvPr>
          <p:cNvSpPr txBox="1"/>
          <p:nvPr/>
        </p:nvSpPr>
        <p:spPr>
          <a:xfrm>
            <a:off x="4417044" y="282944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ДЕКАН ЮРИДИЧЕСКОГО </a:t>
            </a:r>
          </a:p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ФАКУЛЬТЕТА</a:t>
            </a:r>
          </a:p>
        </p:txBody>
      </p:sp>
      <p:sp>
        <p:nvSpPr>
          <p:cNvPr id="5" name="Google Shape;212;p32">
            <a:extLst>
              <a:ext uri="{FF2B5EF4-FFF2-40B4-BE49-F238E27FC236}">
                <a16:creationId xmlns:a16="http://schemas.microsoft.com/office/drawing/2014/main" id="{6618B319-C247-3F25-5D37-384600833692}"/>
              </a:ext>
            </a:extLst>
          </p:cNvPr>
          <p:cNvSpPr/>
          <p:nvPr/>
        </p:nvSpPr>
        <p:spPr>
          <a:xfrm rot="-5400000">
            <a:off x="8079900" y="1229730"/>
            <a:ext cx="1057500" cy="1070700"/>
          </a:xfrm>
          <a:prstGeom prst="rect">
            <a:avLst/>
          </a:prstGeom>
          <a:gradFill>
            <a:gsLst>
              <a:gs pos="0">
                <a:srgbClr val="9ECFCB">
                  <a:alpha val="2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Рисунок 6" descr="Изображение выглядит как человек, в позе, группа, стоит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0" y="0"/>
            <a:ext cx="3094336" cy="2061588"/>
          </a:xfrm>
          <a:prstGeom prst="rect">
            <a:avLst/>
          </a:prstGeom>
          <a:ln w="0">
            <a:noFill/>
          </a:ln>
        </p:spPr>
      </p:pic>
      <p:sp>
        <p:nvSpPr>
          <p:cNvPr id="242" name="Прямоугольник 7"/>
          <p:cNvSpPr/>
          <p:nvPr/>
        </p:nvSpPr>
        <p:spPr>
          <a:xfrm>
            <a:off x="1" y="1439439"/>
            <a:ext cx="3094336" cy="745260"/>
          </a:xfrm>
          <a:prstGeom prst="rect">
            <a:avLst/>
          </a:prstGeom>
          <a:solidFill>
            <a:srgbClr val="0F79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91" tIns="33746" rIns="67491" bIns="33746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100" b="1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Встреча студентов </a:t>
            </a:r>
          </a:p>
          <a:p>
            <a:pPr>
              <a:lnSpc>
                <a:spcPct val="100000"/>
              </a:lnSpc>
              <a:buNone/>
            </a:pPr>
            <a:r>
              <a:rPr lang="ru-RU" sz="1100" b="1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 заместителем председателя Правительства РФ</a:t>
            </a:r>
          </a:p>
          <a:p>
            <a:pPr>
              <a:lnSpc>
                <a:spcPct val="100000"/>
              </a:lnSpc>
              <a:buNone/>
            </a:pPr>
            <a:r>
              <a:rPr lang="ru-RU" sz="1100" b="1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Чернышенко Д. Н.</a:t>
            </a:r>
            <a:endParaRPr lang="ru-RU" sz="11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3" name="Рисунок 9" descr="Изображение выглядит как текст, человек, пол, в позе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3372155" y="0"/>
            <a:ext cx="2917484" cy="1792224"/>
          </a:xfrm>
          <a:prstGeom prst="rect">
            <a:avLst/>
          </a:prstGeom>
          <a:ln w="0">
            <a:noFill/>
          </a:ln>
        </p:spPr>
      </p:pic>
      <p:sp>
        <p:nvSpPr>
          <p:cNvPr id="244" name="Прямоугольник 12"/>
          <p:cNvSpPr/>
          <p:nvPr/>
        </p:nvSpPr>
        <p:spPr>
          <a:xfrm>
            <a:off x="3372155" y="1439439"/>
            <a:ext cx="2917484" cy="745260"/>
          </a:xfrm>
          <a:prstGeom prst="rect">
            <a:avLst/>
          </a:prstGeom>
          <a:solidFill>
            <a:srgbClr val="0F79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91" tIns="33746" rIns="67491" bIns="33746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100" b="1" spc="-1" dirty="0">
                <a:solidFill>
                  <a:srgbClr val="FFFFFF"/>
                </a:solidFill>
                <a:ea typeface="DejaVu Sans"/>
              </a:rPr>
              <a:t>Участие студентов юридического факультета </a:t>
            </a:r>
          </a:p>
          <a:p>
            <a:pPr>
              <a:lnSpc>
                <a:spcPct val="100000"/>
              </a:lnSpc>
              <a:buNone/>
            </a:pPr>
            <a:r>
              <a:rPr lang="ru-RU" sz="1100" b="1" spc="-1" dirty="0">
                <a:solidFill>
                  <a:srgbClr val="FFFFFF"/>
                </a:solidFill>
                <a:ea typeface="DejaVu Sans"/>
              </a:rPr>
              <a:t>В парламентских слушаниях </a:t>
            </a:r>
          </a:p>
          <a:p>
            <a:pPr>
              <a:lnSpc>
                <a:spcPct val="100000"/>
              </a:lnSpc>
              <a:buNone/>
            </a:pPr>
            <a:r>
              <a:rPr lang="ru-RU" sz="1100" b="1" spc="-1" dirty="0">
                <a:solidFill>
                  <a:srgbClr val="FFFFFF"/>
                </a:solidFill>
                <a:ea typeface="DejaVu Sans"/>
              </a:rPr>
              <a:t>В Государственной думе РФ</a:t>
            </a:r>
            <a:endParaRPr lang="ru-RU" sz="1100" spc="-1" dirty="0"/>
          </a:p>
        </p:txBody>
      </p:sp>
      <p:pic>
        <p:nvPicPr>
          <p:cNvPr id="245" name="Рисунок 14" descr="Изображение выглядит как текст, человек, стоит, в позе&#10;&#10;Автоматически созданное описание"/>
          <p:cNvPicPr/>
          <p:nvPr/>
        </p:nvPicPr>
        <p:blipFill>
          <a:blip r:embed="rId4"/>
          <a:stretch/>
        </p:blipFill>
        <p:spPr>
          <a:xfrm>
            <a:off x="3557007" y="2481900"/>
            <a:ext cx="2737174" cy="2052543"/>
          </a:xfrm>
          <a:prstGeom prst="rect">
            <a:avLst/>
          </a:prstGeom>
          <a:ln w="0">
            <a:noFill/>
          </a:ln>
        </p:spPr>
      </p:pic>
      <p:sp>
        <p:nvSpPr>
          <p:cNvPr id="246" name="Прямоугольник 17"/>
          <p:cNvSpPr/>
          <p:nvPr/>
        </p:nvSpPr>
        <p:spPr>
          <a:xfrm>
            <a:off x="3552465" y="4029879"/>
            <a:ext cx="2737174" cy="714482"/>
          </a:xfrm>
          <a:prstGeom prst="rect">
            <a:avLst/>
          </a:prstGeom>
          <a:solidFill>
            <a:srgbClr val="0F79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491" tIns="33746" rIns="67491" bIns="33746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50" b="1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Межвузовская студенческая олимпиада (Санкт-петербургский юридический институт университета Прокуратуры РФ)</a:t>
            </a:r>
            <a:endParaRPr lang="ru-RU" sz="105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7" name="Рисунок 19" descr="Изображение выглядит как пол, внутренний, стена, потолок&#10;&#10;Автоматически созданное описание"/>
          <p:cNvPicPr/>
          <p:nvPr/>
        </p:nvPicPr>
        <p:blipFill>
          <a:blip r:embed="rId5"/>
          <a:srcRect l="30783" r="26517"/>
          <a:stretch/>
        </p:blipFill>
        <p:spPr>
          <a:xfrm>
            <a:off x="6474234" y="0"/>
            <a:ext cx="2669766" cy="5143500"/>
          </a:xfrm>
          <a:prstGeom prst="rect">
            <a:avLst/>
          </a:prstGeom>
          <a:ln w="0">
            <a:noFill/>
          </a:ln>
        </p:spPr>
      </p:pic>
      <p:sp>
        <p:nvSpPr>
          <p:cNvPr id="248" name="Прямоугольник 20"/>
          <p:cNvSpPr/>
          <p:nvPr/>
        </p:nvSpPr>
        <p:spPr>
          <a:xfrm>
            <a:off x="6474233" y="4687203"/>
            <a:ext cx="2669766" cy="437483"/>
          </a:xfrm>
          <a:prstGeom prst="rect">
            <a:avLst/>
          </a:prstGeom>
          <a:solidFill>
            <a:srgbClr val="0F79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91" tIns="33746" rIns="67491" bIns="33746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200" b="1" spc="-1" dirty="0">
                <a:solidFill>
                  <a:srgbClr val="FFFFFF"/>
                </a:solidFill>
                <a:ea typeface="DejaVu Sans"/>
              </a:rPr>
              <a:t>Выставка «Нюрнберг. </a:t>
            </a:r>
            <a:endParaRPr lang="ru-RU" sz="1200" spc="-1" dirty="0"/>
          </a:p>
          <a:p>
            <a:pPr>
              <a:lnSpc>
                <a:spcPct val="100000"/>
              </a:lnSpc>
              <a:buNone/>
            </a:pPr>
            <a:r>
              <a:rPr lang="ru-RU" sz="1200" b="1" spc="-1" dirty="0">
                <a:solidFill>
                  <a:srgbClr val="FFFFFF"/>
                </a:solidFill>
                <a:ea typeface="DejaVu Sans"/>
              </a:rPr>
              <a:t>Начало мира»</a:t>
            </a:r>
            <a:endParaRPr lang="ru-RU" sz="1200" spc="-1" dirty="0"/>
          </a:p>
        </p:txBody>
      </p:sp>
      <p:pic>
        <p:nvPicPr>
          <p:cNvPr id="249" name="Рисунок 22" descr="Изображение выглядит как человек, потолок, пол, в позе&#10;&#10;Автоматически созданное описание"/>
          <p:cNvPicPr/>
          <p:nvPr/>
        </p:nvPicPr>
        <p:blipFill>
          <a:blip r:embed="rId6"/>
          <a:stretch/>
        </p:blipFill>
        <p:spPr>
          <a:xfrm>
            <a:off x="0" y="2481900"/>
            <a:ext cx="3253010" cy="1829266"/>
          </a:xfrm>
          <a:prstGeom prst="rect">
            <a:avLst/>
          </a:prstGeom>
          <a:ln w="0">
            <a:noFill/>
          </a:ln>
        </p:spPr>
      </p:pic>
      <p:sp>
        <p:nvSpPr>
          <p:cNvPr id="250" name="Прямоугольник 23"/>
          <p:cNvSpPr/>
          <p:nvPr/>
        </p:nvSpPr>
        <p:spPr>
          <a:xfrm>
            <a:off x="1" y="4300825"/>
            <a:ext cx="3253010" cy="437483"/>
          </a:xfrm>
          <a:prstGeom prst="rect">
            <a:avLst/>
          </a:prstGeom>
          <a:solidFill>
            <a:srgbClr val="0F79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91" tIns="33746" rIns="67491" bIns="33746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200" b="1" spc="-1" dirty="0">
                <a:solidFill>
                  <a:srgbClr val="FFFFFF"/>
                </a:solidFill>
                <a:ea typeface="DejaVu Sans"/>
              </a:rPr>
              <a:t>Выставка Банка России «Драгоценный мир живой природы»</a:t>
            </a:r>
            <a:endParaRPr lang="ru-RU" sz="1200" spc="-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>
          <a:extLst>
            <a:ext uri="{FF2B5EF4-FFF2-40B4-BE49-F238E27FC236}">
              <a16:creationId xmlns:a16="http://schemas.microsoft.com/office/drawing/2014/main" id="{BD62E711-4AF8-4F33-CA62-DE82BFAB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7">
            <a:extLst>
              <a:ext uri="{FF2B5EF4-FFF2-40B4-BE49-F238E27FC236}">
                <a16:creationId xmlns:a16="http://schemas.microsoft.com/office/drawing/2014/main" id="{FF9C96F5-6AE0-3111-240C-5E0EE203C1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3051" y="90659"/>
            <a:ext cx="4337289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pc="-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DejaVu Sans"/>
              </a:rPr>
              <a:t>ОБЩЕСТВЕННАЯ, КУЛЬТУРНАЯ </a:t>
            </a:r>
            <a:br>
              <a:rPr lang="ru-RU" sz="1800" b="1" spc="-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DejaVu Sans"/>
              </a:rPr>
            </a:br>
            <a:r>
              <a:rPr lang="ru-RU" sz="1800" b="1" spc="-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DejaVu Sans"/>
              </a:rPr>
              <a:t>И СПОРТИВНАЯ АКТИВНОСТИ</a:t>
            </a:r>
            <a:endParaRPr lang="ru-RU" sz="1800" spc="-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Google Shape;146;p28">
            <a:extLst>
              <a:ext uri="{FF2B5EF4-FFF2-40B4-BE49-F238E27FC236}">
                <a16:creationId xmlns:a16="http://schemas.microsoft.com/office/drawing/2014/main" id="{A80C6D9D-EC02-7C23-A6F7-2DDA0A10809C}"/>
              </a:ext>
            </a:extLst>
          </p:cNvPr>
          <p:cNvSpPr/>
          <p:nvPr/>
        </p:nvSpPr>
        <p:spPr>
          <a:xfrm rot="-5400000" flipH="1">
            <a:off x="6456246" y="2455743"/>
            <a:ext cx="5140800" cy="234713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570;p50">
            <a:extLst>
              <a:ext uri="{FF2B5EF4-FFF2-40B4-BE49-F238E27FC236}">
                <a16:creationId xmlns:a16="http://schemas.microsoft.com/office/drawing/2014/main" id="{173E6266-47F1-9BE5-E7DC-535722B647D0}"/>
              </a:ext>
            </a:extLst>
          </p:cNvPr>
          <p:cNvSpPr txBox="1"/>
          <p:nvPr/>
        </p:nvSpPr>
        <p:spPr>
          <a:xfrm>
            <a:off x="3690373" y="2242142"/>
            <a:ext cx="1953377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Arial" panose="020B0604020202020204" pitchFamily="34" charset="0"/>
                <a:ea typeface="Catamaran Light"/>
                <a:cs typeface="Arial" panose="020B0604020202020204" pitchFamily="34" charset="0"/>
                <a:sym typeface="Catamaran Light"/>
              </a:rPr>
              <a:t>ОБЩЕЖИТИЕ</a:t>
            </a: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Catamaran Light"/>
              <a:cs typeface="Arial" panose="020B0604020202020204" pitchFamily="34" charset="0"/>
              <a:sym typeface="Catamaran Light"/>
            </a:endParaRPr>
          </a:p>
        </p:txBody>
      </p:sp>
      <p:pic>
        <p:nvPicPr>
          <p:cNvPr id="8" name="Рисунок 16">
            <a:extLst>
              <a:ext uri="{FF2B5EF4-FFF2-40B4-BE49-F238E27FC236}">
                <a16:creationId xmlns:a16="http://schemas.microsoft.com/office/drawing/2014/main" id="{D6C42BC8-BD2E-5620-0BFC-BB01BEED6A4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-1"/>
            <a:ext cx="2144362" cy="2859823"/>
          </a:xfrm>
          <a:prstGeom prst="rect">
            <a:avLst/>
          </a:prstGeom>
          <a:ln w="0">
            <a:noFill/>
          </a:ln>
        </p:spPr>
      </p:pic>
      <p:pic>
        <p:nvPicPr>
          <p:cNvPr id="9" name="Рисунок 10" descr="Изображение выглядит как трава, человек, спор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8BB848CE-EE3E-48DD-6B58-A9D5A8CF7621}"/>
              </a:ext>
            </a:extLst>
          </p:cNvPr>
          <p:cNvPicPr/>
          <p:nvPr/>
        </p:nvPicPr>
        <p:blipFill>
          <a:blip r:embed="rId4"/>
          <a:srcRect t="15074"/>
          <a:stretch/>
        </p:blipFill>
        <p:spPr>
          <a:xfrm>
            <a:off x="6161" y="3174282"/>
            <a:ext cx="3079066" cy="1967172"/>
          </a:xfrm>
          <a:prstGeom prst="rect">
            <a:avLst/>
          </a:prstGeom>
          <a:ln w="0">
            <a:noFill/>
          </a:ln>
        </p:spPr>
      </p:pic>
      <p:pic>
        <p:nvPicPr>
          <p:cNvPr id="17" name="Рисунок 14" descr="Изображение выглядит как внутренний, стена, п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40F90E5-8A51-2DCF-E1FF-EA852B89477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324554" y="-1"/>
            <a:ext cx="2144362" cy="2854986"/>
          </a:xfrm>
          <a:prstGeom prst="rect">
            <a:avLst/>
          </a:prstGeom>
          <a:ln w="0">
            <a:noFill/>
          </a:ln>
        </p:spPr>
      </p:pic>
      <p:pic>
        <p:nvPicPr>
          <p:cNvPr id="18" name="Рисунок 8" descr="Изображение выглядит как внутренний, потолок, п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89C0E09-D09C-A81F-EDC6-55BFD233AD51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026661" y="3176326"/>
            <a:ext cx="2899671" cy="1967173"/>
          </a:xfrm>
          <a:prstGeom prst="rect">
            <a:avLst/>
          </a:prstGeom>
          <a:ln w="0">
            <a:noFill/>
          </a:ln>
        </p:spPr>
      </p:pic>
      <p:pic>
        <p:nvPicPr>
          <p:cNvPr id="19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DBBF971-8539-80EC-BA83-391A927C625B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3085227" y="3174283"/>
            <a:ext cx="2941434" cy="1969216"/>
          </a:xfrm>
          <a:prstGeom prst="rect">
            <a:avLst/>
          </a:prstGeom>
          <a:ln w="0">
            <a:noFill/>
          </a:ln>
        </p:spPr>
      </p:pic>
      <p:pic>
        <p:nvPicPr>
          <p:cNvPr id="20" name="Рисунок 20" descr="Изображение выглядит как стол, внутренний, сте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C5AC1FB-8FD7-EB4F-0616-B0E94DF81853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255840" y="902336"/>
            <a:ext cx="2660392" cy="1994846"/>
          </a:xfrm>
          <a:prstGeom prst="rect">
            <a:avLst/>
          </a:prstGeom>
          <a:ln w="0">
            <a:noFill/>
          </a:ln>
        </p:spPr>
      </p:pic>
      <p:pic>
        <p:nvPicPr>
          <p:cNvPr id="21" name="Рисунок 18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C10D2A6-122E-E480-5A23-5719D2C7D769}"/>
              </a:ext>
            </a:extLst>
          </p:cNvPr>
          <p:cNvPicPr/>
          <p:nvPr/>
        </p:nvPicPr>
        <p:blipFill>
          <a:blip r:embed="rId9"/>
          <a:srcRect l="29745" r="13813"/>
          <a:stretch/>
        </p:blipFill>
        <p:spPr>
          <a:xfrm>
            <a:off x="4631322" y="902336"/>
            <a:ext cx="1493753" cy="1984435"/>
          </a:xfrm>
          <a:prstGeom prst="rect">
            <a:avLst/>
          </a:prstGeom>
          <a:ln w="0">
            <a:noFill/>
          </a:ln>
        </p:spPr>
      </p:pic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542A16EC-548D-5A0B-2C0D-9770CB213C6F}"/>
              </a:ext>
            </a:extLst>
          </p:cNvPr>
          <p:cNvSpPr/>
          <p:nvPr/>
        </p:nvSpPr>
        <p:spPr>
          <a:xfrm>
            <a:off x="0" y="4890053"/>
            <a:ext cx="3079066" cy="253448"/>
          </a:xfrm>
          <a:prstGeom prst="rect">
            <a:avLst/>
          </a:prstGeom>
          <a:solidFill>
            <a:srgbClr val="0F79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91" tIns="33746" rIns="67491" bIns="33746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200" b="1" spc="-1" dirty="0">
                <a:solidFill>
                  <a:srgbClr val="FFFFFF"/>
                </a:solidFill>
                <a:ea typeface="DejaVu Sans"/>
              </a:rPr>
              <a:t>Первенство по футболу</a:t>
            </a:r>
            <a:endParaRPr lang="ru-RU" sz="1200" spc="-1" dirty="0"/>
          </a:p>
        </p:txBody>
      </p:sp>
      <p:sp>
        <p:nvSpPr>
          <p:cNvPr id="23" name="Прямоугольник 26">
            <a:extLst>
              <a:ext uri="{FF2B5EF4-FFF2-40B4-BE49-F238E27FC236}">
                <a16:creationId xmlns:a16="http://schemas.microsoft.com/office/drawing/2014/main" id="{BE864FCF-0F47-5599-FC61-446096F46FA0}"/>
              </a:ext>
            </a:extLst>
          </p:cNvPr>
          <p:cNvSpPr/>
          <p:nvPr/>
        </p:nvSpPr>
        <p:spPr>
          <a:xfrm>
            <a:off x="2324554" y="2677936"/>
            <a:ext cx="2144362" cy="252817"/>
          </a:xfrm>
          <a:prstGeom prst="rect">
            <a:avLst/>
          </a:prstGeom>
          <a:solidFill>
            <a:srgbClr val="0F79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91" tIns="33746" rIns="67491" bIns="33746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200" b="1" spc="-1" dirty="0">
                <a:solidFill>
                  <a:srgbClr val="FFFFFF"/>
                </a:solidFill>
                <a:ea typeface="DejaVu Sans"/>
              </a:rPr>
              <a:t>Мастер-класс ИЗО</a:t>
            </a:r>
            <a:endParaRPr lang="ru-RU" sz="1200" spc="-1" dirty="0"/>
          </a:p>
        </p:txBody>
      </p:sp>
      <p:sp>
        <p:nvSpPr>
          <p:cNvPr id="26" name="Прямоугольник 27">
            <a:extLst>
              <a:ext uri="{FF2B5EF4-FFF2-40B4-BE49-F238E27FC236}">
                <a16:creationId xmlns:a16="http://schemas.microsoft.com/office/drawing/2014/main" id="{19A63F35-40DF-BE5A-827C-C3A400B43190}"/>
              </a:ext>
            </a:extLst>
          </p:cNvPr>
          <p:cNvSpPr/>
          <p:nvPr/>
        </p:nvSpPr>
        <p:spPr>
          <a:xfrm>
            <a:off x="0" y="2493270"/>
            <a:ext cx="2144362" cy="437483"/>
          </a:xfrm>
          <a:prstGeom prst="rect">
            <a:avLst/>
          </a:prstGeom>
          <a:solidFill>
            <a:srgbClr val="0F79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91" tIns="33746" rIns="67491" bIns="33746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200" b="1" spc="-1" dirty="0">
                <a:solidFill>
                  <a:srgbClr val="FFFFFF"/>
                </a:solidFill>
                <a:ea typeface="DejaVu Sans"/>
              </a:rPr>
              <a:t>Выезд на игру ВК «Динамо»</a:t>
            </a:r>
            <a:endParaRPr lang="ru-RU" sz="1200" spc="-1" dirty="0"/>
          </a:p>
        </p:txBody>
      </p:sp>
      <p:sp>
        <p:nvSpPr>
          <p:cNvPr id="27" name="Прямоугольник 22">
            <a:extLst>
              <a:ext uri="{FF2B5EF4-FFF2-40B4-BE49-F238E27FC236}">
                <a16:creationId xmlns:a16="http://schemas.microsoft.com/office/drawing/2014/main" id="{92E63B60-3628-064E-AA32-57DE1F66B2EB}"/>
              </a:ext>
            </a:extLst>
          </p:cNvPr>
          <p:cNvSpPr/>
          <p:nvPr/>
        </p:nvSpPr>
        <p:spPr>
          <a:xfrm>
            <a:off x="6032158" y="4888637"/>
            <a:ext cx="2935937" cy="252817"/>
          </a:xfrm>
          <a:prstGeom prst="rect">
            <a:avLst/>
          </a:prstGeom>
          <a:solidFill>
            <a:srgbClr val="0F79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91" tIns="33746" rIns="67491" bIns="33746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200" b="1" spc="-1">
                <a:solidFill>
                  <a:srgbClr val="FFFFFF"/>
                </a:solidFill>
                <a:ea typeface="DejaVu Sans"/>
              </a:rPr>
              <a:t>Первенство по волейболу</a:t>
            </a:r>
            <a:endParaRPr lang="ru-RU" sz="1200" spc="-1"/>
          </a:p>
        </p:txBody>
      </p:sp>
      <p:sp>
        <p:nvSpPr>
          <p:cNvPr id="28" name="Прямоугольник 24">
            <a:extLst>
              <a:ext uri="{FF2B5EF4-FFF2-40B4-BE49-F238E27FC236}">
                <a16:creationId xmlns:a16="http://schemas.microsoft.com/office/drawing/2014/main" id="{F49FA5C3-25A0-26E0-874C-84A12DBECE0B}"/>
              </a:ext>
            </a:extLst>
          </p:cNvPr>
          <p:cNvSpPr/>
          <p:nvPr/>
        </p:nvSpPr>
        <p:spPr>
          <a:xfrm>
            <a:off x="3079066" y="4890683"/>
            <a:ext cx="2979709" cy="252817"/>
          </a:xfrm>
          <a:prstGeom prst="rect">
            <a:avLst/>
          </a:prstGeom>
          <a:solidFill>
            <a:srgbClr val="0F79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91" tIns="33746" rIns="67491" bIns="33746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200" b="1" spc="-1">
                <a:solidFill>
                  <a:srgbClr val="FFFFFF"/>
                </a:solidFill>
                <a:ea typeface="DejaVu Sans"/>
              </a:rPr>
              <a:t>Дебаттл</a:t>
            </a:r>
            <a:endParaRPr lang="ru-RU" sz="1200" spc="-1"/>
          </a:p>
        </p:txBody>
      </p:sp>
      <p:sp>
        <p:nvSpPr>
          <p:cNvPr id="29" name="Прямоугольник 25">
            <a:extLst>
              <a:ext uri="{FF2B5EF4-FFF2-40B4-BE49-F238E27FC236}">
                <a16:creationId xmlns:a16="http://schemas.microsoft.com/office/drawing/2014/main" id="{AB73F028-FD3D-B2DB-EADF-AF6FDAF4CF1D}"/>
              </a:ext>
            </a:extLst>
          </p:cNvPr>
          <p:cNvSpPr/>
          <p:nvPr/>
        </p:nvSpPr>
        <p:spPr>
          <a:xfrm>
            <a:off x="4631322" y="2493269"/>
            <a:ext cx="1501249" cy="437483"/>
          </a:xfrm>
          <a:prstGeom prst="rect">
            <a:avLst/>
          </a:prstGeom>
          <a:solidFill>
            <a:srgbClr val="0F79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91" tIns="33746" rIns="67491" bIns="33746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200" b="1" spc="-1" dirty="0">
                <a:solidFill>
                  <a:srgbClr val="FFFFFF"/>
                </a:solidFill>
                <a:ea typeface="DejaVu Sans"/>
              </a:rPr>
              <a:t>Оказание первой помощи</a:t>
            </a:r>
            <a:endParaRPr lang="ru-RU" sz="1200" spc="-1" dirty="0"/>
          </a:p>
        </p:txBody>
      </p:sp>
      <p:sp>
        <p:nvSpPr>
          <p:cNvPr id="30" name="Прямоугольник 21">
            <a:extLst>
              <a:ext uri="{FF2B5EF4-FFF2-40B4-BE49-F238E27FC236}">
                <a16:creationId xmlns:a16="http://schemas.microsoft.com/office/drawing/2014/main" id="{60B07730-5B88-8675-6F93-3FF1744E0DAC}"/>
              </a:ext>
            </a:extLst>
          </p:cNvPr>
          <p:cNvSpPr/>
          <p:nvPr/>
        </p:nvSpPr>
        <p:spPr>
          <a:xfrm>
            <a:off x="6255840" y="2677935"/>
            <a:ext cx="2753862" cy="252817"/>
          </a:xfrm>
          <a:prstGeom prst="rect">
            <a:avLst/>
          </a:prstGeom>
          <a:solidFill>
            <a:srgbClr val="0F79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91" tIns="33746" rIns="67491" bIns="33746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200" b="1" spc="-1" dirty="0">
                <a:solidFill>
                  <a:srgbClr val="FFFFFF"/>
                </a:solidFill>
                <a:ea typeface="DejaVu Sans"/>
              </a:rPr>
              <a:t>Кубок декана по шахматам</a:t>
            </a:r>
            <a:endParaRPr lang="ru-RU" sz="1200" spc="-1" dirty="0"/>
          </a:p>
        </p:txBody>
      </p:sp>
    </p:spTree>
    <p:extLst>
      <p:ext uri="{BB962C8B-B14F-4D97-AF65-F5344CB8AC3E}">
        <p14:creationId xmlns:p14="http://schemas.microsoft.com/office/powerpoint/2010/main" val="3008176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8"/>
          <p:cNvSpPr txBox="1">
            <a:spLocks noGrp="1"/>
          </p:cNvSpPr>
          <p:nvPr>
            <p:ph type="title"/>
          </p:nvPr>
        </p:nvSpPr>
        <p:spPr>
          <a:xfrm>
            <a:off x="1316243" y="2969261"/>
            <a:ext cx="3802500" cy="6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pc="-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DejaVu Sans"/>
              </a:rPr>
              <a:t>НАУЧНОЕ СТУДЕНЧЕСКОЕ ОБЩЕСТВО</a:t>
            </a:r>
            <a:endParaRPr lang="ru-RU" sz="2400" spc="-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29" name="Google Shape;329;p38"/>
          <p:cNvSpPr txBox="1">
            <a:spLocks noGrp="1"/>
          </p:cNvSpPr>
          <p:nvPr>
            <p:ph type="subTitle" idx="1"/>
          </p:nvPr>
        </p:nvSpPr>
        <p:spPr>
          <a:xfrm>
            <a:off x="871225" y="3553873"/>
            <a:ext cx="4273584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0" algn="just">
              <a:lnSpc>
                <a:spcPct val="100000"/>
              </a:lnSpc>
              <a:buNone/>
            </a:pPr>
            <a:r>
              <a:rPr lang="ru-RU" sz="1400" b="1" spc="-1" dirty="0">
                <a:solidFill>
                  <a:schemeClr val="accent6">
                    <a:lumMod val="75000"/>
                  </a:schemeClr>
                </a:solidFill>
                <a:latin typeface="+mn-lt"/>
                <a:ea typeface="DejaVu Sans"/>
              </a:rPr>
              <a:t>Миссия Научного Студенческого Общества </a:t>
            </a:r>
            <a:r>
              <a:rPr lang="ru-RU" sz="1400" spc="-1" dirty="0">
                <a:solidFill>
                  <a:schemeClr val="accent6">
                    <a:lumMod val="75000"/>
                  </a:schemeClr>
                </a:solidFill>
                <a:latin typeface="+mn-lt"/>
                <a:ea typeface="DejaVu Sans"/>
              </a:rPr>
              <a:t>– наиболее полное раскрытие потенциала обучающихся, а так же предоставление студентам возможностей активно заниматься научно-исследовательской деятельностью </a:t>
            </a:r>
            <a:endParaRPr lang="ru-RU" sz="1400" spc="-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Google Shape;146;p28">
            <a:extLst>
              <a:ext uri="{FF2B5EF4-FFF2-40B4-BE49-F238E27FC236}">
                <a16:creationId xmlns:a16="http://schemas.microsoft.com/office/drawing/2014/main" id="{59CBB3DB-5C83-1C97-8518-7D2311513AAC}"/>
              </a:ext>
            </a:extLst>
          </p:cNvPr>
          <p:cNvSpPr/>
          <p:nvPr/>
        </p:nvSpPr>
        <p:spPr>
          <a:xfrm rot="-5400000" flipH="1">
            <a:off x="-2028531" y="2031233"/>
            <a:ext cx="5140800" cy="1083735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" name="Рисунок 7" descr="Изображение выглядит как текст, человек, п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6724470-A879-2936-EA99-F50FA84E08D0}"/>
              </a:ext>
            </a:extLst>
          </p:cNvPr>
          <p:cNvPicPr/>
          <p:nvPr/>
        </p:nvPicPr>
        <p:blipFill>
          <a:blip r:embed="rId3"/>
          <a:srcRect l="5026" t="3277" r="47639" b="-3277"/>
          <a:stretch/>
        </p:blipFill>
        <p:spPr>
          <a:xfrm>
            <a:off x="5446623" y="0"/>
            <a:ext cx="3697376" cy="5357149"/>
          </a:xfrm>
          <a:prstGeom prst="rect">
            <a:avLst/>
          </a:prstGeom>
          <a:ln w="0">
            <a:noFill/>
          </a:ln>
          <a:effectLst>
            <a:outerShdw blurRad="291960" dist="138988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E0D67E-D2B6-A81F-19C4-7D1110FEF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16" y="3553873"/>
            <a:ext cx="1413510" cy="14135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398A45-88F0-E4DA-5FA7-47C101EDA2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467"/>
          <a:stretch/>
        </p:blipFill>
        <p:spPr>
          <a:xfrm>
            <a:off x="1290178" y="0"/>
            <a:ext cx="3854631" cy="21742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6;p28">
            <a:extLst>
              <a:ext uri="{FF2B5EF4-FFF2-40B4-BE49-F238E27FC236}">
                <a16:creationId xmlns:a16="http://schemas.microsoft.com/office/drawing/2014/main" id="{04DC94E9-E80A-A98B-0DEF-3AF9F80E7070}"/>
              </a:ext>
            </a:extLst>
          </p:cNvPr>
          <p:cNvSpPr/>
          <p:nvPr/>
        </p:nvSpPr>
        <p:spPr>
          <a:xfrm rot="-5400000" flipH="1">
            <a:off x="-2020420" y="1885950"/>
            <a:ext cx="5277972" cy="12371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DE8BB8-EAAA-11DD-A851-8E6680D0A8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519"/>
          <a:stretch/>
        </p:blipFill>
        <p:spPr>
          <a:xfrm>
            <a:off x="-1" y="0"/>
            <a:ext cx="4417359" cy="32444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5FEEBE-E804-3E9D-B6E7-06ABE36BF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783" y="2314251"/>
            <a:ext cx="4236514" cy="2826549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B03B0C7-078D-B8AA-A32F-690FE30E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278" y="1422986"/>
            <a:ext cx="4238950" cy="628800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СТУДЕНЧЕСКИЙ СОВЕТ ЮРИДИЧЕСКОГО ФАКУЛЬТЕТА</a:t>
            </a:r>
          </a:p>
        </p:txBody>
      </p:sp>
      <p:sp>
        <p:nvSpPr>
          <p:cNvPr id="14" name="Google Shape;146;p28">
            <a:extLst>
              <a:ext uri="{FF2B5EF4-FFF2-40B4-BE49-F238E27FC236}">
                <a16:creationId xmlns:a16="http://schemas.microsoft.com/office/drawing/2014/main" id="{5578D1F6-3C42-AEC7-D892-ABE0C6F16F76}"/>
              </a:ext>
            </a:extLst>
          </p:cNvPr>
          <p:cNvSpPr/>
          <p:nvPr/>
        </p:nvSpPr>
        <p:spPr>
          <a:xfrm rot="-5400000" flipH="1">
            <a:off x="6456246" y="2455743"/>
            <a:ext cx="5140800" cy="234713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2C4BB-F141-60C4-0306-4C58BD3390E6}"/>
              </a:ext>
            </a:extLst>
          </p:cNvPr>
          <p:cNvSpPr txBox="1"/>
          <p:nvPr/>
        </p:nvSpPr>
        <p:spPr>
          <a:xfrm>
            <a:off x="176106" y="3460858"/>
            <a:ext cx="43185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050" b="1" spc="-1" dirty="0">
                <a:solidFill>
                  <a:schemeClr val="accent6">
                    <a:lumMod val="75000"/>
                  </a:schemeClr>
                </a:solidFill>
                <a:latin typeface="+mn-lt"/>
                <a:ea typeface="DejaVu Sans"/>
              </a:rPr>
              <a:t>СТУДЕНЧЕСКИЙ СОВЕТ (ССТ) </a:t>
            </a:r>
            <a:r>
              <a:rPr lang="ru-RU" sz="1050" spc="-1" dirty="0">
                <a:solidFill>
                  <a:schemeClr val="accent6">
                    <a:lumMod val="75000"/>
                  </a:schemeClr>
                </a:solidFill>
                <a:latin typeface="+mn-lt"/>
                <a:ea typeface="DejaVu Sans"/>
              </a:rPr>
              <a:t>– студенческий орган самоуправления, деятельность которого направлена на разработку предложений по повышению качества образовательного процесса, сохранение и развитие демократических традиций студенчества, гуманитарное воспитание студентов в духе толерантности и сотрудничества </a:t>
            </a:r>
          </a:p>
          <a:p>
            <a:pPr algn="just">
              <a:lnSpc>
                <a:spcPct val="100000"/>
              </a:lnSpc>
              <a:buNone/>
            </a:pPr>
            <a:r>
              <a:rPr lang="ru-RU" sz="1050" spc="-1" dirty="0">
                <a:solidFill>
                  <a:schemeClr val="accent6">
                    <a:lumMod val="75000"/>
                  </a:schemeClr>
                </a:solidFill>
                <a:latin typeface="+mn-lt"/>
                <a:ea typeface="DejaVu Sans"/>
              </a:rPr>
              <a:t>с различными этническими группами и религиозными конфессиями.</a:t>
            </a:r>
            <a:endParaRPr lang="ru-RU" sz="1050" spc="-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04CAC4-6224-1FD3-3B78-6744D5A9C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637" y="3793149"/>
            <a:ext cx="1347652" cy="1347652"/>
          </a:xfrm>
          <a:prstGeom prst="rect">
            <a:avLst/>
          </a:prstGeom>
        </p:spPr>
      </p:pic>
      <p:sp>
        <p:nvSpPr>
          <p:cNvPr id="17" name="Google Shape;570;p50">
            <a:extLst>
              <a:ext uri="{FF2B5EF4-FFF2-40B4-BE49-F238E27FC236}">
                <a16:creationId xmlns:a16="http://schemas.microsoft.com/office/drawing/2014/main" id="{B87A7440-738E-A409-E1E9-3E73B21FEE08}"/>
              </a:ext>
            </a:extLst>
          </p:cNvPr>
          <p:cNvSpPr txBox="1"/>
          <p:nvPr/>
        </p:nvSpPr>
        <p:spPr>
          <a:xfrm>
            <a:off x="2094452" y="74507"/>
            <a:ext cx="2477548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Arial" panose="020B0604020202020204" pitchFamily="34" charset="0"/>
                <a:ea typeface="Catamaran Light"/>
                <a:cs typeface="Arial" panose="020B0604020202020204" pitchFamily="34" charset="0"/>
                <a:sym typeface="Catamaran Light"/>
              </a:rPr>
              <a:t>ТАЙНЫ ФЕМИДЫ</a:t>
            </a: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Catamaran Light"/>
              <a:cs typeface="Arial" panose="020B0604020202020204" pitchFamily="34" charset="0"/>
              <a:sym typeface="Catamaran Light"/>
            </a:endParaRPr>
          </a:p>
        </p:txBody>
      </p:sp>
      <p:sp>
        <p:nvSpPr>
          <p:cNvPr id="18" name="Google Shape;570;p50">
            <a:extLst>
              <a:ext uri="{FF2B5EF4-FFF2-40B4-BE49-F238E27FC236}">
                <a16:creationId xmlns:a16="http://schemas.microsoft.com/office/drawing/2014/main" id="{5C5A46EA-FF38-1E07-6139-5A0D8240FD23}"/>
              </a:ext>
            </a:extLst>
          </p:cNvPr>
          <p:cNvSpPr txBox="1"/>
          <p:nvPr/>
        </p:nvSpPr>
        <p:spPr>
          <a:xfrm>
            <a:off x="7100825" y="2371137"/>
            <a:ext cx="2477548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Arial" panose="020B0604020202020204" pitchFamily="34" charset="0"/>
                <a:ea typeface="Catamaran Light"/>
                <a:cs typeface="Arial" panose="020B0604020202020204" pitchFamily="34" charset="0"/>
                <a:sym typeface="Catamaran Light"/>
              </a:rPr>
              <a:t>ТЕРРИТОРИЯ ВЫЖИВАНИЯ</a:t>
            </a: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Catamaran Light"/>
              <a:cs typeface="Arial" panose="020B0604020202020204" pitchFamily="34" charset="0"/>
              <a:sym typeface="Catamaran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Изображение выглядит как дерево, внешний, человек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F2A07532-5E07-3F39-7BE5-D304A523C4FE}"/>
              </a:ext>
            </a:extLst>
          </p:cNvPr>
          <p:cNvPicPr/>
          <p:nvPr/>
        </p:nvPicPr>
        <p:blipFill>
          <a:blip r:embed="rId3"/>
          <a:srcRect t="25664" b="17898"/>
          <a:stretch/>
        </p:blipFill>
        <p:spPr>
          <a:xfrm>
            <a:off x="4030124" y="3066600"/>
            <a:ext cx="4705499" cy="2076899"/>
          </a:xfrm>
          <a:prstGeom prst="rect">
            <a:avLst/>
          </a:prstGeom>
          <a:ln w="0">
            <a:noFill/>
          </a:ln>
        </p:spPr>
      </p:pic>
      <p:sp>
        <p:nvSpPr>
          <p:cNvPr id="316" name="Google Shape;316;p37"/>
          <p:cNvSpPr txBox="1">
            <a:spLocks noGrp="1"/>
          </p:cNvSpPr>
          <p:nvPr>
            <p:ph type="title"/>
          </p:nvPr>
        </p:nvSpPr>
        <p:spPr>
          <a:xfrm>
            <a:off x="6247139" y="178688"/>
            <a:ext cx="2768175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1" spc="-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DejaVu Sans"/>
              </a:rPr>
              <a:t>ПРАКТИКО-ОРИЕНТИРОВАННЫЙ КЛУБ СТУДЕНТОВ</a:t>
            </a:r>
            <a:endParaRPr lang="ru-RU" sz="1600" spc="-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17" name="Google Shape;317;p37"/>
          <p:cNvSpPr txBox="1">
            <a:spLocks noGrp="1"/>
          </p:cNvSpPr>
          <p:nvPr>
            <p:ph type="subTitle" idx="1"/>
          </p:nvPr>
        </p:nvSpPr>
        <p:spPr>
          <a:xfrm>
            <a:off x="6294211" y="1050000"/>
            <a:ext cx="23598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spc="-1" dirty="0">
                <a:solidFill>
                  <a:schemeClr val="accent6">
                    <a:lumMod val="75000"/>
                  </a:schemeClr>
                </a:solidFill>
                <a:latin typeface="+mj-lt"/>
                <a:ea typeface="DejaVu Sans"/>
              </a:rPr>
              <a:t>Практико-ориентированный клуб студентов (ПОКС) </a:t>
            </a:r>
            <a:r>
              <a:rPr lang="ru-RU" sz="1200" spc="-1" dirty="0">
                <a:solidFill>
                  <a:schemeClr val="accent6">
                    <a:lumMod val="75000"/>
                  </a:schemeClr>
                </a:solidFill>
                <a:latin typeface="+mj-lt"/>
                <a:ea typeface="DejaVu Sans"/>
              </a:rPr>
              <a:t>– </a:t>
            </a:r>
            <a:r>
              <a:rPr lang="ru-RU" sz="1200" spc="-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DejaVu Sans"/>
              </a:rPr>
              <a:t>самоорганизованная</a:t>
            </a:r>
            <a:r>
              <a:rPr lang="ru-RU" sz="1200" spc="-1" dirty="0">
                <a:solidFill>
                  <a:schemeClr val="accent6">
                    <a:lumMod val="75000"/>
                  </a:schemeClr>
                </a:solidFill>
                <a:latin typeface="+mj-lt"/>
                <a:ea typeface="DejaVu Sans"/>
              </a:rPr>
              <a:t> студенческая организация, заключающаяся в создании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spc="-1" dirty="0">
                <a:solidFill>
                  <a:schemeClr val="accent6">
                    <a:lumMod val="75000"/>
                  </a:schemeClr>
                </a:solidFill>
                <a:latin typeface="+mj-lt"/>
                <a:ea typeface="DejaVu Sans"/>
              </a:rPr>
              <a:t>и проведении внеаудиторных практико-ориентированных мероприятий</a:t>
            </a:r>
            <a:endParaRPr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9996B74-E8D3-5198-0DDA-35EEB4220755}"/>
              </a:ext>
            </a:extLst>
          </p:cNvPr>
          <p:cNvPicPr/>
          <p:nvPr/>
        </p:nvPicPr>
        <p:blipFill>
          <a:blip r:embed="rId4"/>
          <a:srcRect l="15843" r="25375"/>
          <a:stretch/>
        </p:blipFill>
        <p:spPr>
          <a:xfrm>
            <a:off x="0" y="0"/>
            <a:ext cx="3692434" cy="5143500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11" descr="Изображение выглядит как человек, в позе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F85FC3B0-A425-CA94-6170-A3A57C6A9B76}"/>
              </a:ext>
            </a:extLst>
          </p:cNvPr>
          <p:cNvPicPr/>
          <p:nvPr/>
        </p:nvPicPr>
        <p:blipFill>
          <a:blip r:embed="rId5"/>
          <a:srcRect l="6900" r="29174"/>
          <a:stretch/>
        </p:blipFill>
        <p:spPr>
          <a:xfrm>
            <a:off x="4030125" y="-1464"/>
            <a:ext cx="2205212" cy="2768932"/>
          </a:xfrm>
          <a:prstGeom prst="rect">
            <a:avLst/>
          </a:prstGeom>
          <a:ln w="0">
            <a:noFill/>
          </a:ln>
        </p:spPr>
      </p:pic>
      <p:sp>
        <p:nvSpPr>
          <p:cNvPr id="12" name="Google Shape;570;p50">
            <a:extLst>
              <a:ext uri="{FF2B5EF4-FFF2-40B4-BE49-F238E27FC236}">
                <a16:creationId xmlns:a16="http://schemas.microsoft.com/office/drawing/2014/main" id="{7AA518FC-EEF1-66F5-ECF1-0ED6C6232817}"/>
              </a:ext>
            </a:extLst>
          </p:cNvPr>
          <p:cNvSpPr txBox="1"/>
          <p:nvPr/>
        </p:nvSpPr>
        <p:spPr>
          <a:xfrm>
            <a:off x="1114055" y="82893"/>
            <a:ext cx="2477548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Arial" panose="020B0604020202020204" pitchFamily="34" charset="0"/>
                <a:ea typeface="Catamaran Light"/>
                <a:cs typeface="Arial" panose="020B0604020202020204" pitchFamily="34" charset="0"/>
                <a:sym typeface="Catamaran Light"/>
              </a:rPr>
              <a:t>СУДЕБНОЕ ЗАСЕДАНИЕ</a:t>
            </a: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Catamaran Light"/>
              <a:cs typeface="Arial" panose="020B0604020202020204" pitchFamily="34" charset="0"/>
              <a:sym typeface="Catamaran Light"/>
            </a:endParaRPr>
          </a:p>
        </p:txBody>
      </p:sp>
      <p:sp>
        <p:nvSpPr>
          <p:cNvPr id="13" name="Google Shape;570;p50">
            <a:extLst>
              <a:ext uri="{FF2B5EF4-FFF2-40B4-BE49-F238E27FC236}">
                <a16:creationId xmlns:a16="http://schemas.microsoft.com/office/drawing/2014/main" id="{D5304C2F-C358-6F3A-89E2-B687F91EBA5D}"/>
              </a:ext>
            </a:extLst>
          </p:cNvPr>
          <p:cNvSpPr txBox="1"/>
          <p:nvPr/>
        </p:nvSpPr>
        <p:spPr>
          <a:xfrm>
            <a:off x="3757789" y="2177525"/>
            <a:ext cx="2477548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Arial" panose="020B0604020202020204" pitchFamily="34" charset="0"/>
                <a:ea typeface="Catamaran Light"/>
                <a:cs typeface="Arial" panose="020B0604020202020204" pitchFamily="34" charset="0"/>
                <a:sym typeface="Catamaran Light"/>
              </a:rPr>
              <a:t>ДЕБАТЫ</a:t>
            </a: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Catamaran Light"/>
              <a:cs typeface="Arial" panose="020B0604020202020204" pitchFamily="34" charset="0"/>
              <a:sym typeface="Catamaran Light"/>
            </a:endParaRPr>
          </a:p>
        </p:txBody>
      </p:sp>
      <p:sp>
        <p:nvSpPr>
          <p:cNvPr id="14" name="Google Shape;570;p50">
            <a:extLst>
              <a:ext uri="{FF2B5EF4-FFF2-40B4-BE49-F238E27FC236}">
                <a16:creationId xmlns:a16="http://schemas.microsoft.com/office/drawing/2014/main" id="{3C0BAE96-BD25-97C6-FE63-7985457658E9}"/>
              </a:ext>
            </a:extLst>
          </p:cNvPr>
          <p:cNvSpPr txBox="1"/>
          <p:nvPr/>
        </p:nvSpPr>
        <p:spPr>
          <a:xfrm>
            <a:off x="6235337" y="4381374"/>
            <a:ext cx="2477548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Arial" panose="020B0604020202020204" pitchFamily="34" charset="0"/>
                <a:ea typeface="Catamaran Light"/>
                <a:cs typeface="Arial" panose="020B0604020202020204" pitchFamily="34" charset="0"/>
                <a:sym typeface="Catamaran Light"/>
              </a:rPr>
              <a:t>ЭКОЛОГИЧЕСКАЯ АКЦИЯ</a:t>
            </a: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Catamaran Light"/>
              <a:cs typeface="Arial" panose="020B0604020202020204" pitchFamily="34" charset="0"/>
              <a:sym typeface="Catamaran Light"/>
            </a:endParaRPr>
          </a:p>
        </p:txBody>
      </p:sp>
      <p:sp>
        <p:nvSpPr>
          <p:cNvPr id="15" name="Google Shape;146;p28">
            <a:extLst>
              <a:ext uri="{FF2B5EF4-FFF2-40B4-BE49-F238E27FC236}">
                <a16:creationId xmlns:a16="http://schemas.microsoft.com/office/drawing/2014/main" id="{176B9EA7-056A-52E7-9D84-119252F7AC97}"/>
              </a:ext>
            </a:extLst>
          </p:cNvPr>
          <p:cNvSpPr/>
          <p:nvPr/>
        </p:nvSpPr>
        <p:spPr>
          <a:xfrm rot="-5400000" flipH="1">
            <a:off x="6456246" y="2455743"/>
            <a:ext cx="5140800" cy="234713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3"/>
          <p:cNvSpPr/>
          <p:nvPr/>
        </p:nvSpPr>
        <p:spPr>
          <a:xfrm>
            <a:off x="1" y="1304407"/>
            <a:ext cx="6674246" cy="3839093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53"/>
          <p:cNvSpPr txBox="1">
            <a:spLocks noGrp="1"/>
          </p:cNvSpPr>
          <p:nvPr>
            <p:ph type="ctrTitle"/>
          </p:nvPr>
        </p:nvSpPr>
        <p:spPr>
          <a:xfrm rot="5400000">
            <a:off x="6162268" y="2168338"/>
            <a:ext cx="3971481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2800" b="1" spc="-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DejaVu Sans"/>
              </a:rPr>
              <a:t>НАШИ КОНТАКТЫ</a:t>
            </a:r>
            <a:r>
              <a:rPr lang="ru-RU" sz="2800" spc="-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800" spc="-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endParaRPr lang="ru-RU" sz="28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08" name="Google Shape;608;p53"/>
          <p:cNvSpPr/>
          <p:nvPr/>
        </p:nvSpPr>
        <p:spPr>
          <a:xfrm>
            <a:off x="6398651" y="3614400"/>
            <a:ext cx="487500" cy="15291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CB2DC6-68EE-B24B-0856-10FDBA78B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226" y="1515733"/>
            <a:ext cx="5308200" cy="1476000"/>
          </a:xfrm>
        </p:spPr>
        <p:txBody>
          <a:bodyPr/>
          <a:lstStyle/>
          <a:p>
            <a:pPr marL="152400" indent="0">
              <a:buNone/>
            </a:pPr>
            <a:r>
              <a:rPr lang="ru-RU" sz="1800" b="1" spc="-1" dirty="0">
                <a:solidFill>
                  <a:srgbClr val="FFFFFF"/>
                </a:solidFill>
                <a:latin typeface="+mn-lt"/>
                <a:ea typeface="DejaVu Sans"/>
              </a:rPr>
              <a:t>АДРЕС</a:t>
            </a:r>
            <a:r>
              <a:rPr lang="ru-RU" sz="1800" b="1" spc="-1" dirty="0">
                <a:solidFill>
                  <a:srgbClr val="FFFFFF"/>
                </a:solidFill>
                <a:latin typeface="PT Sans"/>
                <a:ea typeface="DejaVu Sans"/>
              </a:rPr>
              <a:t>:</a:t>
            </a:r>
            <a:r>
              <a:rPr lang="ru-RU" sz="1800" b="1" spc="-1" dirty="0">
                <a:solidFill>
                  <a:srgbClr val="FFFFFF"/>
                </a:solidFill>
                <a:latin typeface="+mn-lt"/>
                <a:ea typeface="DejaVu Sans"/>
              </a:rPr>
              <a:t> ул. Щербаковская, д. 38, 2 этаж</a:t>
            </a:r>
          </a:p>
          <a:p>
            <a:pPr marL="152400" indent="0">
              <a:buNone/>
            </a:pPr>
            <a:endParaRPr lang="ru-RU" sz="1200" spc="-1" dirty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12">
            <a:extLst>
              <a:ext uri="{FF2B5EF4-FFF2-40B4-BE49-F238E27FC236}">
                <a16:creationId xmlns:a16="http://schemas.microsoft.com/office/drawing/2014/main" id="{90159E3C-20F2-C8E3-E8AA-256C11660E20}"/>
              </a:ext>
            </a:extLst>
          </p:cNvPr>
          <p:cNvSpPr/>
          <p:nvPr/>
        </p:nvSpPr>
        <p:spPr>
          <a:xfrm>
            <a:off x="108170" y="1909723"/>
            <a:ext cx="2622102" cy="345150"/>
          </a:xfrm>
          <a:prstGeom prst="rect">
            <a:avLst/>
          </a:prstGeom>
          <a:solidFill>
            <a:srgbClr val="0F79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91" tIns="33746" rIns="67491" bIns="33746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pc="-1" dirty="0">
                <a:solidFill>
                  <a:srgbClr val="FFFFFF"/>
                </a:solidFill>
                <a:ea typeface="DejaVu Sans"/>
              </a:rPr>
              <a:t>E-MAIL</a:t>
            </a:r>
            <a:r>
              <a:rPr lang="ru-RU" sz="1800" b="1" spc="-1" dirty="0">
                <a:solidFill>
                  <a:srgbClr val="FFFFFF"/>
                </a:solidFill>
                <a:latin typeface="PT Sans"/>
                <a:ea typeface="DejaVu Sans"/>
              </a:rPr>
              <a:t>: </a:t>
            </a:r>
            <a:r>
              <a:rPr lang="ru-RU" sz="1800" u="sng" spc="-1" dirty="0">
                <a:solidFill>
                  <a:srgbClr val="FFFF00"/>
                </a:solidFill>
                <a:latin typeface="PT Sans"/>
                <a:ea typeface="DejaVu Sans"/>
                <a:hlinkClick r:id="rId3"/>
              </a:rPr>
              <a:t>jurfak@fa.ru</a:t>
            </a:r>
            <a:endParaRPr lang="ru-RU" sz="1800" spc="-1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BA7E9EA-C501-7453-9847-7AF3059F8579}"/>
              </a:ext>
            </a:extLst>
          </p:cNvPr>
          <p:cNvSpPr/>
          <p:nvPr/>
        </p:nvSpPr>
        <p:spPr>
          <a:xfrm>
            <a:off x="743684" y="2680339"/>
            <a:ext cx="1927839" cy="406705"/>
          </a:xfrm>
          <a:prstGeom prst="rect">
            <a:avLst/>
          </a:prstGeom>
          <a:solidFill>
            <a:srgbClr val="0F79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91" tIns="33746" rIns="67491" bIns="33746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100" spc="-1" dirty="0">
                <a:solidFill>
                  <a:srgbClr val="FFFFFF"/>
                </a:solidFill>
                <a:ea typeface="DejaVu Sans"/>
              </a:rPr>
              <a:t>Официальная страница </a:t>
            </a:r>
            <a:endParaRPr lang="ru-RU" sz="1100" spc="-1" dirty="0"/>
          </a:p>
          <a:p>
            <a:pPr>
              <a:lnSpc>
                <a:spcPct val="100000"/>
              </a:lnSpc>
              <a:buNone/>
            </a:pPr>
            <a:r>
              <a:rPr lang="ru-RU" sz="1100" spc="-1" dirty="0">
                <a:solidFill>
                  <a:srgbClr val="FFFFFF"/>
                </a:solidFill>
                <a:ea typeface="DejaVu Sans"/>
              </a:rPr>
              <a:t>деканата в ВКонтакте:</a:t>
            </a:r>
            <a:endParaRPr lang="ru-RU" sz="1100" spc="-1" dirty="0"/>
          </a:p>
        </p:txBody>
      </p:sp>
      <p:pic>
        <p:nvPicPr>
          <p:cNvPr id="6" name="Рисунок 14">
            <a:extLst>
              <a:ext uri="{FF2B5EF4-FFF2-40B4-BE49-F238E27FC236}">
                <a16:creationId xmlns:a16="http://schemas.microsoft.com/office/drawing/2014/main" id="{FC399681-CC77-A020-1196-03C45D0CBC7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62321" y="3233245"/>
            <a:ext cx="1471038" cy="1484537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16">
            <a:extLst>
              <a:ext uri="{FF2B5EF4-FFF2-40B4-BE49-F238E27FC236}">
                <a16:creationId xmlns:a16="http://schemas.microsoft.com/office/drawing/2014/main" id="{B8C8460D-2BA9-997D-DE54-14DD4B1F860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393167" y="3282778"/>
            <a:ext cx="1477518" cy="1471038"/>
          </a:xfrm>
          <a:prstGeom prst="rect">
            <a:avLst/>
          </a:prstGeom>
          <a:ln w="0">
            <a:noFill/>
          </a:ln>
        </p:spPr>
      </p:pic>
      <p:sp>
        <p:nvSpPr>
          <p:cNvPr id="8" name="TextBox 17">
            <a:extLst>
              <a:ext uri="{FF2B5EF4-FFF2-40B4-BE49-F238E27FC236}">
                <a16:creationId xmlns:a16="http://schemas.microsoft.com/office/drawing/2014/main" id="{7582DC46-1B5A-CFFB-C6F2-409DA79DBB80}"/>
              </a:ext>
            </a:extLst>
          </p:cNvPr>
          <p:cNvSpPr/>
          <p:nvPr/>
        </p:nvSpPr>
        <p:spPr>
          <a:xfrm>
            <a:off x="4299187" y="2657263"/>
            <a:ext cx="1753782" cy="575982"/>
          </a:xfrm>
          <a:prstGeom prst="rect">
            <a:avLst/>
          </a:prstGeom>
          <a:solidFill>
            <a:srgbClr val="0F797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91" tIns="33746" rIns="67491" bIns="33746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100" dirty="0">
                <a:solidFill>
                  <a:schemeClr val="bg1"/>
                </a:solidFill>
              </a:rPr>
              <a:t>Официальный канал Юридического факультета </a:t>
            </a:r>
            <a:r>
              <a:rPr lang="ru-RU" sz="1100">
                <a:solidFill>
                  <a:schemeClr val="bg1"/>
                </a:solidFill>
              </a:rPr>
              <a:t>на </a:t>
            </a:r>
            <a:r>
              <a:rPr lang="en-US" sz="1100" dirty="0" err="1">
                <a:solidFill>
                  <a:schemeClr val="bg1"/>
                </a:solidFill>
              </a:rPr>
              <a:t>Rutube</a:t>
            </a:r>
            <a:r>
              <a:rPr lang="ru-RU" sz="1100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61CCCD-F747-81F3-0D53-7560266B53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76449"/>
          <a:stretch>
            <a:fillRect/>
          </a:stretch>
        </p:blipFill>
        <p:spPr>
          <a:xfrm>
            <a:off x="367421" y="173332"/>
            <a:ext cx="2460839" cy="10069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6">
          <a:extLst>
            <a:ext uri="{FF2B5EF4-FFF2-40B4-BE49-F238E27FC236}">
              <a16:creationId xmlns:a16="http://schemas.microsoft.com/office/drawing/2014/main" id="{6EA456F7-182E-28E3-C821-B80EAE6A0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>
            <a:extLst>
              <a:ext uri="{FF2B5EF4-FFF2-40B4-BE49-F238E27FC236}">
                <a16:creationId xmlns:a16="http://schemas.microsoft.com/office/drawing/2014/main" id="{D42C3BE1-C0FD-D950-234F-0B8B3892DD45}"/>
              </a:ext>
            </a:extLst>
          </p:cNvPr>
          <p:cNvSpPr/>
          <p:nvPr/>
        </p:nvSpPr>
        <p:spPr>
          <a:xfrm rot="5400000" flipH="1">
            <a:off x="2338549" y="-138462"/>
            <a:ext cx="1057500" cy="3592714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" name="Google Shape;210;p32">
            <a:extLst>
              <a:ext uri="{FF2B5EF4-FFF2-40B4-BE49-F238E27FC236}">
                <a16:creationId xmlns:a16="http://schemas.microsoft.com/office/drawing/2014/main" id="{FCB9EFCF-15C3-0803-6F26-9B72E067C0B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1171095" y="1232534"/>
            <a:ext cx="3515625" cy="8396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>
              <a:lnSpc>
                <a:spcPct val="100000"/>
              </a:lnSpc>
              <a:buNone/>
            </a:pPr>
            <a:r>
              <a:rPr lang="ru-RU" sz="2000" b="1" strike="noStrike" spc="-1" dirty="0">
                <a:solidFill>
                  <a:srgbClr val="FFFFFF"/>
                </a:solidFill>
                <a:latin typeface="Arial Black" panose="020B0A04020102020204" pitchFamily="34" charset="0"/>
                <a:ea typeface="DejaVu Sans"/>
              </a:rPr>
              <a:t>СТЕПАШИН СЕРГЕЙ ВАДИМОВИЧ</a:t>
            </a:r>
            <a:endParaRPr lang="ru-RU" sz="2000" b="0" strike="noStrike" spc="-1" dirty="0">
              <a:latin typeface="Arial Black" panose="020B0A04020102020204" pitchFamily="34" charset="0"/>
            </a:endParaRPr>
          </a:p>
        </p:txBody>
      </p:sp>
      <p:sp>
        <p:nvSpPr>
          <p:cNvPr id="211" name="Google Shape;211;p32">
            <a:extLst>
              <a:ext uri="{FF2B5EF4-FFF2-40B4-BE49-F238E27FC236}">
                <a16:creationId xmlns:a16="http://schemas.microsoft.com/office/drawing/2014/main" id="{B38CE5D2-276A-86B1-833A-0329E96C1D9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-243479" y="2284507"/>
            <a:ext cx="4907135" cy="764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0" algn="l">
              <a:lnSpc>
                <a:spcPct val="100000"/>
              </a:lnSpc>
              <a:buNone/>
            </a:pPr>
            <a:r>
              <a:rPr lang="ru-RU" sz="1600" b="1" strike="noStrike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ДОКТОР ЮРИДИЧЕСКИХ НАУК, КАНДИДАТ ИСТОРИЧЕСКИХ НАУК, ПРОФЕССОР.</a:t>
            </a:r>
            <a:endParaRPr lang="ru-RU" sz="1600" b="1" strike="noStrike" spc="-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buNone/>
            </a:pPr>
            <a:endParaRPr lang="ru-RU" b="0" strike="noStrike" spc="-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buNone/>
            </a:pPr>
            <a:r>
              <a:rPr lang="ru-RU" b="0" strike="noStrike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Государственный советник юстиции РФ. Председатель Ассоциации юристов России. </a:t>
            </a:r>
            <a:r>
              <a:rPr lang="ru-RU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b="0" strike="noStrike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Воинское звание – генерал-полковник. Степашин Сергей Вадимович является президентом Российского книжного союза, возглавляет Попечительский совет театра "Et </a:t>
            </a:r>
            <a:r>
              <a:rPr lang="ru-RU" b="0" strike="noStrike" spc="-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cetera</a:t>
            </a:r>
            <a:r>
              <a:rPr lang="ru-RU" b="0" strike="noStrike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", является членом попечительского совета Общества "Динамо".</a:t>
            </a:r>
            <a:endParaRPr lang="ru-RU" b="0" strike="noStrike" spc="-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9843B-09FB-FE9D-1FB1-F037007AB227}"/>
              </a:ext>
            </a:extLst>
          </p:cNvPr>
          <p:cNvSpPr txBox="1"/>
          <p:nvPr/>
        </p:nvSpPr>
        <p:spPr>
          <a:xfrm flipH="1">
            <a:off x="150998" y="223119"/>
            <a:ext cx="5432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1" strike="noStrike" spc="-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DejaVu Sans"/>
              </a:rPr>
              <a:t>НАУЧНЫЙ РУКОВОДИТЕЛЬ ЮРИДИЧЕСКОГО ФАКУЛЬТЕТА </a:t>
            </a:r>
            <a:endParaRPr lang="ru-RU" sz="2000" b="0" strike="noStrike" spc="-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Google Shape;212;p32">
            <a:extLst>
              <a:ext uri="{FF2B5EF4-FFF2-40B4-BE49-F238E27FC236}">
                <a16:creationId xmlns:a16="http://schemas.microsoft.com/office/drawing/2014/main" id="{6768A522-3CD4-04C2-60AA-EC78872EBFF8}"/>
              </a:ext>
            </a:extLst>
          </p:cNvPr>
          <p:cNvSpPr/>
          <p:nvPr/>
        </p:nvSpPr>
        <p:spPr>
          <a:xfrm rot="5400000" flipH="1">
            <a:off x="6842" y="1117018"/>
            <a:ext cx="1057500" cy="1070700"/>
          </a:xfrm>
          <a:prstGeom prst="rect">
            <a:avLst/>
          </a:prstGeom>
          <a:gradFill>
            <a:gsLst>
              <a:gs pos="0">
                <a:srgbClr val="9ECFCB">
                  <a:alpha val="2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59EE8D1-52B2-F27A-01EF-2D8C4B877477}"/>
              </a:ext>
            </a:extLst>
          </p:cNvPr>
          <p:cNvSpPr/>
          <p:nvPr/>
        </p:nvSpPr>
        <p:spPr>
          <a:xfrm>
            <a:off x="5254262" y="183202"/>
            <a:ext cx="3354388" cy="4788604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2B69664-F617-6BE8-A825-5DF0CCBD2575}"/>
              </a:ext>
            </a:extLst>
          </p:cNvPr>
          <p:cNvSpPr/>
          <p:nvPr/>
        </p:nvSpPr>
        <p:spPr>
          <a:xfrm>
            <a:off x="5254262" y="4464424"/>
            <a:ext cx="3354388" cy="507382"/>
          </a:xfrm>
          <a:prstGeom prst="rect">
            <a:avLst/>
          </a:prstGeom>
          <a:gradFill>
            <a:gsLst>
              <a:gs pos="23000">
                <a:schemeClr val="accent1">
                  <a:lumMod val="5000"/>
                  <a:lumOff val="95000"/>
                </a:schemeClr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6840CA-44B1-FF9D-41F9-A12849AD8C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91" r="23590"/>
          <a:stretch/>
        </p:blipFill>
        <p:spPr>
          <a:xfrm>
            <a:off x="5254262" y="387371"/>
            <a:ext cx="3354388" cy="4279725"/>
          </a:xfrm>
          <a:prstGeom prst="rect">
            <a:avLst/>
          </a:prstGeom>
          <a:effectLst>
            <a:outerShdw blurRad="114300" dist="38100" sx="108000" sy="108000" algn="l" rotWithShape="0">
              <a:prstClr val="black">
                <a:alpha val="30000"/>
              </a:prstClr>
            </a:outerShdw>
          </a:effectLst>
        </p:spPr>
      </p:pic>
      <p:sp>
        <p:nvSpPr>
          <p:cNvPr id="212" name="Google Shape;212;p32">
            <a:extLst>
              <a:ext uri="{FF2B5EF4-FFF2-40B4-BE49-F238E27FC236}">
                <a16:creationId xmlns:a16="http://schemas.microsoft.com/office/drawing/2014/main" id="{E756260E-2617-5D6C-1AA5-E021ECD5CE6A}"/>
              </a:ext>
            </a:extLst>
          </p:cNvPr>
          <p:cNvSpPr/>
          <p:nvPr/>
        </p:nvSpPr>
        <p:spPr>
          <a:xfrm rot="5400000" flipH="1">
            <a:off x="8079900" y="1157009"/>
            <a:ext cx="1057500" cy="1070700"/>
          </a:xfrm>
          <a:prstGeom prst="rect">
            <a:avLst/>
          </a:prstGeom>
          <a:gradFill>
            <a:gsLst>
              <a:gs pos="0">
                <a:srgbClr val="9ECFCB">
                  <a:alpha val="2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674C6E-1F04-00D2-E9E7-92C33184A6E6}"/>
              </a:ext>
            </a:extLst>
          </p:cNvPr>
          <p:cNvSpPr/>
          <p:nvPr/>
        </p:nvSpPr>
        <p:spPr>
          <a:xfrm>
            <a:off x="8608650" y="2333708"/>
            <a:ext cx="535350" cy="26380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423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/>
          <p:nvPr/>
        </p:nvSpPr>
        <p:spPr>
          <a:xfrm>
            <a:off x="3607486" y="-25500"/>
            <a:ext cx="3607500" cy="2674360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Google Shape;179;p30"/>
          <p:cNvSpPr/>
          <p:nvPr/>
        </p:nvSpPr>
        <p:spPr>
          <a:xfrm>
            <a:off x="0" y="2632200"/>
            <a:ext cx="3607500" cy="2511300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Google Shape;180;p30"/>
          <p:cNvSpPr/>
          <p:nvPr/>
        </p:nvSpPr>
        <p:spPr>
          <a:xfrm>
            <a:off x="3607473" y="2632200"/>
            <a:ext cx="3607500" cy="251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Google Shape;186;p30"/>
          <p:cNvSpPr txBox="1">
            <a:spLocks noGrp="1"/>
          </p:cNvSpPr>
          <p:nvPr>
            <p:ph type="ctrTitle"/>
          </p:nvPr>
        </p:nvSpPr>
        <p:spPr>
          <a:xfrm>
            <a:off x="93896" y="579793"/>
            <a:ext cx="3350696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КАФЕДРА</a:t>
            </a:r>
            <a:r>
              <a:rPr lang="ru-RU" sz="1600" b="1" strike="noStrike" spc="-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ПРАВОВОГО РЕГУЛИРОВАНИЯ ЭКОНОМИЧЕСКОЙ ДЕЯТЕЛЬНОСТИ</a:t>
            </a:r>
            <a:endParaRPr lang="ru-RU" sz="1600" b="0" strike="noStrike" spc="-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237;p35">
            <a:extLst>
              <a:ext uri="{FF2B5EF4-FFF2-40B4-BE49-F238E27FC236}">
                <a16:creationId xmlns:a16="http://schemas.microsoft.com/office/drawing/2014/main" id="{5A140DDC-BFCB-8404-BA4F-23FF4BF38CDA}"/>
              </a:ext>
            </a:extLst>
          </p:cNvPr>
          <p:cNvSpPr txBox="1">
            <a:spLocks/>
          </p:cNvSpPr>
          <p:nvPr/>
        </p:nvSpPr>
        <p:spPr>
          <a:xfrm rot="5400000">
            <a:off x="6135118" y="1914665"/>
            <a:ext cx="4047387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ru-RU" sz="2400" spc="-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DejaVu Sans"/>
              </a:rPr>
              <a:t>КАФЕДРЫ В СОСТАВЕ ФАКУЛЬТЕТА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05F415-CBBA-8B65-A15B-056EC1041625}"/>
              </a:ext>
            </a:extLst>
          </p:cNvPr>
          <p:cNvSpPr txBox="1"/>
          <p:nvPr/>
        </p:nvSpPr>
        <p:spPr>
          <a:xfrm>
            <a:off x="196886" y="1286460"/>
            <a:ext cx="175874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100" b="1" strike="noStrike" spc="-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Руководитель:</a:t>
            </a:r>
            <a:endParaRPr lang="ru-RU" sz="1100" b="0" strike="noStrike" spc="-1" dirty="0">
              <a:solidFill>
                <a:schemeClr val="tx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ru-RU" sz="1100" b="1" spc="-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ДЕМЧЕНКО МАКСИМ ВЛАДИМИРОВИЧ</a:t>
            </a:r>
          </a:p>
          <a:p>
            <a:r>
              <a:rPr lang="ru-RU" sz="1100" spc="-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Кандидат юридических наук, доцент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C3D398-B86E-1D39-89D5-FC1C1BB86AC9}"/>
              </a:ext>
            </a:extLst>
          </p:cNvPr>
          <p:cNvSpPr txBox="1"/>
          <p:nvPr/>
        </p:nvSpPr>
        <p:spPr>
          <a:xfrm>
            <a:off x="3692036" y="137560"/>
            <a:ext cx="38609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1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 МЕЖДУНАРОДНОГО </a:t>
            </a:r>
          </a:p>
          <a:p>
            <a:pPr>
              <a:lnSpc>
                <a:spcPct val="100000"/>
              </a:lnSpc>
              <a:buNone/>
            </a:pPr>
            <a:r>
              <a:rPr lang="ru-RU" sz="1600" b="1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ПУБЛИЧНОГО ПРАВА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4ED913C-9B7A-B960-C7AC-15556C88C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r="-39" b="27667"/>
          <a:stretch/>
        </p:blipFill>
        <p:spPr bwMode="auto">
          <a:xfrm>
            <a:off x="5764964" y="1118402"/>
            <a:ext cx="1321538" cy="130561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DC927F-6E90-E204-22DF-5214ABA0954C}"/>
              </a:ext>
            </a:extLst>
          </p:cNvPr>
          <p:cNvSpPr txBox="1"/>
          <p:nvPr/>
        </p:nvSpPr>
        <p:spPr>
          <a:xfrm>
            <a:off x="3765997" y="1128412"/>
            <a:ext cx="1909022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spc="-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Руководитель:</a:t>
            </a:r>
          </a:p>
          <a:p>
            <a:r>
              <a:rPr lang="ru-RU" sz="1200" b="1" spc="-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НИКОЛАЕВА ЮЛИЯ ВАЛЕНТИНОВНА             </a:t>
            </a:r>
          </a:p>
          <a:p>
            <a:r>
              <a:rPr lang="ru-RU" sz="1100" spc="-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Доктор</a:t>
            </a:r>
            <a:r>
              <a:rPr lang="en-US" sz="1100" spc="-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Юридических наук, профессор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412A06-0F6C-2141-E033-3D2C37685E80}"/>
              </a:ext>
            </a:extLst>
          </p:cNvPr>
          <p:cNvSpPr txBox="1"/>
          <p:nvPr/>
        </p:nvSpPr>
        <p:spPr>
          <a:xfrm>
            <a:off x="108782" y="2772795"/>
            <a:ext cx="3801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БАЗОВАЯ КАФЕДРА «ФЕДЕРАЛЬНАЯ АНТИМОНОПОЛЬНАЯ СЛУЖБА»</a:t>
            </a:r>
          </a:p>
        </p:txBody>
      </p:sp>
      <p:sp>
        <p:nvSpPr>
          <p:cNvPr id="23" name="Picture 2">
            <a:extLst>
              <a:ext uri="{FF2B5EF4-FFF2-40B4-BE49-F238E27FC236}">
                <a16:creationId xmlns:a16="http://schemas.microsoft.com/office/drawing/2014/main" id="{70654745-6704-20A8-7C31-4DAEC61AEAE5}"/>
              </a:ext>
            </a:extLst>
          </p:cNvPr>
          <p:cNvSpPr/>
          <p:nvPr/>
        </p:nvSpPr>
        <p:spPr>
          <a:xfrm>
            <a:off x="2168568" y="3654284"/>
            <a:ext cx="1311096" cy="1305611"/>
          </a:xfrm>
          <a:prstGeom prst="ellipse">
            <a:avLst/>
          </a:prstGeom>
          <a:blipFill rotWithShape="0">
            <a:blip r:embed="rId4"/>
            <a:srcRect/>
            <a:stretch/>
          </a:blipFill>
          <a:ln w="63500">
            <a:noFill/>
          </a:ln>
          <a:effectLst>
            <a:glow>
              <a:srgbClr val="A5A5A5">
                <a:alpha val="40000"/>
              </a:srgbClr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BD321D-6C93-8169-9EE4-26D00C634067}"/>
              </a:ext>
            </a:extLst>
          </p:cNvPr>
          <p:cNvSpPr txBox="1"/>
          <p:nvPr/>
        </p:nvSpPr>
        <p:spPr>
          <a:xfrm>
            <a:off x="142390" y="3810653"/>
            <a:ext cx="21264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/>
              <a:buNone/>
            </a:pPr>
            <a:r>
              <a:rPr lang="ru-RU" sz="1050" b="1" spc="-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Заведующий кафедрой: </a:t>
            </a:r>
          </a:p>
          <a:p>
            <a:pPr>
              <a:buFont typeface="Arial"/>
              <a:buNone/>
            </a:pPr>
            <a:r>
              <a:rPr lang="ru-RU" sz="1200" b="1" spc="-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КАШЕВАРОВ АНДРЕЙ БОРИСОВИЧ</a:t>
            </a:r>
          </a:p>
          <a:p>
            <a:pPr>
              <a:buFont typeface="Arial"/>
              <a:buNone/>
            </a:pPr>
            <a:r>
              <a:rPr lang="ru-RU" sz="1050" spc="-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Кандидат экономических наук, Заслуженный экономист </a:t>
            </a:r>
          </a:p>
          <a:p>
            <a:pPr>
              <a:buFont typeface="Arial"/>
              <a:buNone/>
            </a:pPr>
            <a:r>
              <a:rPr lang="ru-RU" sz="1050" spc="-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30" name="Picture 2" descr="Picture background">
            <a:extLst>
              <a:ext uri="{FF2B5EF4-FFF2-40B4-BE49-F238E27FC236}">
                <a16:creationId xmlns:a16="http://schemas.microsoft.com/office/drawing/2014/main" id="{5A0EB99A-01AB-4EEE-2E55-84055A8BD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F797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749" y="2632200"/>
            <a:ext cx="3614975" cy="25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icture 4">
            <a:extLst>
              <a:ext uri="{FF2B5EF4-FFF2-40B4-BE49-F238E27FC236}">
                <a16:creationId xmlns:a16="http://schemas.microsoft.com/office/drawing/2014/main" id="{111A7E4C-E152-2E4C-955F-8E3C138BBBED}"/>
              </a:ext>
            </a:extLst>
          </p:cNvPr>
          <p:cNvSpPr/>
          <p:nvPr/>
        </p:nvSpPr>
        <p:spPr>
          <a:xfrm>
            <a:off x="2112537" y="1153449"/>
            <a:ext cx="1321538" cy="1290629"/>
          </a:xfrm>
          <a:prstGeom prst="ellipse">
            <a:avLst/>
          </a:prstGeom>
          <a:blipFill rotWithShape="0">
            <a:blip r:embed="rId7"/>
            <a:srcRect/>
            <a:stretch/>
          </a:blipFill>
          <a:ln w="63500">
            <a:noFill/>
          </a:ln>
          <a:effectLst>
            <a:glow>
              <a:srgbClr val="A5A5A5">
                <a:alpha val="40000"/>
              </a:srgbClr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DD0FC564-4AE5-CF55-323D-AF354820F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>
            <a:extLst>
              <a:ext uri="{FF2B5EF4-FFF2-40B4-BE49-F238E27FC236}">
                <a16:creationId xmlns:a16="http://schemas.microsoft.com/office/drawing/2014/main" id="{684FBAE9-745D-12C6-22E1-096C802A128B}"/>
              </a:ext>
            </a:extLst>
          </p:cNvPr>
          <p:cNvSpPr txBox="1">
            <a:spLocks noGrp="1"/>
          </p:cNvSpPr>
          <p:nvPr>
            <p:ph type="ctrTitle" idx="4"/>
          </p:nvPr>
        </p:nvSpPr>
        <p:spPr>
          <a:xfrm>
            <a:off x="304182" y="385247"/>
            <a:ext cx="5640537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3200" b="1" spc="-1" dirty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  <a:ea typeface="DejaVu Sans"/>
              </a:rPr>
              <a:t>ЦЕНТРЫ </a:t>
            </a:r>
            <a:br>
              <a:rPr lang="ru-RU" sz="3200" b="1" spc="-1" dirty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  <a:ea typeface="DejaVu Sans"/>
              </a:rPr>
            </a:br>
            <a:r>
              <a:rPr lang="ru-RU" sz="3200" b="1" spc="-1" dirty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  <a:ea typeface="DejaVu Sans"/>
              </a:rPr>
              <a:t>И ЛАБОРАТОРИИ</a:t>
            </a:r>
            <a:endParaRPr lang="ru-RU" sz="3200" spc="-1" dirty="0">
              <a:solidFill>
                <a:schemeClr val="tx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95" name="Google Shape;195;p31">
            <a:extLst>
              <a:ext uri="{FF2B5EF4-FFF2-40B4-BE49-F238E27FC236}">
                <a16:creationId xmlns:a16="http://schemas.microsoft.com/office/drawing/2014/main" id="{E069745A-8213-6C85-F3CB-C684D9F53FBE}"/>
              </a:ext>
            </a:extLst>
          </p:cNvPr>
          <p:cNvSpPr/>
          <p:nvPr/>
        </p:nvSpPr>
        <p:spPr>
          <a:xfrm>
            <a:off x="-2" y="1380565"/>
            <a:ext cx="9144001" cy="3762936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198" name="Google Shape;198;p31">
            <a:extLst>
              <a:ext uri="{FF2B5EF4-FFF2-40B4-BE49-F238E27FC236}">
                <a16:creationId xmlns:a16="http://schemas.microsoft.com/office/drawing/2014/main" id="{FF938759-DF41-0391-291C-B9C8EBD7D612}"/>
              </a:ext>
            </a:extLst>
          </p:cNvPr>
          <p:cNvSpPr txBox="1">
            <a:spLocks noGrp="1"/>
          </p:cNvSpPr>
          <p:nvPr>
            <p:ph type="ctrTitle" idx="2"/>
          </p:nvPr>
        </p:nvSpPr>
        <p:spPr>
          <a:xfrm>
            <a:off x="194823" y="1450186"/>
            <a:ext cx="2929627" cy="7955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1" spc="-1" dirty="0">
                <a:solidFill>
                  <a:srgbClr val="FFFFFF"/>
                </a:solidFill>
                <a:latin typeface="Arial Black" panose="020B0A04020102020204" pitchFamily="34" charset="0"/>
                <a:ea typeface="DejaVu Sans"/>
              </a:rPr>
              <a:t>ЮРИДИЧЕСКАЯ КЛИНИКА </a:t>
            </a:r>
            <a:r>
              <a:rPr lang="ru-RU" sz="1400" spc="-1" dirty="0">
                <a:latin typeface="Arial Black" panose="020B0A04020102020204" pitchFamily="34" charset="0"/>
              </a:rPr>
              <a:t/>
            </a:r>
            <a:br>
              <a:rPr lang="ru-RU" sz="1400" spc="-1" dirty="0">
                <a:latin typeface="Arial Black" panose="020B0A04020102020204" pitchFamily="34" charset="0"/>
              </a:rPr>
            </a:br>
            <a:r>
              <a:rPr lang="ru-RU" sz="1400" b="1" spc="-1" dirty="0">
                <a:solidFill>
                  <a:srgbClr val="FFFFFF"/>
                </a:solidFill>
                <a:latin typeface="Arial Black" panose="020B0A04020102020204" pitchFamily="34" charset="0"/>
                <a:ea typeface="DejaVu Sans"/>
              </a:rPr>
              <a:t>«ЦЕНТР ПРАВОВОЙ ПОДДЕРЖКИ»</a:t>
            </a:r>
            <a:endParaRPr lang="ru-RU" sz="1400" spc="-1" dirty="0">
              <a:latin typeface="Arial Black" panose="020B0A04020102020204" pitchFamily="34" charset="0"/>
            </a:endParaRPr>
          </a:p>
        </p:txBody>
      </p:sp>
      <p:sp>
        <p:nvSpPr>
          <p:cNvPr id="199" name="Google Shape;199;p31">
            <a:extLst>
              <a:ext uri="{FF2B5EF4-FFF2-40B4-BE49-F238E27FC236}">
                <a16:creationId xmlns:a16="http://schemas.microsoft.com/office/drawing/2014/main" id="{18C50466-33BE-C6F2-7074-753565F7C08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374901" y="1386781"/>
            <a:ext cx="2769099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1" spc="-1" dirty="0">
                <a:solidFill>
                  <a:srgbClr val="FFFFFF"/>
                </a:solidFill>
                <a:latin typeface="Arial Black" panose="020B0A04020102020204" pitchFamily="34" charset="0"/>
                <a:ea typeface="DejaVu Sans"/>
              </a:rPr>
              <a:t>КРИМИНАЛИСТИЧЕСКАЯ ЛАБОРАТОРИЯ</a:t>
            </a:r>
            <a:endParaRPr lang="ru-RU" sz="1400" spc="-1" dirty="0">
              <a:latin typeface="Arial Black" panose="020B0A04020102020204" pitchFamily="34" charset="0"/>
            </a:endParaRPr>
          </a:p>
        </p:txBody>
      </p:sp>
      <p:sp>
        <p:nvSpPr>
          <p:cNvPr id="200" name="Google Shape;200;p31">
            <a:extLst>
              <a:ext uri="{FF2B5EF4-FFF2-40B4-BE49-F238E27FC236}">
                <a16:creationId xmlns:a16="http://schemas.microsoft.com/office/drawing/2014/main" id="{4D9E7485-C19D-3CD1-1B7E-9EDE6A4C6271}"/>
              </a:ext>
            </a:extLst>
          </p:cNvPr>
          <p:cNvSpPr txBox="1">
            <a:spLocks noGrp="1"/>
          </p:cNvSpPr>
          <p:nvPr>
            <p:ph type="ctrTitle" idx="5"/>
          </p:nvPr>
        </p:nvSpPr>
        <p:spPr>
          <a:xfrm>
            <a:off x="3395387" y="1396853"/>
            <a:ext cx="2929627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1" spc="-1" dirty="0">
                <a:solidFill>
                  <a:srgbClr val="FFFFFF"/>
                </a:solidFill>
                <a:latin typeface="Arial Black" panose="020B0A04020102020204" pitchFamily="34" charset="0"/>
                <a:ea typeface="DejaVu Sans"/>
              </a:rPr>
              <a:t>«ЦЕНТР ИССЛЕДОВАНИЙ И ЭКСПЕРТИЗ»</a:t>
            </a:r>
            <a:endParaRPr lang="ru-RU" sz="1400" spc="-1" dirty="0">
              <a:latin typeface="Arial Black" panose="020B0A04020102020204" pitchFamily="34" charset="0"/>
            </a:endParaRPr>
          </a:p>
        </p:txBody>
      </p:sp>
      <p:sp>
        <p:nvSpPr>
          <p:cNvPr id="201" name="Google Shape;201;p31">
            <a:extLst>
              <a:ext uri="{FF2B5EF4-FFF2-40B4-BE49-F238E27FC236}">
                <a16:creationId xmlns:a16="http://schemas.microsoft.com/office/drawing/2014/main" id="{7D91060E-2801-91FC-0117-AFAD36F194FD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3219069" y="2073679"/>
            <a:ext cx="3390125" cy="1012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14351" indent="-126000"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ru-RU" sz="1050" b="1" spc="-1" dirty="0">
                <a:solidFill>
                  <a:srgbClr val="FFFFFF"/>
                </a:solidFill>
                <a:latin typeface="+mn-lt"/>
                <a:ea typeface="DejaVu Sans"/>
              </a:rPr>
              <a:t>Проведение правового мониторинга</a:t>
            </a:r>
            <a:endParaRPr lang="ru-RU" sz="1050" spc="-1" dirty="0">
              <a:latin typeface="+mn-lt"/>
            </a:endParaRPr>
          </a:p>
          <a:p>
            <a:pPr marL="214351" indent="-126000"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ru-RU" sz="1050" b="1" spc="-1" dirty="0">
                <a:solidFill>
                  <a:srgbClr val="FFFFFF"/>
                </a:solidFill>
                <a:latin typeface="+mn-lt"/>
                <a:ea typeface="DejaVu Sans"/>
              </a:rPr>
              <a:t>Проведение технических, социальных, экономических и правовых исследований</a:t>
            </a:r>
            <a:endParaRPr lang="ru-RU" sz="1050" spc="-1" dirty="0">
              <a:latin typeface="+mn-lt"/>
            </a:endParaRPr>
          </a:p>
          <a:p>
            <a:pPr marL="214351" indent="-126000"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ru-RU" sz="1050" b="1" spc="-1" dirty="0">
                <a:solidFill>
                  <a:srgbClr val="FFFFFF"/>
                </a:solidFill>
                <a:latin typeface="+mn-lt"/>
                <a:ea typeface="DejaVu Sans"/>
              </a:rPr>
              <a:t>Сопровождение проектов</a:t>
            </a:r>
            <a:endParaRPr lang="ru-RU" sz="1050" spc="-1" dirty="0">
              <a:latin typeface="+mn-lt"/>
            </a:endParaRPr>
          </a:p>
          <a:p>
            <a:pPr marL="214351" indent="-126000"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ru-RU" sz="1050" b="1" spc="-1" dirty="0">
                <a:solidFill>
                  <a:srgbClr val="FFFFFF"/>
                </a:solidFill>
                <a:latin typeface="+mn-lt"/>
                <a:ea typeface="DejaVu Sans"/>
              </a:rPr>
              <a:t>Подготовка заключений и экспертиз нормативных правовых актов</a:t>
            </a:r>
            <a:endParaRPr lang="ru-RU" sz="1050" spc="-1" dirty="0">
              <a:latin typeface="+mn-lt"/>
            </a:endParaRPr>
          </a:p>
          <a:p>
            <a:pPr marL="171450" lvl="0" indent="-126000" algn="l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sz="1050" dirty="0">
              <a:solidFill>
                <a:schemeClr val="lt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2" name="Google Shape;202;p31">
            <a:extLst>
              <a:ext uri="{FF2B5EF4-FFF2-40B4-BE49-F238E27FC236}">
                <a16:creationId xmlns:a16="http://schemas.microsoft.com/office/drawing/2014/main" id="{584737DA-5971-CCC3-3112-294E8766BC26}"/>
              </a:ext>
            </a:extLst>
          </p:cNvPr>
          <p:cNvSpPr/>
          <p:nvPr/>
        </p:nvSpPr>
        <p:spPr>
          <a:xfrm rot="10800000" flipH="1">
            <a:off x="-1" y="1152147"/>
            <a:ext cx="9144000" cy="272157"/>
          </a:xfrm>
          <a:prstGeom prst="rect">
            <a:avLst/>
          </a:prstGeom>
          <a:solidFill>
            <a:srgbClr val="0F7976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Рисунок 19">
            <a:extLst>
              <a:ext uri="{FF2B5EF4-FFF2-40B4-BE49-F238E27FC236}">
                <a16:creationId xmlns:a16="http://schemas.microsoft.com/office/drawing/2014/main" id="{E46BD757-904C-6188-D2EA-1D3C8EEABB28}"/>
              </a:ext>
            </a:extLst>
          </p:cNvPr>
          <p:cNvSpPr/>
          <p:nvPr/>
        </p:nvSpPr>
        <p:spPr>
          <a:xfrm>
            <a:off x="2193167" y="2307216"/>
            <a:ext cx="1018279" cy="1012566"/>
          </a:xfrm>
          <a:prstGeom prst="ellipse">
            <a:avLst/>
          </a:prstGeom>
          <a:blipFill rotWithShape="0">
            <a:blip r:embed="rId3"/>
            <a:srcRect/>
            <a:stretch/>
          </a:blipFill>
          <a:ln w="63500">
            <a:noFill/>
          </a:ln>
          <a:effectLst>
            <a:glow>
              <a:srgbClr val="A5A5A5">
                <a:alpha val="40000"/>
              </a:srgbClr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ACE0B4-AFDE-3834-C6DA-1520BD17387F}"/>
              </a:ext>
            </a:extLst>
          </p:cNvPr>
          <p:cNvSpPr txBox="1"/>
          <p:nvPr/>
        </p:nvSpPr>
        <p:spPr>
          <a:xfrm>
            <a:off x="165138" y="2352132"/>
            <a:ext cx="33117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200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Руководитель </a:t>
            </a:r>
            <a:endParaRPr lang="ru-RU" sz="12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73A176-4056-0249-35C0-0957BB8D301B}"/>
              </a:ext>
            </a:extLst>
          </p:cNvPr>
          <p:cNvSpPr txBox="1"/>
          <p:nvPr/>
        </p:nvSpPr>
        <p:spPr>
          <a:xfrm>
            <a:off x="155909" y="2627864"/>
            <a:ext cx="1942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b="1" spc="-1" dirty="0">
                <a:solidFill>
                  <a:srgbClr val="FFFFFF"/>
                </a:solidFill>
                <a:latin typeface="Arial Black" panose="020B0A04020102020204" pitchFamily="34" charset="0"/>
                <a:ea typeface="DejaVu Sans"/>
              </a:rPr>
              <a:t>ЕЖОВ ДМИТРИЙ ОЛЕГОВИЧ</a:t>
            </a:r>
            <a:endParaRPr lang="ru-RU" spc="-1" dirty="0"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1371BE-2642-77D6-C2C1-0AA5F0FA6248}"/>
              </a:ext>
            </a:extLst>
          </p:cNvPr>
          <p:cNvSpPr txBox="1"/>
          <p:nvPr/>
        </p:nvSpPr>
        <p:spPr>
          <a:xfrm>
            <a:off x="-57017" y="3397292"/>
            <a:ext cx="326846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26000"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ru-RU" sz="1000" b="1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Тренинговый центр для прокачивания навыков </a:t>
            </a:r>
            <a:endParaRPr lang="ru-RU" sz="1000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126000"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ru-RU" sz="1000" b="1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Семинары, мастер-классы, дискуссии</a:t>
            </a:r>
            <a:endParaRPr lang="ru-RU" sz="1000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126000"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ru-RU" sz="1000" b="1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Адаптация в профессиональной рабочей среде</a:t>
            </a:r>
            <a:endParaRPr lang="ru-RU" sz="1000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126000"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ru-RU" sz="1000" b="1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Опыт и наставления от практикующих юристов</a:t>
            </a:r>
            <a:endParaRPr lang="ru-RU" sz="10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7A82C0-D9EA-8BDB-BC69-9E247D63E5D4}"/>
              </a:ext>
            </a:extLst>
          </p:cNvPr>
          <p:cNvSpPr txBox="1"/>
          <p:nvPr/>
        </p:nvSpPr>
        <p:spPr>
          <a:xfrm>
            <a:off x="6325014" y="2048606"/>
            <a:ext cx="27792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26000"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ru-RU" sz="1000" b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практических занятий по работе со следами</a:t>
            </a:r>
          </a:p>
          <a:p>
            <a:pPr marL="285750" indent="-126000"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ru-RU" sz="1000" b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следственных действий, выдвижение версий, составление планов расследования отдельных категорий преступлений</a:t>
            </a:r>
          </a:p>
          <a:p>
            <a:pPr marL="285750" indent="-126000"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ru-RU" sz="1000" b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занятий по овладению студентами навыками работы с новыми криминалистическими средствами, в том числе информационно-поисковыми системами</a:t>
            </a:r>
          </a:p>
          <a:p>
            <a:pPr marL="285750" indent="-126000"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ru-RU" sz="1000" b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финансово-экономических экспертиз</a:t>
            </a:r>
          </a:p>
        </p:txBody>
      </p:sp>
    </p:spTree>
    <p:extLst>
      <p:ext uri="{BB962C8B-B14F-4D97-AF65-F5344CB8AC3E}">
        <p14:creationId xmlns:p14="http://schemas.microsoft.com/office/powerpoint/2010/main" val="2245848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 rot="-5400000" flipH="1">
            <a:off x="5841429" y="1855320"/>
            <a:ext cx="5140800" cy="1435560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28"/>
          <p:cNvSpPr txBox="1">
            <a:spLocks noGrp="1"/>
          </p:cNvSpPr>
          <p:nvPr>
            <p:ph type="subTitle" idx="1"/>
          </p:nvPr>
        </p:nvSpPr>
        <p:spPr>
          <a:xfrm>
            <a:off x="2088204" y="4220201"/>
            <a:ext cx="4967592" cy="923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Clr>
                <a:srgbClr val="000000"/>
              </a:buClr>
              <a:buFont typeface="Arial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РЕЙТИНГ ВУЗОВ SUPERJOB ПО УРОВНЮ ЗАРАБОТНЫХ ПЛАТ ВЫПУСКНИКОВ В СФЕРЕ ЮРИСПРУДЕНЦИИ – 4 МЕСТО.</a:t>
            </a:r>
          </a:p>
          <a:p>
            <a:pPr indent="0">
              <a:buClr>
                <a:srgbClr val="000000"/>
              </a:buClr>
              <a:buFont typeface="Arial"/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5" name="Google Shape;145;p28"/>
          <p:cNvSpPr txBox="1">
            <a:spLocks noGrp="1"/>
          </p:cNvSpPr>
          <p:nvPr>
            <p:ph type="ctrTitle" idx="9"/>
          </p:nvPr>
        </p:nvSpPr>
        <p:spPr>
          <a:xfrm rot="5400000">
            <a:off x="5885444" y="2215432"/>
            <a:ext cx="5226343" cy="11383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ЮРИДИЧЕСКИЙ ФАКУЛЬТЕТ </a:t>
            </a: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 РЕЙТИНГАХ</a:t>
            </a:r>
            <a:endParaRPr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60B838-B549-B4CB-4BA3-2447C0A74C12}"/>
              </a:ext>
            </a:extLst>
          </p:cNvPr>
          <p:cNvSpPr txBox="1"/>
          <p:nvPr/>
        </p:nvSpPr>
        <p:spPr>
          <a:xfrm>
            <a:off x="2595845" y="3198345"/>
            <a:ext cx="4274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/>
              <a:t>В ПРЕДМЕТНОМ РЕЙТИНГЕ РОССИЙСКИХ УНИВЕРСИТЕТОВ ПО НАПРАВЛЕНИЮ «ПРАВО» РЕЙТИНГОВОГО АГЕНТСТВА </a:t>
            </a:r>
            <a:r>
              <a:rPr lang="en-US" sz="1200" b="1" dirty="0"/>
              <a:t>RAEX </a:t>
            </a:r>
            <a:r>
              <a:rPr lang="ru-RU" sz="1200" b="1" dirty="0"/>
              <a:t>В 2025 ГОДУ ФИНАНСОВЫЙ УНИВЕРСИТЕТ ЗАНИМАЕТ 7 МЕСТО.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AE1080-CCBF-F5DC-5836-1AD1184D3A26}"/>
              </a:ext>
            </a:extLst>
          </p:cNvPr>
          <p:cNvSpPr/>
          <p:nvPr/>
        </p:nvSpPr>
        <p:spPr>
          <a:xfrm>
            <a:off x="1497578" y="704283"/>
            <a:ext cx="420499" cy="28578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589AB6-161A-05CF-C521-C3C4BF5EF6A0}"/>
              </a:ext>
            </a:extLst>
          </p:cNvPr>
          <p:cNvSpPr txBox="1"/>
          <p:nvPr/>
        </p:nvSpPr>
        <p:spPr>
          <a:xfrm>
            <a:off x="2595845" y="230350"/>
            <a:ext cx="46342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/>
              <a:t>В 2025 ГОДУ ФИНАНСОВЫЙ УНИВЕРСИТЕТ РАСШИРИЛ СВОЕ ПРИСУТСТВИЕ В ПРЕДМЕТНЫХ РЕЙТИНГАХ, ВПЕРВЫЕ ВОЙДЯ               В СПИСОК ВУЗОВ-УЧАСТНИКОВ ПРЕСТИЖНЫХ МИРОВЫХ РЕЙТИНГОВ QS WUR BY SUBJECT И THE WUR BY SUBJECT ПО НАПРАВЛЕНИЮ «ЮРИСПРУДЕНЦИЯ»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633C13B-97BA-A7F3-B27A-2A18B1328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86" y="3109345"/>
            <a:ext cx="1822490" cy="8309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EDAD2A0-7017-C115-80E4-FF333F8774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5" t="35482" r="11238" b="31710"/>
          <a:stretch/>
        </p:blipFill>
        <p:spPr bwMode="auto">
          <a:xfrm>
            <a:off x="193832" y="4220201"/>
            <a:ext cx="1805386" cy="558828"/>
          </a:xfrm>
          <a:prstGeom prst="rect">
            <a:avLst/>
          </a:prstGeom>
          <a:noFill/>
        </p:spPr>
      </p:pic>
      <p:pic>
        <p:nvPicPr>
          <p:cNvPr id="11" name="Picture 6" descr="УУНиТ | Рейтинги уунит">
            <a:extLst>
              <a:ext uri="{FF2B5EF4-FFF2-40B4-BE49-F238E27FC236}">
                <a16:creationId xmlns:a16="http://schemas.microsoft.com/office/drawing/2014/main" id="{01448EF1-2821-71C7-699D-1898AB2ED2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46" y="419117"/>
            <a:ext cx="2165025" cy="570332"/>
          </a:xfrm>
          <a:prstGeom prst="rect">
            <a:avLst/>
          </a:prstGeom>
          <a:noFill/>
        </p:spPr>
      </p:pic>
      <p:pic>
        <p:nvPicPr>
          <p:cNvPr id="12" name="Picture 2" descr="Впервые казахстанский вуз вошел в рейтинг THE WUR by Subject | Казахский  национальный университет им. аль-Фараби">
            <a:extLst>
              <a:ext uri="{FF2B5EF4-FFF2-40B4-BE49-F238E27FC236}">
                <a16:creationId xmlns:a16="http://schemas.microsoft.com/office/drawing/2014/main" id="{CF25D404-CF93-910B-5351-0FD374182C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45" y="1329804"/>
            <a:ext cx="2165025" cy="942002"/>
          </a:xfrm>
          <a:prstGeom prst="rect">
            <a:avLst/>
          </a:prstGeom>
          <a:noFill/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2D6D1370-17E2-F6A9-44A3-F112398219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30737"/>
              </p:ext>
            </p:extLst>
          </p:nvPr>
        </p:nvGraphicFramePr>
        <p:xfrm>
          <a:off x="2719532" y="1593664"/>
          <a:ext cx="4064000" cy="1369695"/>
        </p:xfrm>
        <a:graphic>
          <a:graphicData uri="http://schemas.openxmlformats.org/drawingml/2006/table">
            <a:tbl>
              <a:tblPr firstRow="1" firstCol="1" bandRow="1">
                <a:tableStyleId>{0303CB74-D118-4D3F-85B2-3CD4CAB6B86A}</a:tableStyleId>
              </a:tblPr>
              <a:tblGrid>
                <a:gridCol w="1890395">
                  <a:extLst>
                    <a:ext uri="{9D8B030D-6E8A-4147-A177-3AD203B41FA5}">
                      <a16:colId xmlns:a16="http://schemas.microsoft.com/office/drawing/2014/main" val="1200565275"/>
                    </a:ext>
                  </a:extLst>
                </a:gridCol>
                <a:gridCol w="1086485">
                  <a:extLst>
                    <a:ext uri="{9D8B030D-6E8A-4147-A177-3AD203B41FA5}">
                      <a16:colId xmlns:a16="http://schemas.microsoft.com/office/drawing/2014/main" val="4105910130"/>
                    </a:ext>
                  </a:extLst>
                </a:gridCol>
                <a:gridCol w="1087120">
                  <a:extLst>
                    <a:ext uri="{9D8B030D-6E8A-4147-A177-3AD203B41FA5}">
                      <a16:colId xmlns:a16="http://schemas.microsoft.com/office/drawing/2014/main" val="54557683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dirty="0">
                          <a:effectLst/>
                        </a:rPr>
                        <a:t>НАИМЕНОВАНИЕ РЕЙТИНГА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dirty="0">
                          <a:effectLst/>
                        </a:rPr>
                        <a:t>В МИРЕ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dirty="0">
                          <a:effectLst/>
                        </a:rPr>
                        <a:t>В РОССИИ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35848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QS WUR BY SUBJECT 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dirty="0">
                          <a:effectLst/>
                        </a:rPr>
                        <a:t>351-400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dirty="0">
                          <a:effectLst/>
                        </a:rPr>
                        <a:t>8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32252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THE WUR BY SUBJECT 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dirty="0">
                          <a:effectLst/>
                        </a:rPr>
                        <a:t>301+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dirty="0">
                          <a:effectLst/>
                        </a:rPr>
                        <a:t>3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096695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30DA9FB0-1AAB-7ECF-CC99-F62C4C6D0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6">
            <a:extLst>
              <a:ext uri="{FF2B5EF4-FFF2-40B4-BE49-F238E27FC236}">
                <a16:creationId xmlns:a16="http://schemas.microsoft.com/office/drawing/2014/main" id="{B8B71C98-C980-A093-4126-89AF1C2E10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75" b="475"/>
          <a:stretch/>
        </p:blipFill>
        <p:spPr>
          <a:xfrm flipH="1">
            <a:off x="2214592" y="0"/>
            <a:ext cx="692940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89226300-BFC0-240D-342D-E057FACC3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F797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92" y="0"/>
            <a:ext cx="69295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Google Shape;128;p26">
            <a:extLst>
              <a:ext uri="{FF2B5EF4-FFF2-40B4-BE49-F238E27FC236}">
                <a16:creationId xmlns:a16="http://schemas.microsoft.com/office/drawing/2014/main" id="{837501BB-8CD0-D623-D092-E017EB714CFD}"/>
              </a:ext>
            </a:extLst>
          </p:cNvPr>
          <p:cNvSpPr/>
          <p:nvPr/>
        </p:nvSpPr>
        <p:spPr>
          <a:xfrm rot="5400000">
            <a:off x="2418905" y="-611370"/>
            <a:ext cx="2775100" cy="6422065"/>
          </a:xfrm>
          <a:prstGeom prst="rect">
            <a:avLst/>
          </a:prstGeom>
          <a:solidFill>
            <a:srgbClr val="0F7976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30;p26">
            <a:extLst>
              <a:ext uri="{FF2B5EF4-FFF2-40B4-BE49-F238E27FC236}">
                <a16:creationId xmlns:a16="http://schemas.microsoft.com/office/drawing/2014/main" id="{9E095828-87D6-9B83-69F0-55950BEEEEB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74420" y="2374529"/>
            <a:ext cx="5954988" cy="12889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ОБ ИТОГАХ ПРИЁМНОЙ КАМПАНИИ </a:t>
            </a:r>
            <a:b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НА ЮРИДИЧЕСКОМ ФАКУЛЬТЕТЕ</a:t>
            </a:r>
            <a:endParaRPr sz="3200" dirty="0">
              <a:solidFill>
                <a:schemeClr val="lt1"/>
              </a:solidFill>
              <a:latin typeface="Arial Black" panose="020B0A04020102020204" pitchFamily="34" charset="0"/>
              <a:ea typeface="Livvic"/>
              <a:cs typeface="Livvic"/>
              <a:sym typeface="Livvic"/>
            </a:endParaRPr>
          </a:p>
        </p:txBody>
      </p:sp>
      <p:sp>
        <p:nvSpPr>
          <p:cNvPr id="131" name="Google Shape;131;p26">
            <a:extLst>
              <a:ext uri="{FF2B5EF4-FFF2-40B4-BE49-F238E27FC236}">
                <a16:creationId xmlns:a16="http://schemas.microsoft.com/office/drawing/2014/main" id="{28141120-F5CF-DC16-61FA-EAEDE13A23F6}"/>
              </a:ext>
            </a:extLst>
          </p:cNvPr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rgbClr val="0F7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81F961-FF57-BF69-8C06-51C82F9134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76449"/>
          <a:stretch>
            <a:fillRect/>
          </a:stretch>
        </p:blipFill>
        <p:spPr>
          <a:xfrm>
            <a:off x="165403" y="67887"/>
            <a:ext cx="1905791" cy="77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01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CE3F7FB-8CA3-BB9F-E2B1-A375A3B39E82}"/>
              </a:ext>
            </a:extLst>
          </p:cNvPr>
          <p:cNvSpPr txBox="1">
            <a:spLocks/>
          </p:cNvSpPr>
          <p:nvPr/>
        </p:nvSpPr>
        <p:spPr>
          <a:xfrm>
            <a:off x="420163" y="231868"/>
            <a:ext cx="6577322" cy="50959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75" b="1" dirty="0">
                <a:latin typeface="Arial Black" panose="020B0A04020102020204" pitchFamily="34" charset="0"/>
              </a:rPr>
              <a:t>КОЛИЧЕСТВО ПОДАННЫХ ЗАЯВЛЕНИЙ (МОСКВА), чел</a:t>
            </a:r>
          </a:p>
        </p:txBody>
      </p:sp>
      <p:graphicFrame>
        <p:nvGraphicFramePr>
          <p:cNvPr id="7" name="Объект 7">
            <a:extLst>
              <a:ext uri="{FF2B5EF4-FFF2-40B4-BE49-F238E27FC236}">
                <a16:creationId xmlns:a16="http://schemas.microsoft.com/office/drawing/2014/main" id="{D5970C80-2ADC-5637-9EFD-A0ECDF4BD5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2925053"/>
              </p:ext>
            </p:extLst>
          </p:nvPr>
        </p:nvGraphicFramePr>
        <p:xfrm>
          <a:off x="420163" y="774366"/>
          <a:ext cx="4619670" cy="3831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867200F-410C-33E7-15B6-BC0C539115E6}"/>
              </a:ext>
            </a:extLst>
          </p:cNvPr>
          <p:cNvSpPr txBox="1">
            <a:spLocks/>
          </p:cNvSpPr>
          <p:nvPr/>
        </p:nvSpPr>
        <p:spPr>
          <a:xfrm>
            <a:off x="7978916" y="223126"/>
            <a:ext cx="1165084" cy="22982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0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17.09.2025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C140043B-A38B-4B70-9909-26EAC70A5E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566472"/>
              </p:ext>
            </p:extLst>
          </p:nvPr>
        </p:nvGraphicFramePr>
        <p:xfrm>
          <a:off x="4897707" y="859379"/>
          <a:ext cx="4268929" cy="3831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FA73AE9-1F7E-4B24-A447-B643B73358A3}"/>
              </a:ext>
            </a:extLst>
          </p:cNvPr>
          <p:cNvSpPr txBox="1">
            <a:spLocks/>
          </p:cNvSpPr>
          <p:nvPr/>
        </p:nvSpPr>
        <p:spPr>
          <a:xfrm>
            <a:off x="2180380" y="4707000"/>
            <a:ext cx="5434654" cy="39384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ТОП-2 ВУЗов РФ по количеству поданных заявлений </a:t>
            </a:r>
            <a:endParaRPr lang="en-US" sz="15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744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1120618E-0B34-3E5B-3129-CCCF8570C73C}"/>
              </a:ext>
            </a:extLst>
          </p:cNvPr>
          <p:cNvSpPr txBox="1">
            <a:spLocks/>
          </p:cNvSpPr>
          <p:nvPr/>
        </p:nvSpPr>
        <p:spPr>
          <a:xfrm>
            <a:off x="351341" y="134397"/>
            <a:ext cx="7695137" cy="39912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75" b="1" dirty="0">
                <a:latin typeface="Arial Black" panose="020B0A04020102020204" pitchFamily="34" charset="0"/>
              </a:rPr>
              <a:t>КОЛИЧЕСТВО ЗАЧИСЛЕННЫХ БВИ В РАЗРЕЗЕ ОЛИМПИАД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5C4E5F0-75D4-8890-7A4D-2CAAC2E4443D}"/>
              </a:ext>
            </a:extLst>
          </p:cNvPr>
          <p:cNvSpPr/>
          <p:nvPr/>
        </p:nvSpPr>
        <p:spPr>
          <a:xfrm>
            <a:off x="182706" y="527144"/>
            <a:ext cx="4180702" cy="37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CAA61219-731D-69AD-F5B0-4806F1E418A9}"/>
              </a:ext>
            </a:extLst>
          </p:cNvPr>
          <p:cNvSpPr/>
          <p:nvPr/>
        </p:nvSpPr>
        <p:spPr>
          <a:xfrm>
            <a:off x="275175" y="593523"/>
            <a:ext cx="29202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75000"/>
                  </a:schemeClr>
                </a:solidFill>
              </a:rPr>
              <a:t>Олимпиада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24AC1928-763A-F636-530A-91CFE39A8970}"/>
              </a:ext>
            </a:extLst>
          </p:cNvPr>
          <p:cNvSpPr/>
          <p:nvPr/>
        </p:nvSpPr>
        <p:spPr>
          <a:xfrm>
            <a:off x="3813401" y="527144"/>
            <a:ext cx="1084744" cy="6218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3FB8E9FA-0535-CD6C-FFB2-5B2E94501643}"/>
              </a:ext>
            </a:extLst>
          </p:cNvPr>
          <p:cNvSpPr/>
          <p:nvPr/>
        </p:nvSpPr>
        <p:spPr>
          <a:xfrm>
            <a:off x="179618" y="1109412"/>
            <a:ext cx="4275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</a:rPr>
              <a:t>Всероссийская олимпиада школьников </a:t>
            </a:r>
            <a:br>
              <a:rPr lang="ru-RU" sz="1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</a:rPr>
              <a:t>«Миссия выполнима. Твое призвание-финансист!» 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7FB6E627-1372-5D8D-5262-37D3845381CF}"/>
              </a:ext>
            </a:extLst>
          </p:cNvPr>
          <p:cNvSpPr/>
          <p:nvPr/>
        </p:nvSpPr>
        <p:spPr>
          <a:xfrm>
            <a:off x="4412383" y="1154301"/>
            <a:ext cx="577175" cy="28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ru-RU" sz="1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203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E21CB349-C335-E9CB-5274-FB6FCFF0A026}"/>
              </a:ext>
            </a:extLst>
          </p:cNvPr>
          <p:cNvSpPr/>
          <p:nvPr/>
        </p:nvSpPr>
        <p:spPr>
          <a:xfrm>
            <a:off x="3834165" y="557878"/>
            <a:ext cx="115539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accent1">
                    <a:lumMod val="75000"/>
                  </a:schemeClr>
                </a:solidFill>
              </a:rPr>
              <a:t>Количество зачисленных (чел)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40D11BD7-0F16-5CC5-9EC2-0BD18C4F844F}"/>
              </a:ext>
            </a:extLst>
          </p:cNvPr>
          <p:cNvSpPr/>
          <p:nvPr/>
        </p:nvSpPr>
        <p:spPr>
          <a:xfrm>
            <a:off x="181199" y="1488501"/>
            <a:ext cx="40881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Всероссийская олимпиада школьников «Высшая проба»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9E1C2B45-6458-0F58-17FD-6711555E490A}"/>
              </a:ext>
            </a:extLst>
          </p:cNvPr>
          <p:cNvSpPr/>
          <p:nvPr/>
        </p:nvSpPr>
        <p:spPr>
          <a:xfrm>
            <a:off x="4448766" y="1434778"/>
            <a:ext cx="464093" cy="28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ru-RU" sz="1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28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BA6805F0-CBD0-0DDC-522B-59DA0FE03F40}"/>
              </a:ext>
            </a:extLst>
          </p:cNvPr>
          <p:cNvSpPr/>
          <p:nvPr/>
        </p:nvSpPr>
        <p:spPr>
          <a:xfrm>
            <a:off x="181199" y="1719334"/>
            <a:ext cx="3652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Многопрофильная олимпиада школьников Уральского федерального университета «Изумруд» 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CC771A2E-6ACF-096A-25AF-5403A16C138D}"/>
              </a:ext>
            </a:extLst>
          </p:cNvPr>
          <p:cNvSpPr/>
          <p:nvPr/>
        </p:nvSpPr>
        <p:spPr>
          <a:xfrm>
            <a:off x="4448766" y="1669760"/>
            <a:ext cx="464093" cy="28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ru-RU" sz="1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17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A20670C-F6B7-F735-6FDB-E64BC0A6FEDC}"/>
              </a:ext>
            </a:extLst>
          </p:cNvPr>
          <p:cNvSpPr/>
          <p:nvPr/>
        </p:nvSpPr>
        <p:spPr>
          <a:xfrm>
            <a:off x="179618" y="2063421"/>
            <a:ext cx="43455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Олимпиада школьников Российской академии народного хозяйства и государственной службы при Президенте Российской Федерации 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23E1F194-B58F-6336-D92F-DBC909ABDBFA}"/>
              </a:ext>
            </a:extLst>
          </p:cNvPr>
          <p:cNvSpPr/>
          <p:nvPr/>
        </p:nvSpPr>
        <p:spPr>
          <a:xfrm>
            <a:off x="4444617" y="2064051"/>
            <a:ext cx="464093" cy="28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ru-RU" sz="1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35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B949B8E2-0D88-31B9-C74F-0F98EE712149}"/>
              </a:ext>
            </a:extLst>
          </p:cNvPr>
          <p:cNvSpPr/>
          <p:nvPr/>
        </p:nvSpPr>
        <p:spPr>
          <a:xfrm>
            <a:off x="179618" y="2858712"/>
            <a:ext cx="40881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Всероссийская Толстовская олимпиада школьников 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53459849-474D-090B-4CCD-91F727F4EED5}"/>
              </a:ext>
            </a:extLst>
          </p:cNvPr>
          <p:cNvSpPr/>
          <p:nvPr/>
        </p:nvSpPr>
        <p:spPr>
          <a:xfrm>
            <a:off x="4431708" y="2620365"/>
            <a:ext cx="464093" cy="28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ru-RU" sz="1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08C9CEA3-F397-A03C-6143-17678BA31EB7}"/>
              </a:ext>
            </a:extLst>
          </p:cNvPr>
          <p:cNvSpPr/>
          <p:nvPr/>
        </p:nvSpPr>
        <p:spPr>
          <a:xfrm>
            <a:off x="175470" y="3058687"/>
            <a:ext cx="40881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Плехановская олимпиада школьников</a:t>
            </a: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3083EC32-D33B-387E-53CC-058E98837C3C}"/>
              </a:ext>
            </a:extLst>
          </p:cNvPr>
          <p:cNvSpPr/>
          <p:nvPr/>
        </p:nvSpPr>
        <p:spPr>
          <a:xfrm>
            <a:off x="4429201" y="2895244"/>
            <a:ext cx="464093" cy="28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ru-RU" sz="1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14</a:t>
            </a: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9E537085-6D3A-E8EC-D5D1-58FF5535FB4E}"/>
              </a:ext>
            </a:extLst>
          </p:cNvPr>
          <p:cNvSpPr/>
          <p:nvPr/>
        </p:nvSpPr>
        <p:spPr>
          <a:xfrm>
            <a:off x="186198" y="2397047"/>
            <a:ext cx="4338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Всероссийская олимпиада по финансовой грамотности, финансовому </a:t>
            </a:r>
            <a:br>
              <a:rPr lang="ru-RU" sz="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рынку и защите прав потребителей финансовых услуг </a:t>
            </a:r>
            <a:br>
              <a:rPr lang="ru-RU" sz="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800" dirty="0" err="1">
                <a:solidFill>
                  <a:schemeClr val="accent1">
                    <a:lumMod val="75000"/>
                  </a:schemeClr>
                </a:solidFill>
              </a:rPr>
              <a:t>Финатлон</a:t>
            </a:r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 для старшеклассников» 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8BA7B34F-1A12-0A49-96FC-F3405B19CD76}"/>
              </a:ext>
            </a:extLst>
          </p:cNvPr>
          <p:cNvSpPr/>
          <p:nvPr/>
        </p:nvSpPr>
        <p:spPr>
          <a:xfrm>
            <a:off x="4433878" y="2385680"/>
            <a:ext cx="464093" cy="28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ru-RU" sz="1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7</a:t>
            </a: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DCBB72FF-9C82-FDE6-6DFF-5643B05AB3F0}"/>
              </a:ext>
            </a:extLst>
          </p:cNvPr>
          <p:cNvSpPr/>
          <p:nvPr/>
        </p:nvSpPr>
        <p:spPr>
          <a:xfrm>
            <a:off x="179618" y="3245909"/>
            <a:ext cx="40881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Московская олимпиада школьников</a:t>
            </a: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7D3605AE-1ADD-DDE6-219A-4274B239F8FA}"/>
              </a:ext>
            </a:extLst>
          </p:cNvPr>
          <p:cNvSpPr/>
          <p:nvPr/>
        </p:nvSpPr>
        <p:spPr>
          <a:xfrm>
            <a:off x="4427559" y="3137751"/>
            <a:ext cx="464093" cy="28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ru-RU" sz="1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10</a:t>
            </a: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D0602525-87FC-0105-5A50-176E61F3111D}"/>
              </a:ext>
            </a:extLst>
          </p:cNvPr>
          <p:cNvSpPr/>
          <p:nvPr/>
        </p:nvSpPr>
        <p:spPr>
          <a:xfrm>
            <a:off x="188959" y="3412630"/>
            <a:ext cx="42811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Всероссийская экономическая олимпиада школьников </a:t>
            </a:r>
            <a:br>
              <a:rPr lang="ru-RU" sz="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имени Н. Д. Кондратьева </a:t>
            </a: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81E58319-609E-5D0F-03A3-7BDC0A28C80F}"/>
              </a:ext>
            </a:extLst>
          </p:cNvPr>
          <p:cNvSpPr/>
          <p:nvPr/>
        </p:nvSpPr>
        <p:spPr>
          <a:xfrm>
            <a:off x="4431708" y="3395509"/>
            <a:ext cx="464093" cy="28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ru-RU" sz="1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7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696B68C8-BCE1-C10E-A225-BBE5C868B10F}"/>
              </a:ext>
            </a:extLst>
          </p:cNvPr>
          <p:cNvSpPr/>
          <p:nvPr/>
        </p:nvSpPr>
        <p:spPr>
          <a:xfrm>
            <a:off x="3847904" y="1153785"/>
            <a:ext cx="622188" cy="28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</a:rPr>
              <a:t>192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CE1E137F-F98A-236D-2ECA-477D22DBBB58}"/>
              </a:ext>
            </a:extLst>
          </p:cNvPr>
          <p:cNvSpPr/>
          <p:nvPr/>
        </p:nvSpPr>
        <p:spPr>
          <a:xfrm>
            <a:off x="3914203" y="1434778"/>
            <a:ext cx="464093" cy="28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</a:rPr>
              <a:t>39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973DBB88-7BF9-DCA3-BBB1-3F96AF005B6B}"/>
              </a:ext>
            </a:extLst>
          </p:cNvPr>
          <p:cNvSpPr/>
          <p:nvPr/>
        </p:nvSpPr>
        <p:spPr>
          <a:xfrm>
            <a:off x="3914203" y="1669760"/>
            <a:ext cx="464093" cy="28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</a:rPr>
              <a:t>20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FE898090-F35B-3476-0282-05415B20343E}"/>
              </a:ext>
            </a:extLst>
          </p:cNvPr>
          <p:cNvSpPr/>
          <p:nvPr/>
        </p:nvSpPr>
        <p:spPr>
          <a:xfrm>
            <a:off x="3910054" y="2064051"/>
            <a:ext cx="464093" cy="28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</a:rPr>
              <a:t>52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C7DDB588-08D7-7F53-B4ED-E997F620E0C9}"/>
              </a:ext>
            </a:extLst>
          </p:cNvPr>
          <p:cNvSpPr/>
          <p:nvPr/>
        </p:nvSpPr>
        <p:spPr>
          <a:xfrm>
            <a:off x="3897145" y="2620365"/>
            <a:ext cx="464093" cy="28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</a:rPr>
              <a:t>17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4A090F29-1F93-69EF-F656-2DD23D6118B7}"/>
              </a:ext>
            </a:extLst>
          </p:cNvPr>
          <p:cNvSpPr/>
          <p:nvPr/>
        </p:nvSpPr>
        <p:spPr>
          <a:xfrm>
            <a:off x="3894638" y="2895244"/>
            <a:ext cx="464093" cy="28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</a:rPr>
              <a:t>23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88CCDB46-E66A-0FB7-4F1E-2CCDCC35F43F}"/>
              </a:ext>
            </a:extLst>
          </p:cNvPr>
          <p:cNvSpPr/>
          <p:nvPr/>
        </p:nvSpPr>
        <p:spPr>
          <a:xfrm>
            <a:off x="3899315" y="2385680"/>
            <a:ext cx="464093" cy="28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</a:rPr>
              <a:t>10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45794C95-8EA6-7E37-B1CB-D4F1881EAE5E}"/>
              </a:ext>
            </a:extLst>
          </p:cNvPr>
          <p:cNvSpPr/>
          <p:nvPr/>
        </p:nvSpPr>
        <p:spPr>
          <a:xfrm>
            <a:off x="3892996" y="3137751"/>
            <a:ext cx="464093" cy="28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</a:rPr>
              <a:t>20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E9D86F2-8852-A0E1-E46D-3DDC0A9D9770}"/>
              </a:ext>
            </a:extLst>
          </p:cNvPr>
          <p:cNvSpPr/>
          <p:nvPr/>
        </p:nvSpPr>
        <p:spPr>
          <a:xfrm>
            <a:off x="3897145" y="3395509"/>
            <a:ext cx="464093" cy="28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78D9F81F-61C0-E0AA-E84C-3AC3B639DDF8}"/>
              </a:ext>
            </a:extLst>
          </p:cNvPr>
          <p:cNvSpPr/>
          <p:nvPr/>
        </p:nvSpPr>
        <p:spPr>
          <a:xfrm>
            <a:off x="4516590" y="862121"/>
            <a:ext cx="763109" cy="276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ru-RU" sz="800" b="1" dirty="0">
                <a:solidFill>
                  <a:schemeClr val="accent1">
                    <a:lumMod val="75000"/>
                  </a:schemeClr>
                </a:solidFill>
              </a:rPr>
              <a:t>2024</a:t>
            </a:r>
          </a:p>
        </p:txBody>
      </p:sp>
      <p:graphicFrame>
        <p:nvGraphicFramePr>
          <p:cNvPr id="54" name="Диаграмма 53">
            <a:extLst>
              <a:ext uri="{FF2B5EF4-FFF2-40B4-BE49-F238E27FC236}">
                <a16:creationId xmlns:a16="http://schemas.microsoft.com/office/drawing/2014/main" id="{B1CFCAFC-403B-4485-8D0F-1C95E87189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954373"/>
              </p:ext>
            </p:extLst>
          </p:nvPr>
        </p:nvGraphicFramePr>
        <p:xfrm>
          <a:off x="5088078" y="557878"/>
          <a:ext cx="3897792" cy="3041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5E7645F6-CDFD-49A5-8850-7AEF53AE8275}"/>
              </a:ext>
            </a:extLst>
          </p:cNvPr>
          <p:cNvCxnSpPr>
            <a:cxnSpLocks/>
          </p:cNvCxnSpPr>
          <p:nvPr/>
        </p:nvCxnSpPr>
        <p:spPr>
          <a:xfrm flipV="1">
            <a:off x="4357089" y="2695952"/>
            <a:ext cx="0" cy="15402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64658084-6ADE-4F07-9010-48C687CCED55}"/>
              </a:ext>
            </a:extLst>
          </p:cNvPr>
          <p:cNvCxnSpPr>
            <a:cxnSpLocks/>
          </p:cNvCxnSpPr>
          <p:nvPr/>
        </p:nvCxnSpPr>
        <p:spPr>
          <a:xfrm flipV="1">
            <a:off x="4354582" y="2946907"/>
            <a:ext cx="0" cy="15402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A91194CC-4820-4648-9B86-834B958FEDAE}"/>
              </a:ext>
            </a:extLst>
          </p:cNvPr>
          <p:cNvCxnSpPr>
            <a:cxnSpLocks/>
          </p:cNvCxnSpPr>
          <p:nvPr/>
        </p:nvCxnSpPr>
        <p:spPr>
          <a:xfrm flipV="1">
            <a:off x="4372072" y="2146912"/>
            <a:ext cx="0" cy="15402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FA9052BB-459D-469E-A38B-87665EF9E004}"/>
              </a:ext>
            </a:extLst>
          </p:cNvPr>
          <p:cNvCxnSpPr>
            <a:cxnSpLocks/>
          </p:cNvCxnSpPr>
          <p:nvPr/>
        </p:nvCxnSpPr>
        <p:spPr>
          <a:xfrm flipV="1">
            <a:off x="4359259" y="2385680"/>
            <a:ext cx="0" cy="15402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7F5AAA9E-BB53-404F-B51A-5D3585A27625}"/>
              </a:ext>
            </a:extLst>
          </p:cNvPr>
          <p:cNvCxnSpPr>
            <a:cxnSpLocks/>
          </p:cNvCxnSpPr>
          <p:nvPr/>
        </p:nvCxnSpPr>
        <p:spPr>
          <a:xfrm flipV="1">
            <a:off x="4374147" y="1502741"/>
            <a:ext cx="0" cy="15402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9C9F4424-558E-4A98-9A25-056DAFE2A2AB}"/>
              </a:ext>
            </a:extLst>
          </p:cNvPr>
          <p:cNvCxnSpPr>
            <a:cxnSpLocks/>
          </p:cNvCxnSpPr>
          <p:nvPr/>
        </p:nvCxnSpPr>
        <p:spPr>
          <a:xfrm>
            <a:off x="4376506" y="1195957"/>
            <a:ext cx="0" cy="1485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B066409E-42F1-44BC-A46D-57FAAF5E02A2}"/>
              </a:ext>
            </a:extLst>
          </p:cNvPr>
          <p:cNvCxnSpPr>
            <a:cxnSpLocks/>
          </p:cNvCxnSpPr>
          <p:nvPr/>
        </p:nvCxnSpPr>
        <p:spPr>
          <a:xfrm flipV="1">
            <a:off x="4374147" y="1727898"/>
            <a:ext cx="0" cy="15402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id="{85E44762-5BBA-445D-899E-B633AEEDEF88}"/>
              </a:ext>
            </a:extLst>
          </p:cNvPr>
          <p:cNvCxnSpPr>
            <a:cxnSpLocks/>
          </p:cNvCxnSpPr>
          <p:nvPr/>
        </p:nvCxnSpPr>
        <p:spPr>
          <a:xfrm flipV="1">
            <a:off x="4352940" y="3158690"/>
            <a:ext cx="0" cy="15402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>
            <a:extLst>
              <a:ext uri="{FF2B5EF4-FFF2-40B4-BE49-F238E27FC236}">
                <a16:creationId xmlns:a16="http://schemas.microsoft.com/office/drawing/2014/main" id="{C1654B26-AECA-436A-8B92-D89E8A48E5B3}"/>
              </a:ext>
            </a:extLst>
          </p:cNvPr>
          <p:cNvCxnSpPr>
            <a:cxnSpLocks/>
          </p:cNvCxnSpPr>
          <p:nvPr/>
        </p:nvCxnSpPr>
        <p:spPr>
          <a:xfrm flipV="1">
            <a:off x="4357089" y="3445691"/>
            <a:ext cx="0" cy="15402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38397D8B-7F0C-4BEC-9863-2BDDFB0885E4}"/>
              </a:ext>
            </a:extLst>
          </p:cNvPr>
          <p:cNvSpPr txBox="1"/>
          <p:nvPr/>
        </p:nvSpPr>
        <p:spPr>
          <a:xfrm>
            <a:off x="351341" y="4238600"/>
            <a:ext cx="1773674" cy="33855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Победители и призеры олимпиад</a:t>
            </a:r>
          </a:p>
        </p:txBody>
      </p:sp>
      <p:graphicFrame>
        <p:nvGraphicFramePr>
          <p:cNvPr id="146" name="Диаграмма 145">
            <a:extLst>
              <a:ext uri="{FF2B5EF4-FFF2-40B4-BE49-F238E27FC236}">
                <a16:creationId xmlns:a16="http://schemas.microsoft.com/office/drawing/2014/main" id="{2342E6E2-A59D-56BB-A0E5-73DD5A6962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3373363"/>
              </p:ext>
            </p:extLst>
          </p:nvPr>
        </p:nvGraphicFramePr>
        <p:xfrm>
          <a:off x="3436037" y="3866631"/>
          <a:ext cx="5171249" cy="1016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1" name="TextBox 180">
            <a:extLst>
              <a:ext uri="{FF2B5EF4-FFF2-40B4-BE49-F238E27FC236}">
                <a16:creationId xmlns:a16="http://schemas.microsoft.com/office/drawing/2014/main" id="{EDF9DD92-EA17-07C0-CA9F-E3BB35B397E1}"/>
              </a:ext>
            </a:extLst>
          </p:cNvPr>
          <p:cNvSpPr txBox="1"/>
          <p:nvPr/>
        </p:nvSpPr>
        <p:spPr>
          <a:xfrm>
            <a:off x="333218" y="4715574"/>
            <a:ext cx="1791797" cy="21544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Из них: зачисленные по ВСОШ</a:t>
            </a:r>
          </a:p>
        </p:txBody>
      </p:sp>
      <p:sp>
        <p:nvSpPr>
          <p:cNvPr id="183" name="Прямоугольник 182">
            <a:extLst>
              <a:ext uri="{FF2B5EF4-FFF2-40B4-BE49-F238E27FC236}">
                <a16:creationId xmlns:a16="http://schemas.microsoft.com/office/drawing/2014/main" id="{26CB94C9-0803-FF13-B902-24D6DF63AAC0}"/>
              </a:ext>
            </a:extLst>
          </p:cNvPr>
          <p:cNvSpPr/>
          <p:nvPr/>
        </p:nvSpPr>
        <p:spPr>
          <a:xfrm>
            <a:off x="2228710" y="3903625"/>
            <a:ext cx="1627279" cy="1944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A880EFDE-89C6-81FA-1E16-3272EDF73AC3}"/>
              </a:ext>
            </a:extLst>
          </p:cNvPr>
          <p:cNvSpPr txBox="1"/>
          <p:nvPr/>
        </p:nvSpPr>
        <p:spPr>
          <a:xfrm>
            <a:off x="3326556" y="3873764"/>
            <a:ext cx="105886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</a:rPr>
              <a:t>202</a:t>
            </a:r>
            <a:r>
              <a:rPr lang="en-US" sz="900" dirty="0">
                <a:solidFill>
                  <a:schemeClr val="bg1"/>
                </a:solidFill>
              </a:rPr>
              <a:t>5</a:t>
            </a:r>
            <a:endParaRPr lang="ru-RU" sz="900" dirty="0">
              <a:solidFill>
                <a:schemeClr val="bg1"/>
              </a:solidFill>
            </a:endParaRPr>
          </a:p>
          <a:p>
            <a:endParaRPr lang="ru-RU" sz="900" dirty="0">
              <a:solidFill>
                <a:schemeClr val="tx1"/>
              </a:solidFill>
            </a:endParaRPr>
          </a:p>
          <a:p>
            <a:endParaRPr lang="ru-RU" sz="900" dirty="0">
              <a:solidFill>
                <a:schemeClr val="tx1"/>
              </a:solidFill>
            </a:endParaRPr>
          </a:p>
          <a:p>
            <a:r>
              <a:rPr lang="ru-RU" sz="900" dirty="0">
                <a:solidFill>
                  <a:schemeClr val="tx1"/>
                </a:solidFill>
              </a:rPr>
              <a:t>526</a:t>
            </a:r>
          </a:p>
          <a:p>
            <a:endParaRPr lang="ru-RU" sz="900" dirty="0">
              <a:solidFill>
                <a:schemeClr val="tx1"/>
              </a:solidFill>
            </a:endParaRPr>
          </a:p>
          <a:p>
            <a:endParaRPr lang="ru-RU" sz="900" dirty="0">
              <a:solidFill>
                <a:schemeClr val="tx1"/>
              </a:solidFill>
            </a:endParaRPr>
          </a:p>
          <a:p>
            <a:r>
              <a:rPr lang="ru-RU" sz="9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CA173E9F-0413-D88E-B343-405EAE20D649}"/>
              </a:ext>
            </a:extLst>
          </p:cNvPr>
          <p:cNvSpPr txBox="1"/>
          <p:nvPr/>
        </p:nvSpPr>
        <p:spPr>
          <a:xfrm>
            <a:off x="2377173" y="3885433"/>
            <a:ext cx="1058865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</a:rPr>
              <a:t>2024</a:t>
            </a:r>
          </a:p>
          <a:p>
            <a:endParaRPr lang="ru-RU" sz="900" dirty="0">
              <a:solidFill>
                <a:schemeClr val="tx1"/>
              </a:solidFill>
            </a:endParaRPr>
          </a:p>
          <a:p>
            <a:endParaRPr lang="ru-RU" sz="900" dirty="0">
              <a:solidFill>
                <a:schemeClr val="tx1"/>
              </a:solidFill>
            </a:endParaRPr>
          </a:p>
          <a:p>
            <a:r>
              <a:rPr lang="ru-RU" sz="900" dirty="0">
                <a:solidFill>
                  <a:schemeClr val="tx1"/>
                </a:solidFill>
              </a:rPr>
              <a:t>442</a:t>
            </a:r>
          </a:p>
          <a:p>
            <a:endParaRPr lang="ru-RU" sz="900" dirty="0">
              <a:solidFill>
                <a:schemeClr val="tx1"/>
              </a:solidFill>
            </a:endParaRPr>
          </a:p>
          <a:p>
            <a:endParaRPr lang="ru-RU" sz="900" dirty="0">
              <a:solidFill>
                <a:schemeClr val="tx1"/>
              </a:solidFill>
            </a:endParaRPr>
          </a:p>
          <a:p>
            <a:r>
              <a:rPr lang="ru-RU" sz="900" dirty="0">
                <a:solidFill>
                  <a:schemeClr val="tx1"/>
                </a:solidFill>
              </a:rPr>
              <a:t>10</a:t>
            </a:r>
          </a:p>
          <a:p>
            <a:endParaRPr lang="ru-RU" sz="900" dirty="0">
              <a:solidFill>
                <a:schemeClr val="tx1"/>
              </a:solidFill>
            </a:endParaRPr>
          </a:p>
          <a:p>
            <a:r>
              <a:rPr lang="ru-RU" sz="900" dirty="0">
                <a:solidFill>
                  <a:schemeClr val="bg1"/>
                </a:solidFill>
              </a:rPr>
              <a:t>442</a:t>
            </a:r>
          </a:p>
        </p:txBody>
      </p:sp>
    </p:spTree>
    <p:extLst>
      <p:ext uri="{BB962C8B-B14F-4D97-AF65-F5344CB8AC3E}">
        <p14:creationId xmlns:p14="http://schemas.microsoft.com/office/powerpoint/2010/main" val="3007777867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387771"/>
      </a:accent1>
      <a:accent2>
        <a:srgbClr val="212121"/>
      </a:accent2>
      <a:accent3>
        <a:srgbClr val="9ECFCB"/>
      </a:accent3>
      <a:accent4>
        <a:srgbClr val="289C91"/>
      </a:accent4>
      <a:accent5>
        <a:srgbClr val="619792"/>
      </a:accent5>
      <a:accent6>
        <a:srgbClr val="384C4B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</TotalTime>
  <Words>1542</Words>
  <Application>Microsoft Office PowerPoint</Application>
  <PresentationFormat>Экран (16:9)</PresentationFormat>
  <Paragraphs>312</Paragraphs>
  <Slides>25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8" baseType="lpstr">
      <vt:lpstr>Livvic</vt:lpstr>
      <vt:lpstr>Arial Black</vt:lpstr>
      <vt:lpstr>Fira Sans Extra Condensed Medium</vt:lpstr>
      <vt:lpstr>DejaVu Sans</vt:lpstr>
      <vt:lpstr>PTSans-Narrow</vt:lpstr>
      <vt:lpstr>Arial</vt:lpstr>
      <vt:lpstr>Calibri</vt:lpstr>
      <vt:lpstr>Catamaran Light</vt:lpstr>
      <vt:lpstr>Courier New</vt:lpstr>
      <vt:lpstr>Times New Roman</vt:lpstr>
      <vt:lpstr>PT Sans</vt:lpstr>
      <vt:lpstr>Roboto</vt:lpstr>
      <vt:lpstr>Engineering Project Proposal by Slidesgo</vt:lpstr>
      <vt:lpstr>ЮРИДИЧЕСКИЙ ФАКУЛЬТЕТ</vt:lpstr>
      <vt:lpstr>РУЧКИНА ГУЛЬНАРА ФЛЮРОВНА</vt:lpstr>
      <vt:lpstr>СТЕПАШИН СЕРГЕЙ ВАДИМОВИЧ</vt:lpstr>
      <vt:lpstr>КАФЕДРА ПРАВОВОГО РЕГУЛИРОВАНИЯ ЭКОНОМИЧЕСКОЙ ДЕЯТЕЛЬНОСТИ</vt:lpstr>
      <vt:lpstr>ЦЕНТРЫ  И ЛАБОРАТОРИИ</vt:lpstr>
      <vt:lpstr>ЮРИДИЧЕСКИЙ ФАКУЛЬТЕТ  В РЕЙТИНГАХ</vt:lpstr>
      <vt:lpstr>ОБ ИТОГАХ ПРИЁМНОЙ КАМПАНИИ  НА ЮРИДИЧЕСКОМ ФАКУЛЬТЕТЕ</vt:lpstr>
      <vt:lpstr>Презентация PowerPoint</vt:lpstr>
      <vt:lpstr>Презентация PowerPoint</vt:lpstr>
      <vt:lpstr>Презентация PowerPoint</vt:lpstr>
      <vt:lpstr> СПЕЦИАЛИТЕТ</vt:lpstr>
      <vt:lpstr>Презентация PowerPoint</vt:lpstr>
      <vt:lpstr>Презентация PowerPoint</vt:lpstr>
      <vt:lpstr>ПОРЯДОК УЧЕТА ИНДИВИДУАЛЬНЫХ ДОСТИЖЕНИЙ ПОСТУПАЮЩИХ</vt:lpstr>
      <vt:lpstr>УЧЕБНЫЕ АУДИТОРИИ</vt:lpstr>
      <vt:lpstr>Презентация PowerPoint</vt:lpstr>
      <vt:lpstr>СТРАТЕГИЧЕСКИЕ ПАРТНЕРЫ  И РАБОТОДАТЕЛИ</vt:lpstr>
      <vt:lpstr>ПРОЕКТЫ ЮРИДИЧЕСКОГО ФАКУЛЬТЕТА</vt:lpstr>
      <vt:lpstr>ОРГАНИЗАЦИЯ ВНЕАУДИТОРНОЙ ДЕЯТЕЛЬНОСТИ</vt:lpstr>
      <vt:lpstr>Презентация PowerPoint</vt:lpstr>
      <vt:lpstr>ОБЩЕСТВЕННАЯ, КУЛЬТУРНАЯ  И СПОРТИВНАЯ АКТИВНОСТИ</vt:lpstr>
      <vt:lpstr>НАУЧНОЕ СТУДЕНЧЕСКОЕ ОБЩЕСТВО</vt:lpstr>
      <vt:lpstr>СТУДЕНЧЕСКИЙ СОВЕТ ЮРИДИЧЕСКОГО ФАКУЛЬТЕТА</vt:lpstr>
      <vt:lpstr>ПРАКТИКО-ОРИЕНТИРОВАННЫЙ КЛУБ СТУДЕНТОВ</vt:lpstr>
      <vt:lpstr>НАШИ КОНТАКТЫ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ЮРИДИЧЕСКИЙ ФАКУЛЬТЕТ</dc:title>
  <dc:creator>Ульяна Иванова</dc:creator>
  <cp:lastModifiedBy>Саховский Игорь Анатольевич</cp:lastModifiedBy>
  <cp:revision>16</cp:revision>
  <dcterms:modified xsi:type="dcterms:W3CDTF">2026-01-27T11:05:10Z</dcterms:modified>
</cp:coreProperties>
</file>