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21"/>
  </p:notesMasterIdLst>
  <p:sldIdLst>
    <p:sldId id="302" r:id="rId5"/>
    <p:sldId id="353" r:id="rId6"/>
    <p:sldId id="354" r:id="rId7"/>
    <p:sldId id="355" r:id="rId8"/>
    <p:sldId id="337" r:id="rId9"/>
    <p:sldId id="356" r:id="rId10"/>
    <p:sldId id="331" r:id="rId11"/>
    <p:sldId id="362" r:id="rId12"/>
    <p:sldId id="332" r:id="rId13"/>
    <p:sldId id="329" r:id="rId14"/>
    <p:sldId id="358" r:id="rId15"/>
    <p:sldId id="359" r:id="rId16"/>
    <p:sldId id="351" r:id="rId17"/>
    <p:sldId id="360" r:id="rId18"/>
    <p:sldId id="361" r:id="rId19"/>
    <p:sldId id="357" r:id="rId20"/>
  </p:sldIdLst>
  <p:sldSz cx="9144000" cy="6858000" type="screen4x3"/>
  <p:notesSz cx="6799263" cy="98758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5BF3B5B0-5374-4E54-A855-049049047894}">
          <p14:sldIdLst>
            <p14:sldId id="302"/>
            <p14:sldId id="353"/>
            <p14:sldId id="354"/>
            <p14:sldId id="355"/>
            <p14:sldId id="337"/>
            <p14:sldId id="356"/>
            <p14:sldId id="331"/>
            <p14:sldId id="362"/>
            <p14:sldId id="332"/>
            <p14:sldId id="329"/>
            <p14:sldId id="358"/>
            <p14:sldId id="359"/>
            <p14:sldId id="351"/>
            <p14:sldId id="360"/>
            <p14:sldId id="361"/>
            <p14:sldId id="357"/>
          </p14:sldIdLst>
        </p14:section>
        <p14:section name="Раздел без заголовка" id="{A1FE3103-7412-4F93-826E-2B8620E45BD0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Борисова Елена Николаевна" initials="БЕН" lastIdx="0" clrIdx="0">
    <p:extLst>
      <p:ext uri="{19B8F6BF-5375-455C-9EA6-DF929625EA0E}">
        <p15:presenceInfo xmlns:p15="http://schemas.microsoft.com/office/powerpoint/2012/main" userId="S-1-5-21-253769567-97405767-927750060-17716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65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1" autoAdjust="0"/>
    <p:restoredTop sz="89651" autoAdjust="0"/>
  </p:normalViewPr>
  <p:slideViewPr>
    <p:cSldViewPr snapToGrid="0">
      <p:cViewPr>
        <p:scale>
          <a:sx n="100" d="100"/>
          <a:sy n="100" d="100"/>
        </p:scale>
        <p:origin x="1428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347" cy="49550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1343" y="0"/>
            <a:ext cx="2946347" cy="49550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83130F-86BD-471F-8992-9656511EAA93}" type="datetimeFigureOut">
              <a:rPr lang="ru-RU" smtClean="0"/>
              <a:t>03.11.2023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1235075"/>
            <a:ext cx="4443413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927" y="4752747"/>
            <a:ext cx="5439410" cy="388861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80333"/>
            <a:ext cx="2946347" cy="49550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1343" y="9380333"/>
            <a:ext cx="2946347" cy="49550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8064A5-1DC9-4A34-B0D3-A092DE9BB72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977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8064A5-1DC9-4A34-B0D3-A092DE9BB72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6339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064A5-1DC9-4A34-B0D3-A092DE9BB729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95991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8064A5-1DC9-4A34-B0D3-A092DE9BB72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73323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8064A5-1DC9-4A34-B0D3-A092DE9BB72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796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064A5-1DC9-4A34-B0D3-A092DE9BB729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935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8064A5-1DC9-4A34-B0D3-A092DE9BB72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29980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064A5-1DC9-4A34-B0D3-A092DE9BB729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25147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064A5-1DC9-4A34-B0D3-A092DE9BB729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17598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064A5-1DC9-4A34-B0D3-A092DE9BB729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8242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064A5-1DC9-4A34-B0D3-A092DE9BB729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20605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064A5-1DC9-4A34-B0D3-A092DE9BB729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4597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t>03.11.2023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3000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t>03.11.2023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0399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t>03.11.2023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2207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t>03.11.2023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4709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t>03.11.2023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3228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t>03.11.2023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7691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t>03.11.2023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354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t>03.11.2023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3335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t>03.11.2023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6892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t>03.11.2023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0321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t>03.11.2023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4992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6214AC-42D7-4112-B607-287FA1B3348F}" type="datetimeFigureOut">
              <a:rPr lang="ru-RU" smtClean="0"/>
              <a:t>03.11.2023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8E1EF-28A3-48B0-A2E7-28A1554736A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7577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emf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5656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Рекомендации по подготовке к лицензированию 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новых образовательных программ</a:t>
            </a:r>
            <a:endParaRPr lang="ru-RU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71788">
              <a:defRPr/>
            </a:pPr>
            <a:endParaRPr lang="ru-RU" b="1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ctr"/>
            <a:r>
              <a:rPr lang="ru-RU" sz="2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Управление </a:t>
            </a:r>
            <a:r>
              <a:rPr lang="ru-RU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гарантии качества образования</a:t>
            </a:r>
          </a:p>
          <a:p>
            <a:pPr marL="2871788" indent="0">
              <a:spcBef>
                <a:spcPts val="0"/>
              </a:spcBef>
              <a:buNone/>
              <a:defRPr/>
            </a:pPr>
            <a:endParaRPr lang="ru-RU" b="1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0"/>
          <a:stretch/>
        </p:blipFill>
        <p:spPr>
          <a:xfrm>
            <a:off x="581746" y="311049"/>
            <a:ext cx="3131127" cy="108802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185949" y="3757841"/>
            <a:ext cx="6453447" cy="826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490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086" y="270106"/>
            <a:ext cx="6537260" cy="922498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Рекомендации по заполнению сведений п. 3</a:t>
            </a:r>
            <a:endParaRPr lang="ru-RU" sz="1800" b="1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l="23196" t="30665" r="22832" b="32745"/>
          <a:stretch/>
        </p:blipFill>
        <p:spPr>
          <a:xfrm>
            <a:off x="251784" y="2547256"/>
            <a:ext cx="8808381" cy="3359019"/>
          </a:xfrm>
          <a:prstGeom prst="rect">
            <a:avLst/>
          </a:prstGeom>
          <a:ln>
            <a:solidFill>
              <a:srgbClr val="256569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1856790" y="1671515"/>
            <a:ext cx="5374433" cy="584775"/>
          </a:xfrm>
          <a:prstGeom prst="rect">
            <a:avLst/>
          </a:prstGeom>
          <a:ln w="28575">
            <a:solidFill>
              <a:srgbClr val="25656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Представляется информация по всем адресам объектов, планируемых к реализации образовательных программ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655975" y="3769567"/>
            <a:ext cx="3918858" cy="1119674"/>
          </a:xfrm>
          <a:prstGeom prst="rect">
            <a:avLst/>
          </a:prstGeom>
          <a:noFill/>
          <a:ln w="38100">
            <a:solidFill>
              <a:srgbClr val="2565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720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19023"/>
            <a:ext cx="6537260" cy="922498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МТО в РПД и сведениях</a:t>
            </a:r>
            <a:endParaRPr lang="ru-RU" sz="1800" b="1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3"/>
          <a:srcRect l="30960" t="19378" r="53861" b="48757"/>
          <a:stretch/>
        </p:blipFill>
        <p:spPr bwMode="auto">
          <a:xfrm>
            <a:off x="5681954" y="1882349"/>
            <a:ext cx="3135085" cy="3879397"/>
          </a:xfrm>
          <a:prstGeom prst="rect">
            <a:avLst/>
          </a:prstGeom>
          <a:ln>
            <a:solidFill>
              <a:srgbClr val="256569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4"/>
          <a:srcRect l="38169" t="20238" r="36024" b="43448"/>
          <a:stretch/>
        </p:blipFill>
        <p:spPr bwMode="auto">
          <a:xfrm>
            <a:off x="148513" y="1882350"/>
            <a:ext cx="4367504" cy="3879397"/>
          </a:xfrm>
          <a:prstGeom prst="rect">
            <a:avLst/>
          </a:prstGeom>
          <a:ln>
            <a:solidFill>
              <a:srgbClr val="256569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43609" y="1377270"/>
            <a:ext cx="2276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РПД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05887" y="1377270"/>
            <a:ext cx="2276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п.2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sch1998u.mskobr.ru/files/NOVOSTI/30.12.22/2021101010531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668" y="5082303"/>
            <a:ext cx="2830592" cy="106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789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086" y="270106"/>
            <a:ext cx="6537260" cy="922498"/>
          </a:xfrm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МТО в РПД и сведениях</a:t>
            </a:r>
            <a:endParaRPr lang="ru-RU" sz="1800" b="1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51518" y="1273892"/>
            <a:ext cx="933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РПД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85806" y="1192604"/>
            <a:ext cx="2276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п.2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 rotWithShape="1">
          <a:blip r:embed="rId3"/>
          <a:srcRect l="26938" t="13968" r="42597" b="11346"/>
          <a:stretch/>
        </p:blipFill>
        <p:spPr bwMode="auto">
          <a:xfrm>
            <a:off x="424786" y="1654268"/>
            <a:ext cx="3691812" cy="4878443"/>
          </a:xfrm>
          <a:prstGeom prst="rect">
            <a:avLst/>
          </a:prstGeom>
          <a:ln>
            <a:solidFill>
              <a:srgbClr val="256569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4"/>
          <a:srcRect l="21807" t="24801" r="52058" b="17332"/>
          <a:stretch/>
        </p:blipFill>
        <p:spPr bwMode="auto">
          <a:xfrm>
            <a:off x="4824995" y="1586697"/>
            <a:ext cx="3971925" cy="4946015"/>
          </a:xfrm>
          <a:prstGeom prst="rect">
            <a:avLst/>
          </a:prstGeom>
          <a:ln>
            <a:solidFill>
              <a:srgbClr val="256569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2" descr="https://sch1998u.mskobr.ru/files/NOVOSTI/30.12.22/2021101010531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422" y="5679462"/>
            <a:ext cx="2830592" cy="106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883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3869"/>
            <a:ext cx="7886700" cy="1325563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Доверенность к договору </a:t>
            </a:r>
            <a:b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 практической подготовке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71" y="2841696"/>
            <a:ext cx="2088920" cy="20796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9518" t="19532" r="36602" b="46400"/>
          <a:stretch/>
        </p:blipFill>
        <p:spPr>
          <a:xfrm>
            <a:off x="3623775" y="4662091"/>
            <a:ext cx="5215813" cy="2074129"/>
          </a:xfrm>
          <a:prstGeom prst="rect">
            <a:avLst/>
          </a:prstGeom>
          <a:ln>
            <a:solidFill>
              <a:srgbClr val="256569"/>
            </a:solidFill>
          </a:ln>
        </p:spPr>
      </p:pic>
      <p:grpSp>
        <p:nvGrpSpPr>
          <p:cNvPr id="3" name="Группа 2"/>
          <p:cNvGrpSpPr/>
          <p:nvPr/>
        </p:nvGrpSpPr>
        <p:grpSpPr>
          <a:xfrm>
            <a:off x="3623775" y="1559842"/>
            <a:ext cx="5215814" cy="2897675"/>
            <a:chOff x="665971" y="1559842"/>
            <a:chExt cx="5215814" cy="2897675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4"/>
            <a:srcRect l="10028" t="22529" r="22515" b="10847"/>
            <a:stretch/>
          </p:blipFill>
          <p:spPr>
            <a:xfrm>
              <a:off x="665972" y="1559842"/>
              <a:ext cx="5215813" cy="2897675"/>
            </a:xfrm>
            <a:prstGeom prst="rect">
              <a:avLst/>
            </a:prstGeom>
            <a:ln>
              <a:solidFill>
                <a:srgbClr val="256569"/>
              </a:solidFill>
            </a:ln>
          </p:spPr>
        </p:pic>
        <p:sp>
          <p:nvSpPr>
            <p:cNvPr id="9" name="Прямоугольник 8"/>
            <p:cNvSpPr/>
            <p:nvPr/>
          </p:nvSpPr>
          <p:spPr>
            <a:xfrm>
              <a:off x="665971" y="3247053"/>
              <a:ext cx="5215813" cy="634482"/>
            </a:xfrm>
            <a:prstGeom prst="rect">
              <a:avLst/>
            </a:prstGeom>
            <a:noFill/>
            <a:ln w="19050">
              <a:solidFill>
                <a:srgbClr val="2565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4543209" y="1559842"/>
            <a:ext cx="3376943" cy="425513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581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086" y="270106"/>
            <a:ext cx="6537260" cy="922498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Заполнение сведений в части </a:t>
            </a:r>
            <a:br>
              <a:rPr lang="ru-RU" sz="1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практической подготовки</a:t>
            </a:r>
            <a:endParaRPr lang="ru-RU" sz="1800" b="1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127810" y="2477335"/>
            <a:ext cx="3114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Фрагмент приложения 1 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Договору 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практической подготовке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9582" y="4497256"/>
            <a:ext cx="28367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Фрагмент из сведений п. 7.3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1958" t="30891" r="30263" b="33988"/>
          <a:stretch/>
        </p:blipFill>
        <p:spPr>
          <a:xfrm>
            <a:off x="2878351" y="1314741"/>
            <a:ext cx="6085941" cy="3182515"/>
          </a:xfrm>
          <a:prstGeom prst="rect">
            <a:avLst/>
          </a:prstGeom>
          <a:ln>
            <a:solidFill>
              <a:srgbClr val="256569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l="22112" t="51343" r="22814" b="41234"/>
          <a:stretch/>
        </p:blipFill>
        <p:spPr>
          <a:xfrm>
            <a:off x="149582" y="4931617"/>
            <a:ext cx="8814710" cy="1278683"/>
          </a:xfrm>
          <a:prstGeom prst="rect">
            <a:avLst/>
          </a:prstGeom>
          <a:ln>
            <a:solidFill>
              <a:srgbClr val="256569"/>
            </a:solidFill>
          </a:ln>
        </p:spPr>
      </p:pic>
      <p:sp>
        <p:nvSpPr>
          <p:cNvPr id="6" name="Овал 5"/>
          <p:cNvSpPr/>
          <p:nvPr/>
        </p:nvSpPr>
        <p:spPr>
          <a:xfrm>
            <a:off x="5848539" y="2299580"/>
            <a:ext cx="1077362" cy="841972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325926" y="5585987"/>
            <a:ext cx="2400898" cy="34403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436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086" y="270106"/>
            <a:ext cx="6537260" cy="922498"/>
          </a:xfrm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Заполнение сведений в части </a:t>
            </a:r>
            <a:b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практической подготовки</a:t>
            </a:r>
            <a:endParaRPr lang="ru-RU" sz="1800" b="1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28963" y="1298425"/>
            <a:ext cx="31537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Фрагмент приложения 2 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Договору о практической подготовке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28963" y="3406498"/>
            <a:ext cx="2276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Фрагмент сведений п.2 и п.7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2676" t="27282" r="31244" b="53319"/>
          <a:stretch/>
        </p:blipFill>
        <p:spPr>
          <a:xfrm>
            <a:off x="3235160" y="1349985"/>
            <a:ext cx="5613565" cy="1415708"/>
          </a:xfrm>
          <a:prstGeom prst="rect">
            <a:avLst/>
          </a:prstGeom>
          <a:ln>
            <a:solidFill>
              <a:srgbClr val="256569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23561" t="31373" r="23186" b="47428"/>
          <a:stretch/>
        </p:blipFill>
        <p:spPr>
          <a:xfrm>
            <a:off x="2143125" y="2923074"/>
            <a:ext cx="6705600" cy="1513284"/>
          </a:xfrm>
          <a:prstGeom prst="rect">
            <a:avLst/>
          </a:prstGeom>
          <a:ln>
            <a:solidFill>
              <a:srgbClr val="256569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575" y="4635704"/>
            <a:ext cx="8439150" cy="2054704"/>
          </a:xfrm>
          <a:prstGeom prst="rect">
            <a:avLst/>
          </a:prstGeom>
          <a:ln>
            <a:solidFill>
              <a:srgbClr val="256569"/>
            </a:solidFill>
          </a:ln>
        </p:spPr>
      </p:pic>
      <p:sp>
        <p:nvSpPr>
          <p:cNvPr id="8" name="Овал 7"/>
          <p:cNvSpPr/>
          <p:nvPr/>
        </p:nvSpPr>
        <p:spPr>
          <a:xfrm>
            <a:off x="3476530" y="2373489"/>
            <a:ext cx="1828799" cy="227369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3124783" y="2923074"/>
            <a:ext cx="1828799" cy="227369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5567882" y="6237137"/>
            <a:ext cx="2082296" cy="227369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35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71849"/>
            <a:ext cx="5906278" cy="506627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Ссылка на размещение планируемой ОП </a:t>
            </a:r>
            <a:b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сайте 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t="7577" r="42198"/>
          <a:stretch/>
        </p:blipFill>
        <p:spPr>
          <a:xfrm>
            <a:off x="1569469" y="3256908"/>
            <a:ext cx="4475718" cy="292389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5188" y="5587716"/>
            <a:ext cx="570108" cy="5930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l="10468" b="10936"/>
          <a:stretch/>
        </p:blipFill>
        <p:spPr>
          <a:xfrm>
            <a:off x="4334747" y="5634845"/>
            <a:ext cx="2336656" cy="466584"/>
          </a:xfrm>
          <a:prstGeom prst="rect">
            <a:avLst/>
          </a:prstGeom>
        </p:spPr>
      </p:pic>
      <p:sp>
        <p:nvSpPr>
          <p:cNvPr id="11" name="Выгнутая влево стрелка 10"/>
          <p:cNvSpPr/>
          <p:nvPr/>
        </p:nvSpPr>
        <p:spPr>
          <a:xfrm>
            <a:off x="184373" y="1863005"/>
            <a:ext cx="1617419" cy="202192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l="21810" t="39586" r="22639" b="40694"/>
          <a:stretch/>
        </p:blipFill>
        <p:spPr>
          <a:xfrm>
            <a:off x="595219" y="1399589"/>
            <a:ext cx="7280154" cy="1453648"/>
          </a:xfrm>
          <a:prstGeom prst="rect">
            <a:avLst/>
          </a:prstGeom>
          <a:ln>
            <a:solidFill>
              <a:srgbClr val="256569"/>
            </a:solidFill>
          </a:ln>
        </p:spPr>
      </p:pic>
    </p:spTree>
    <p:extLst>
      <p:ext uri="{BB962C8B-B14F-4D97-AF65-F5344CB8AC3E}">
        <p14:creationId xmlns:p14="http://schemas.microsoft.com/office/powerpoint/2010/main" val="135205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312" y="365126"/>
            <a:ext cx="4870582" cy="717225"/>
          </a:xfrm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Нормативно-правовые </a:t>
            </a:r>
            <a:r>
              <a:rPr lang="ru-RU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</a:t>
            </a:r>
            <a:endParaRPr lang="ru-RU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1"/>
          <p:cNvSpPr txBox="1">
            <a:spLocks/>
          </p:cNvSpPr>
          <p:nvPr/>
        </p:nvSpPr>
        <p:spPr>
          <a:xfrm>
            <a:off x="2099384" y="1328234"/>
            <a:ext cx="4805269" cy="31066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Wingdings" panose="05000000000000000000" pitchFamily="2" charset="2"/>
              <a:buChar char="ü"/>
              <a:defRPr sz="2800" kern="1200">
                <a:solidFill>
                  <a:srgbClr val="595959"/>
                </a:solidFill>
                <a:latin typeface="Book Antiqua" panose="0204060205030503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Wingdings" panose="05000000000000000000" pitchFamily="2" charset="2"/>
              <a:buChar char="ü"/>
              <a:defRPr sz="2400" kern="1200">
                <a:solidFill>
                  <a:srgbClr val="595959"/>
                </a:solidFill>
                <a:latin typeface="Book Antiqua" panose="0204060205030503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Wingdings" panose="05000000000000000000" pitchFamily="2" charset="2"/>
              <a:buChar char="ü"/>
              <a:defRPr sz="2000" kern="1200">
                <a:solidFill>
                  <a:srgbClr val="595959"/>
                </a:solidFill>
                <a:latin typeface="Book Antiqua" panose="0204060205030503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Wingdings" panose="05000000000000000000" pitchFamily="2" charset="2"/>
              <a:buChar char="ü"/>
              <a:defRPr sz="1800" kern="1200">
                <a:solidFill>
                  <a:srgbClr val="595959"/>
                </a:solidFill>
                <a:latin typeface="Book Antiqua" panose="0204060205030503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Wingdings" panose="05000000000000000000" pitchFamily="2" charset="2"/>
              <a:buChar char="ü"/>
              <a:defRPr sz="1800" kern="1200">
                <a:solidFill>
                  <a:srgbClr val="595959"/>
                </a:solidFill>
                <a:latin typeface="Book Antiqua" panose="0204060205030503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2873" y="1101030"/>
            <a:ext cx="34989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Положение о лицензировании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2562" t="7829" r="34204" b="10211"/>
          <a:stretch/>
        </p:blipFill>
        <p:spPr>
          <a:xfrm>
            <a:off x="225119" y="1685467"/>
            <a:ext cx="3172588" cy="4401222"/>
          </a:xfrm>
          <a:prstGeom prst="rect">
            <a:avLst/>
          </a:prstGeom>
          <a:ln>
            <a:solidFill>
              <a:srgbClr val="256569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3587830" y="2440060"/>
            <a:ext cx="5174674" cy="830997"/>
          </a:xfrm>
          <a:prstGeom prst="rect">
            <a:avLst/>
          </a:prstGeom>
          <a:ln>
            <a:solidFill>
              <a:srgbClr val="256569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При намерении лицензиата осуществлять образовательную деятельность по адресу места ее осуществления, не указанному в реестре лицензии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87830" y="3839292"/>
            <a:ext cx="5174674" cy="1077218"/>
          </a:xfrm>
          <a:prstGeom prst="rect">
            <a:avLst/>
          </a:prstGeom>
          <a:ln>
            <a:solidFill>
              <a:srgbClr val="256569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15. При намерении лицензиата осуществлять деятельность по реализации новых образовательных программ, не указанных в реестре лицензий, в заявлении о внесении изменений в реестр лицензий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785969" y="1967435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Изменения, вступившие в силу с 01.01.2023 г.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12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0" y="540834"/>
            <a:ext cx="5495925" cy="360019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Нормативно-правовые </a:t>
            </a:r>
            <a:r>
              <a:rPr lang="ru-RU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</a:t>
            </a:r>
            <a:endParaRPr lang="ru-RU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Объект 2"/>
          <p:cNvSpPr txBox="1">
            <a:spLocks/>
          </p:cNvSpPr>
          <p:nvPr/>
        </p:nvSpPr>
        <p:spPr>
          <a:xfrm>
            <a:off x="7166828" y="5109861"/>
            <a:ext cx="1819209" cy="34676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Владикавказский филиал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Объект 2"/>
          <p:cNvSpPr txBox="1">
            <a:spLocks/>
          </p:cNvSpPr>
          <p:nvPr/>
        </p:nvSpPr>
        <p:spPr>
          <a:xfrm>
            <a:off x="3470389" y="6136985"/>
            <a:ext cx="1535569" cy="32572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Уфимский филиал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5131" t="13370" r="44146" b="6909"/>
          <a:stretch/>
        </p:blipFill>
        <p:spPr>
          <a:xfrm>
            <a:off x="580949" y="1569862"/>
            <a:ext cx="3164184" cy="4618364"/>
          </a:xfrm>
          <a:prstGeom prst="rect">
            <a:avLst/>
          </a:prstGeom>
          <a:ln>
            <a:solidFill>
              <a:srgbClr val="256569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6794" t="25923" r="43816" b="35577"/>
          <a:stretch/>
        </p:blipFill>
        <p:spPr>
          <a:xfrm>
            <a:off x="4189389" y="1531269"/>
            <a:ext cx="4083753" cy="3009081"/>
          </a:xfrm>
          <a:prstGeom prst="rect">
            <a:avLst/>
          </a:prstGeom>
          <a:ln>
            <a:solidFill>
              <a:srgbClr val="256569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4079585" y="4730187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5656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Максимальный срок предоставления варианта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5656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государственной услуги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5656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составляет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5656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5656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более 5 рабочих дней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5656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5656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5656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5656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5656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дня приема 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25656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Рособрнадзором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5656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заявления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5656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5656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5656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5656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внесении изменений в реестр лицензий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5656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5656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5656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5656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прилагаемых к нему документов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5937" y="1018102"/>
            <a:ext cx="34989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Административный регламент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01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471849"/>
            <a:ext cx="6226139" cy="506627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заявления и сведений о внесении изменений </a:t>
            </a:r>
            <a:b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реестр лицензий</a:t>
            </a:r>
            <a:endParaRPr lang="ru-RU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6138" y="1320283"/>
            <a:ext cx="2404214" cy="19018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21013" t="24691" r="20804" b="17729"/>
          <a:stretch/>
        </p:blipFill>
        <p:spPr>
          <a:xfrm>
            <a:off x="3287475" y="3563931"/>
            <a:ext cx="5651251" cy="3145882"/>
          </a:xfrm>
          <a:prstGeom prst="rect">
            <a:avLst/>
          </a:prstGeom>
          <a:ln w="19050">
            <a:solidFill>
              <a:srgbClr val="256569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21975" t="23116" r="22077" b="13959"/>
          <a:stretch/>
        </p:blipFill>
        <p:spPr>
          <a:xfrm>
            <a:off x="351206" y="1184989"/>
            <a:ext cx="5088192" cy="3219060"/>
          </a:xfrm>
          <a:prstGeom prst="rect">
            <a:avLst/>
          </a:prstGeom>
          <a:ln w="19050">
            <a:solidFill>
              <a:srgbClr val="256569"/>
            </a:solidFill>
          </a:ln>
        </p:spPr>
      </p:pic>
    </p:spTree>
    <p:extLst>
      <p:ext uri="{BB962C8B-B14F-4D97-AF65-F5344CB8AC3E}">
        <p14:creationId xmlns:p14="http://schemas.microsoft.com/office/powerpoint/2010/main" val="398537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104" y="86066"/>
            <a:ext cx="7886700" cy="1325563"/>
          </a:xfrm>
        </p:spPr>
        <p:txBody>
          <a:bodyPr>
            <a:normAutofit/>
          </a:bodyPr>
          <a:lstStyle/>
          <a:p>
            <a:pPr lvl="0">
              <a:spcBef>
                <a:spcPts val="1000"/>
              </a:spcBef>
            </a:pPr>
            <a:r>
              <a:rPr lang="ru-RU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 места нахождения </a:t>
            </a:r>
            <a:endParaRPr lang="ru-RU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3618" y="2038916"/>
            <a:ext cx="39878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ЕГРЮЛ (реестровая выписка от 18.10.2022)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57015" y="2595716"/>
            <a:ext cx="3778346" cy="664174"/>
            <a:chOff x="7748" y="1685726"/>
            <a:chExt cx="4119263" cy="662080"/>
          </a:xfrm>
        </p:grpSpPr>
        <p:pic>
          <p:nvPicPr>
            <p:cNvPr id="5" name="Рисунок 4"/>
            <p:cNvPicPr/>
            <p:nvPr/>
          </p:nvPicPr>
          <p:blipFill rotWithShape="1">
            <a:blip r:embed="rId3"/>
            <a:srcRect l="7055" t="37064" r="22578" b="43351"/>
            <a:stretch/>
          </p:blipFill>
          <p:spPr>
            <a:xfrm>
              <a:off x="7748" y="1685726"/>
              <a:ext cx="4119263" cy="662080"/>
            </a:xfrm>
            <a:prstGeom prst="rect">
              <a:avLst/>
            </a:prstGeom>
            <a:ln>
              <a:solidFill>
                <a:srgbClr val="256569"/>
              </a:solidFill>
            </a:ln>
          </p:spPr>
        </p:pic>
        <p:sp>
          <p:nvSpPr>
            <p:cNvPr id="7" name="Прямоугольник 6"/>
            <p:cNvSpPr/>
            <p:nvPr/>
          </p:nvSpPr>
          <p:spPr>
            <a:xfrm>
              <a:off x="60851" y="2057044"/>
              <a:ext cx="3824504" cy="272099"/>
            </a:xfrm>
            <a:prstGeom prst="rect">
              <a:avLst/>
            </a:prstGeom>
            <a:noFill/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209374" y="5474809"/>
            <a:ext cx="3655604" cy="1076351"/>
            <a:chOff x="167452" y="3983882"/>
            <a:chExt cx="4012661" cy="460933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4"/>
            <a:srcRect l="7390" t="43327" r="26450" b="34034"/>
            <a:stretch/>
          </p:blipFill>
          <p:spPr>
            <a:xfrm>
              <a:off x="167452" y="3983882"/>
              <a:ext cx="4012661" cy="460933"/>
            </a:xfrm>
            <a:prstGeom prst="rect">
              <a:avLst/>
            </a:prstGeom>
            <a:ln>
              <a:solidFill>
                <a:srgbClr val="256569"/>
              </a:solidFill>
            </a:ln>
          </p:spPr>
        </p:pic>
        <p:sp>
          <p:nvSpPr>
            <p:cNvPr id="10" name="Прямоугольник 9"/>
            <p:cNvSpPr/>
            <p:nvPr/>
          </p:nvSpPr>
          <p:spPr>
            <a:xfrm>
              <a:off x="167453" y="4262230"/>
              <a:ext cx="3980152" cy="182585"/>
            </a:xfrm>
            <a:prstGeom prst="rect">
              <a:avLst/>
            </a:prstGeom>
            <a:noFill/>
            <a:ln w="28575">
              <a:solidFill>
                <a:srgbClr val="256569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5104" y="5087169"/>
            <a:ext cx="37619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ЕГРЮЛ (реестровая выписка от 23.05.2023)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73555" y="1231319"/>
            <a:ext cx="32733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ЕГРН (выписка от 10.10.2022)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4035832" y="1693060"/>
            <a:ext cx="5011121" cy="4431733"/>
            <a:chOff x="4320862" y="1745513"/>
            <a:chExt cx="4708281" cy="3862566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5"/>
            <a:srcRect l="25629" t="22458" r="24513" b="14979"/>
            <a:stretch/>
          </p:blipFill>
          <p:spPr>
            <a:xfrm>
              <a:off x="4320862" y="1745513"/>
              <a:ext cx="4708281" cy="3862566"/>
            </a:xfrm>
            <a:prstGeom prst="rect">
              <a:avLst/>
            </a:prstGeom>
            <a:ln>
              <a:solidFill>
                <a:srgbClr val="256569"/>
              </a:solidFill>
            </a:ln>
          </p:spPr>
        </p:pic>
        <p:sp>
          <p:nvSpPr>
            <p:cNvPr id="17" name="Прямоугольник 16"/>
            <p:cNvSpPr/>
            <p:nvPr/>
          </p:nvSpPr>
          <p:spPr>
            <a:xfrm>
              <a:off x="6124175" y="3404027"/>
              <a:ext cx="1867629" cy="57018"/>
            </a:xfrm>
            <a:prstGeom prst="rect">
              <a:avLst/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8" y="3595141"/>
            <a:ext cx="3756622" cy="149202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103022" y="3288187"/>
            <a:ext cx="37619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ЕГРЮЛ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071053" y="4732373"/>
            <a:ext cx="970727" cy="156868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48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22074"/>
            <a:ext cx="7886700" cy="1325563"/>
          </a:xfrm>
        </p:spPr>
        <p:txBody>
          <a:bodyPr>
            <a:normAutofit/>
          </a:bodyPr>
          <a:lstStyle/>
          <a:p>
            <a:pPr lvl="0">
              <a:spcBef>
                <a:spcPts val="1000"/>
              </a:spcBef>
            </a:pPr>
            <a:r>
              <a:rPr lang="ru-RU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Заполнение сведений. Аренда (при наличии)</a:t>
            </a:r>
            <a:endParaRPr lang="ru-RU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44630" y="2835745"/>
            <a:ext cx="1870769" cy="1169551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Долгосрочный договор аренды подлежит регистрации в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4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Росреестре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3192" t="36414" r="23389" b="45693"/>
          <a:stretch/>
        </p:blipFill>
        <p:spPr>
          <a:xfrm>
            <a:off x="253817" y="5476277"/>
            <a:ext cx="6642098" cy="1152525"/>
          </a:xfrm>
          <a:prstGeom prst="rect">
            <a:avLst/>
          </a:prstGeom>
          <a:ln>
            <a:solidFill>
              <a:srgbClr val="256569"/>
            </a:solidFill>
          </a:ln>
        </p:spPr>
      </p:pic>
      <p:sp>
        <p:nvSpPr>
          <p:cNvPr id="19" name="Овал 18"/>
          <p:cNvSpPr/>
          <p:nvPr/>
        </p:nvSpPr>
        <p:spPr>
          <a:xfrm>
            <a:off x="4048454" y="5530000"/>
            <a:ext cx="1237921" cy="1023938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105103" y="1398132"/>
            <a:ext cx="6939527" cy="3851056"/>
            <a:chOff x="105104" y="1531144"/>
            <a:chExt cx="6939527" cy="3851056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4"/>
            <a:srcRect l="11265" t="18046" r="29771" b="23782"/>
            <a:stretch/>
          </p:blipFill>
          <p:spPr>
            <a:xfrm>
              <a:off x="105104" y="1531144"/>
              <a:ext cx="6939527" cy="3851056"/>
            </a:xfrm>
            <a:prstGeom prst="rect">
              <a:avLst/>
            </a:prstGeom>
          </p:spPr>
        </p:pic>
        <p:sp>
          <p:nvSpPr>
            <p:cNvPr id="20" name="Прямоугольник 19"/>
            <p:cNvSpPr/>
            <p:nvPr/>
          </p:nvSpPr>
          <p:spPr>
            <a:xfrm>
              <a:off x="2675911" y="2425754"/>
              <a:ext cx="4135435" cy="1609725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069370" y="1181613"/>
            <a:ext cx="27561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Фрагмент из выписки ЕГРН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23190" y="5157930"/>
            <a:ext cx="27561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Фрагмент из сведений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64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005" y="311094"/>
            <a:ext cx="4944542" cy="829192"/>
          </a:xfrm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Адрес(а) </a:t>
            </a:r>
            <a:r>
              <a:rPr lang="ru-RU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 </a:t>
            </a: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осуществления </a:t>
            </a:r>
            <a:r>
              <a:rPr lang="ru-RU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образовательной деятельности</a:t>
            </a:r>
            <a:r>
              <a:rPr lang="ru-RU" sz="1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lang="ru-RU" sz="1800" b="1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5297"/>
          <a:stretch/>
        </p:blipFill>
        <p:spPr>
          <a:xfrm>
            <a:off x="658191" y="1294452"/>
            <a:ext cx="7974515" cy="1732466"/>
          </a:xfrm>
          <a:prstGeom prst="rect">
            <a:avLst/>
          </a:prstGeom>
          <a:ln>
            <a:solidFill>
              <a:srgbClr val="256569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b="21598"/>
          <a:stretch/>
        </p:blipFill>
        <p:spPr>
          <a:xfrm>
            <a:off x="658191" y="3089256"/>
            <a:ext cx="7965714" cy="1762963"/>
          </a:xfrm>
          <a:prstGeom prst="rect">
            <a:avLst/>
          </a:prstGeom>
          <a:ln>
            <a:solidFill>
              <a:srgbClr val="256569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3699438" y="2761447"/>
            <a:ext cx="3340359" cy="15862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6706" y="4575666"/>
            <a:ext cx="3353091" cy="1767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93089" y="5015578"/>
            <a:ext cx="6095872" cy="523220"/>
          </a:xfrm>
          <a:prstGeom prst="rect">
            <a:avLst/>
          </a:prstGeom>
          <a:noFill/>
          <a:ln w="19050">
            <a:solidFill>
              <a:srgbClr val="25656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Адрес(а) места осуществления образовательной деятельности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должен быть внесен в реестр лицензий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62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965" y="47179"/>
            <a:ext cx="7886700" cy="1325563"/>
          </a:xfrm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Адрес(а) мест осуществления </a:t>
            </a:r>
            <a:r>
              <a:rPr lang="ru-RU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образовательной </a:t>
            </a: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</a:t>
            </a:r>
            <a:endParaRPr lang="ru-RU" sz="1800" b="1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6192" t="36746" r="21870" b="24655"/>
          <a:stretch/>
        </p:blipFill>
        <p:spPr>
          <a:xfrm>
            <a:off x="580595" y="1480792"/>
            <a:ext cx="7199036" cy="2172799"/>
          </a:xfrm>
          <a:prstGeom prst="rect">
            <a:avLst/>
          </a:prstGeom>
          <a:ln w="19050">
            <a:solidFill>
              <a:srgbClr val="256569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03082" y="1034188"/>
            <a:ext cx="4134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Фрагмент выписки из реестра лицензий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ttps://f.nodacdn.net/getfile.php?id_file=149141&amp;id_reseller=9365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65" y="4653845"/>
            <a:ext cx="1228725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30888" t="34545" r="29709" b="42168"/>
          <a:stretch/>
        </p:blipFill>
        <p:spPr>
          <a:xfrm>
            <a:off x="1347690" y="4005367"/>
            <a:ext cx="7149327" cy="2376772"/>
          </a:xfrm>
          <a:prstGeom prst="rect">
            <a:avLst/>
          </a:prstGeom>
          <a:ln w="28575">
            <a:solidFill>
              <a:srgbClr val="256569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1903445" y="5901620"/>
            <a:ext cx="6102220" cy="331229"/>
          </a:xfrm>
          <a:prstGeom prst="rect">
            <a:avLst/>
          </a:prstGeom>
          <a:noFill/>
          <a:ln w="28575">
            <a:solidFill>
              <a:srgbClr val="2565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75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57442"/>
            <a:ext cx="4951056" cy="801201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Санитарно-эпидемиологическое заключение </a:t>
            </a:r>
            <a:endParaRPr lang="ru-RU" sz="1800" b="1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2475528" y="4213493"/>
            <a:ext cx="6468206" cy="1460562"/>
            <a:chOff x="1451785" y="4195051"/>
            <a:chExt cx="6468206" cy="1460562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3"/>
            <a:srcRect l="2879" t="58543" r="22259" b="11405"/>
            <a:stretch/>
          </p:blipFill>
          <p:spPr>
            <a:xfrm>
              <a:off x="1451785" y="4195051"/>
              <a:ext cx="6468206" cy="1460562"/>
            </a:xfrm>
            <a:prstGeom prst="rect">
              <a:avLst/>
            </a:prstGeom>
            <a:ln>
              <a:solidFill>
                <a:srgbClr val="256569"/>
              </a:solidFill>
            </a:ln>
          </p:spPr>
        </p:pic>
        <p:sp>
          <p:nvSpPr>
            <p:cNvPr id="7" name="Прямоугольник 6"/>
            <p:cNvSpPr/>
            <p:nvPr/>
          </p:nvSpPr>
          <p:spPr>
            <a:xfrm>
              <a:off x="1599579" y="5344983"/>
              <a:ext cx="5701480" cy="274662"/>
            </a:xfrm>
            <a:prstGeom prst="rect">
              <a:avLst/>
            </a:prstGeom>
            <a:noFill/>
            <a:ln w="38100">
              <a:solidFill>
                <a:srgbClr val="2565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05177" y="1642290"/>
            <a:ext cx="2381562" cy="1754326"/>
          </a:xfrm>
          <a:prstGeom prst="rect">
            <a:avLst/>
          </a:prstGeom>
          <a:ln w="28575">
            <a:solidFill>
              <a:srgbClr val="25656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Реализуемые и планируемые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реализации уровни образования должны быть включены в приложение к СЭЗ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2475528" y="5822310"/>
            <a:ext cx="6468206" cy="755780"/>
            <a:chOff x="2475528" y="5822310"/>
            <a:chExt cx="6468206" cy="755780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4"/>
            <a:srcRect l="2832" t="60707" r="21736" b="23533"/>
            <a:stretch/>
          </p:blipFill>
          <p:spPr>
            <a:xfrm>
              <a:off x="2475528" y="5822310"/>
              <a:ext cx="6468206" cy="755780"/>
            </a:xfrm>
            <a:prstGeom prst="rect">
              <a:avLst/>
            </a:prstGeom>
            <a:ln>
              <a:solidFill>
                <a:srgbClr val="256569"/>
              </a:solidFill>
            </a:ln>
          </p:spPr>
        </p:pic>
        <p:sp>
          <p:nvSpPr>
            <p:cNvPr id="11" name="Прямоугольник 10"/>
            <p:cNvSpPr/>
            <p:nvPr/>
          </p:nvSpPr>
          <p:spPr>
            <a:xfrm>
              <a:off x="2686739" y="6303428"/>
              <a:ext cx="5964436" cy="274662"/>
            </a:xfrm>
            <a:prstGeom prst="rect">
              <a:avLst/>
            </a:prstGeom>
            <a:noFill/>
            <a:ln w="38100">
              <a:solidFill>
                <a:srgbClr val="2565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026" name="Picture 2" descr="https://sun9-37.userapi.com/impg/KncN8soRhq6wEhoUfdrlUotbi5g90jObsf5tfA/6-v71Kz_hNE.jpg?size=1080x767&amp;quality=95&amp;sign=099f1cdce8148c9a736cbf68a59ca06f&amp;c_uniq_tag=iGOIi7B0Xt6eOc5uLooUblA5IexFqKS88QKpLjmqU4w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" t="12704" b="21356"/>
          <a:stretch/>
        </p:blipFill>
        <p:spPr bwMode="auto">
          <a:xfrm>
            <a:off x="216499" y="4901982"/>
            <a:ext cx="2072417" cy="989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/>
          <a:srcRect t="19959" b="19644"/>
          <a:stretch/>
        </p:blipFill>
        <p:spPr>
          <a:xfrm>
            <a:off x="2807756" y="1639761"/>
            <a:ext cx="6135978" cy="2388057"/>
          </a:xfrm>
          <a:prstGeom prst="rect">
            <a:avLst/>
          </a:prstGeom>
          <a:ln w="12700">
            <a:solidFill>
              <a:srgbClr val="256569"/>
            </a:solidFill>
          </a:ln>
        </p:spPr>
      </p:pic>
    </p:spTree>
    <p:extLst>
      <p:ext uri="{BB962C8B-B14F-4D97-AF65-F5344CB8AC3E}">
        <p14:creationId xmlns:p14="http://schemas.microsoft.com/office/powerpoint/2010/main" val="263303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C399A22B110D8C4CBA1A73D21068226F" ma:contentTypeVersion="1" ma:contentTypeDescription="Создание документа." ma:contentTypeScope="" ma:versionID="b7929f827704e37c14c3418bda835132">
  <xsd:schema xmlns:xsd="http://www.w3.org/2001/XMLSchema" xmlns:xs="http://www.w3.org/2001/XMLSchema" xmlns:p="http://schemas.microsoft.com/office/2006/metadata/properties" xmlns:ns2="b545a042-29c2-4f0a-932d-d96c064ae9ed" targetNamespace="http://schemas.microsoft.com/office/2006/metadata/properties" ma:root="true" ma:fieldsID="0329678ff4acef0a306ae52ae5bf9457" ns2:_="">
    <xsd:import namespace="b545a042-29c2-4f0a-932d-d96c064ae9ed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45a042-29c2-4f0a-932d-d96c064ae9e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7F78A8B-7EE1-459B-81DE-8E382C3F86C9}">
  <ds:schemaRefs>
    <ds:schemaRef ds:uri="http://schemas.microsoft.com/office/2006/documentManagement/types"/>
    <ds:schemaRef ds:uri="http://schemas.openxmlformats.org/package/2006/metadata/core-properties"/>
    <ds:schemaRef ds:uri="b545a042-29c2-4f0a-932d-d96c064ae9ed"/>
    <ds:schemaRef ds:uri="http://purl.org/dc/terms/"/>
    <ds:schemaRef ds:uri="http://purl.org/dc/elements/1.1/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7F0CB87-C164-4F59-A215-E19EE536F8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545a042-29c2-4f0a-932d-d96c064ae9e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E14FB3A-98B0-4541-A9B6-6A9A9A4E971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4775</TotalTime>
  <Words>320</Words>
  <Application>Microsoft Office PowerPoint</Application>
  <PresentationFormat>Экран (4:3)</PresentationFormat>
  <Paragraphs>64</Paragraphs>
  <Slides>16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Wingdings</vt:lpstr>
      <vt:lpstr>Office Theme</vt:lpstr>
      <vt:lpstr>Презентация PowerPoint</vt:lpstr>
      <vt:lpstr>Нормативно-правовые документы</vt:lpstr>
      <vt:lpstr>Нормативно-правовые документы</vt:lpstr>
      <vt:lpstr>Формы заявления и сведений о внесении изменений  в реестр лицензий</vt:lpstr>
      <vt:lpstr>Адрес места нахождения </vt:lpstr>
      <vt:lpstr>Заполнение сведений. Аренда (при наличии)</vt:lpstr>
      <vt:lpstr>Адрес(а) мест осуществления образовательной деятельности </vt:lpstr>
      <vt:lpstr>Адрес(а) мест осуществления  образовательной деятельности </vt:lpstr>
      <vt:lpstr>Санитарно-эпидемиологическое заключение </vt:lpstr>
      <vt:lpstr>Рекомендации по заполнению сведений п. 3</vt:lpstr>
      <vt:lpstr>МТО в РПД и сведениях</vt:lpstr>
      <vt:lpstr>МТО в РПД и сведениях</vt:lpstr>
      <vt:lpstr>Доверенность к договору  о практической подготовке</vt:lpstr>
      <vt:lpstr>Заполнение сведений в части  практической подготовки</vt:lpstr>
      <vt:lpstr>Заполнение сведений в части  практической подготовки</vt:lpstr>
      <vt:lpstr>Ссылка на размещение планируемой ОП  на сайте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Windows User</dc:creator>
  <cp:lastModifiedBy>Борисова Елена Николаевна</cp:lastModifiedBy>
  <cp:revision>384</cp:revision>
  <cp:lastPrinted>2020-08-24T11:40:49Z</cp:lastPrinted>
  <dcterms:created xsi:type="dcterms:W3CDTF">2016-09-22T16:49:19Z</dcterms:created>
  <dcterms:modified xsi:type="dcterms:W3CDTF">2023-11-03T08:35:24Z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0x010100C399A22B110D8C4CBA1A73D21068226F</vt:lpwstr>
  </property>
</Properties>
</file>