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24384000" cy="13716000"/>
  <p:notesSz cx="24384000" cy="13716000"/>
  <p:defaultTextStyle>
    <a:def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</a:defRPr>
    </a:defPPr>
    <a:lvl1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1pPr>
    <a:lvl2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2pPr>
    <a:lvl3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3pPr>
    <a:lvl4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4pPr>
    <a:lvl5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5pPr>
    <a:lvl6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6pPr>
    <a:lvl7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7pPr>
    <a:lvl8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8pPr>
    <a:lvl9pPr marL="0" marR="0" indent="0" algn="l" defTabSz="91440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800" b="0" i="0" u="none" strike="noStrike" cap="none" spc="0">
        <a:ln>
          <a:noFill/>
        </a:ln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55" d="100"/>
          <a:sy n="55" d="100"/>
        </p:scale>
        <p:origin x="624" y="84"/>
      </p:cViewPr>
      <p:guideLst>
        <p:guide pos="7680"/>
        <p:guide pos="432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 /><Relationship Id="rId11" Type="http://schemas.openxmlformats.org/officeDocument/2006/relationships/tableStyles" Target="tableStyles.xml" /><Relationship Id="rId12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MasterSlide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x" userDrawn="1">
  <p:cSld name="MasterSlide0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18959" y="547199"/>
            <a:ext cx="21944882" cy="2289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19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218959" y="3209400"/>
            <a:ext cx="21944882" cy="795492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 bwMode="auto">
          <a:xfrm>
            <a:off x="1219200" y="184149"/>
            <a:ext cx="21945600" cy="3016252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 anchor="ctr"/>
          <a:lstStyle/>
          <a:p>
            <a:pPr>
              <a:defRPr/>
            </a:pPr>
            <a:r>
              <a:rPr/>
              <a:t>Текст заголовка</a:t>
            </a:r>
            <a:endParaRPr/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 bwMode="auto"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</p:spPr>
        <p:txBody>
          <a:bodyPr lIns="36000" tIns="36000" rIns="36000" bIns="36000">
            <a:normAutofit/>
          </a:bodyPr>
          <a:lstStyle/>
          <a:p>
            <a:pPr>
              <a:defRPr/>
            </a:pPr>
            <a:r>
              <a:rPr/>
              <a:t>Уровень текста 1</a:t>
            </a:r>
            <a:endParaRPr/>
          </a:p>
          <a:p>
            <a:pPr lvl="1">
              <a:defRPr/>
            </a:pPr>
            <a:r>
              <a:rPr/>
              <a:t>Уровень текста 2</a:t>
            </a:r>
            <a:endParaRPr/>
          </a:p>
          <a:p>
            <a:pPr lvl="2">
              <a:defRPr/>
            </a:pPr>
            <a:r>
              <a:rPr/>
              <a:t>Уровень текста 3</a:t>
            </a:r>
            <a:endParaRPr/>
          </a:p>
          <a:p>
            <a:pPr lvl="3">
              <a:defRPr/>
            </a:pPr>
            <a:r>
              <a:rPr/>
              <a:t>Уровень текста 4</a:t>
            </a:r>
            <a:endParaRPr/>
          </a:p>
          <a:p>
            <a:pPr lvl="4">
              <a:defRPr/>
            </a:pPr>
            <a:r>
              <a:rPr/>
              <a:t>Уровень текста 5</a:t>
            </a:r>
            <a:endParaRPr/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785600" y="12344400"/>
            <a:ext cx="5689600" cy="736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6CB4B4D-7CA3-9044-876B-883B54F8677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1pPr>
      <a:lvl2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2pPr>
      <a:lvl3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3pPr>
      <a:lvl4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4pPr>
      <a:lvl5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5pPr>
      <a:lvl6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6pPr>
      <a:lvl7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7pPr>
      <a:lvl8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8pPr>
      <a:lvl9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lvl1pPr marL="431999" marR="0" indent="-323999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1pPr>
      <a:lvl2pPr marL="910285" marR="0" indent="-370285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2pPr>
      <a:lvl3pPr marL="1392000" marR="0" indent="-38400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3pPr>
      <a:lvl4pPr marL="1857599" marR="0" indent="-34560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4pPr>
      <a:lvl5pPr marL="2289599" marR="0" indent="-34560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5pPr>
      <a:lvl6pPr marL="2721599" marR="0" indent="-34560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6pPr>
      <a:lvl7pPr marL="3153599" marR="0" indent="-34560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7pPr>
      <a:lvl8pPr marL="0" marR="0" indent="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8pPr>
      <a:lvl9pPr marL="0" marR="0" indent="0" algn="l" defTabSz="91440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defRPr sz="3200" b="0" i="0" u="none" strike="noStrike" cap="none" spc="-1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lvl1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1pPr>
      <a:lvl2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2pPr>
      <a:lvl3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3pPr>
      <a:lvl4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4pPr>
      <a:lvl5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5pPr>
      <a:lvl6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6pPr>
      <a:lvl7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7pPr>
      <a:lvl8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8pPr>
      <a:lvl9pPr marL="0" marR="0" indent="0" algn="r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0" name="Номинация «Методическое мастерство»"/>
          <p:cNvSpPr txBox="1"/>
          <p:nvPr/>
        </p:nvSpPr>
        <p:spPr bwMode="auto">
          <a:xfrm>
            <a:off x="933840" y="711737"/>
            <a:ext cx="23477806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sz="4400" b="1"/>
              <a:t>Номинация</a:t>
            </a:r>
            <a:r>
              <a:rPr sz="4400" b="1"/>
              <a:t> </a:t>
            </a:r>
            <a:r>
              <a:rPr lang="ru-RU" sz="4400" b="1"/>
              <a:t>«Лучшая практика применения гибридной аудитории в учебном процессе»</a:t>
            </a:r>
            <a:r>
              <a:rPr sz="4400" b="1"/>
              <a:t> </a:t>
            </a:r>
            <a:endParaRPr/>
          </a:p>
        </p:txBody>
      </p:sp>
      <p:sp>
        <p:nvSpPr>
          <p:cNvPr id="31" name="Тема «Название темы конкурсной работы»"/>
          <p:cNvSpPr txBox="1"/>
          <p:nvPr/>
        </p:nvSpPr>
        <p:spPr bwMode="auto">
          <a:xfrm>
            <a:off x="933840" y="10562257"/>
            <a:ext cx="22805650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Название конкурсной работы</a:t>
            </a:r>
            <a:r>
              <a:rPr sz="4400" b="1"/>
              <a:t> «</a:t>
            </a:r>
            <a:r>
              <a:rPr lang="ru-RU" sz="4400" b="1"/>
              <a:t>_______________________________________</a:t>
            </a:r>
            <a:r>
              <a:rPr sz="4400" b="1"/>
              <a:t>»</a:t>
            </a:r>
            <a:endParaRPr/>
          </a:p>
        </p:txBody>
      </p:sp>
      <p:sp>
        <p:nvSpPr>
          <p:cNvPr id="32" name="ФИО конкурсанта, должность, ученая степень/ученое звание (если есть)…"/>
          <p:cNvSpPr txBox="1"/>
          <p:nvPr/>
        </p:nvSpPr>
        <p:spPr bwMode="auto">
          <a:xfrm>
            <a:off x="6530400" y="5966849"/>
            <a:ext cx="17853600" cy="2983977"/>
          </a:xfrm>
          <a:prstGeom prst="rect">
            <a:avLst/>
          </a:prstGeom>
          <a:ln w="12700">
            <a:miter lim="400000"/>
          </a:ln>
        </p:spPr>
        <p:txBody>
          <a:bodyPr wrap="square" lIns="44999" tIns="44999" rIns="44999" bIns="44999">
            <a:spAutoFit/>
          </a:bodyPr>
          <a:lstStyle/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r>
              <a:rPr sz="6000" b="1">
                <a:solidFill>
                  <a:srgbClr val="002060"/>
                </a:solidFill>
              </a:rPr>
              <a:t>Иванов</a:t>
            </a:r>
            <a:r>
              <a:rPr sz="6000" b="1">
                <a:solidFill>
                  <a:srgbClr val="002060"/>
                </a:solidFill>
              </a:rPr>
              <a:t> </a:t>
            </a:r>
            <a:r>
              <a:rPr sz="6000" b="1">
                <a:solidFill>
                  <a:srgbClr val="002060"/>
                </a:solidFill>
              </a:rPr>
              <a:t>Иван</a:t>
            </a:r>
            <a:r>
              <a:rPr sz="6000" b="1">
                <a:solidFill>
                  <a:srgbClr val="002060"/>
                </a:solidFill>
              </a:rPr>
              <a:t> Иванович</a:t>
            </a:r>
            <a:endParaRPr lang="en-US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 lang="en-US">
              <a:solidFill>
                <a:srgbClr val="002060"/>
              </a:solidFill>
            </a:endParaRPr>
          </a:p>
          <a:p>
            <a:pPr>
              <a:defRPr sz="32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r>
              <a:rPr b="1">
                <a:solidFill>
                  <a:srgbClr val="002060"/>
                </a:solidFill>
              </a:rPr>
              <a:t>доцент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lang="ru-RU" b="1">
                <a:solidFill>
                  <a:srgbClr val="002060"/>
                </a:solidFill>
              </a:rPr>
              <a:t>К</a:t>
            </a:r>
            <a:r>
              <a:rPr b="1">
                <a:solidFill>
                  <a:srgbClr val="002060"/>
                </a:solidFill>
              </a:rPr>
              <a:t>афедры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математики</a:t>
            </a:r>
            <a:r>
              <a:rPr b="1">
                <a:solidFill>
                  <a:srgbClr val="002060"/>
                </a:solidFill>
              </a:rPr>
              <a:t> </a:t>
            </a:r>
            <a:endParaRPr/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</a:defRPr>
            </a:pPr>
            <a:r>
              <a:rPr b="1">
                <a:solidFill>
                  <a:srgbClr val="002060"/>
                </a:solidFill>
              </a:rPr>
              <a:t>и </a:t>
            </a:r>
            <a:r>
              <a:rPr b="1">
                <a:solidFill>
                  <a:srgbClr val="002060"/>
                </a:solidFill>
              </a:rPr>
              <a:t>анализа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больших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данных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Факультета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информационных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технологий</a:t>
            </a:r>
            <a:r>
              <a:rPr b="1">
                <a:solidFill>
                  <a:srgbClr val="002060"/>
                </a:solidFill>
              </a:rPr>
              <a:t> </a:t>
            </a:r>
            <a:endParaRPr/>
          </a:p>
          <a:p>
            <a:pPr>
              <a:defRPr sz="3200" spc="-1">
                <a:solidFill>
                  <a:srgbClr val="D5D5D5"/>
                </a:solidFill>
                <a:latin typeface="Montserrat-Medium"/>
                <a:ea typeface="Montserrat-Medium"/>
                <a:cs typeface="Montserrat-Medium"/>
              </a:defRPr>
            </a:pPr>
            <a:r>
              <a:rPr b="1">
                <a:solidFill>
                  <a:srgbClr val="002060"/>
                </a:solidFill>
              </a:rPr>
              <a:t>и </a:t>
            </a:r>
            <a:r>
              <a:rPr b="1">
                <a:solidFill>
                  <a:srgbClr val="002060"/>
                </a:solidFill>
              </a:rPr>
              <a:t>анализа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больших</a:t>
            </a:r>
            <a:r>
              <a:rPr b="1">
                <a:solidFill>
                  <a:srgbClr val="002060"/>
                </a:solidFill>
              </a:rPr>
              <a:t> </a:t>
            </a:r>
            <a:r>
              <a:rPr b="1">
                <a:solidFill>
                  <a:srgbClr val="002060"/>
                </a:solidFill>
              </a:rPr>
              <a:t>данных</a:t>
            </a:r>
            <a:r>
              <a:rPr b="1">
                <a:solidFill>
                  <a:srgbClr val="002060"/>
                </a:solidFill>
              </a:rPr>
              <a:t>, </a:t>
            </a:r>
            <a:r>
              <a:rPr b="1">
                <a:solidFill>
                  <a:srgbClr val="002060"/>
                </a:solidFill>
              </a:rPr>
              <a:t>к.п.н</a:t>
            </a:r>
            <a:r>
              <a:rPr b="1">
                <a:solidFill>
                  <a:srgbClr val="002060"/>
                </a:solidFill>
              </a:rPr>
              <a:t>., </a:t>
            </a:r>
            <a:r>
              <a:rPr b="1">
                <a:solidFill>
                  <a:srgbClr val="002060"/>
                </a:solidFill>
              </a:rPr>
              <a:t>доцент</a:t>
            </a:r>
            <a:endParaRPr b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4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-8833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878120" y="4205921"/>
            <a:ext cx="8133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endParaRPr lang="ru-RU" sz="4000" b="1">
              <a:solidFill>
                <a:schemeClr val="bg1"/>
              </a:solidFill>
              <a:latin typeface="Montserrat-Medium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153040" y="3912603"/>
            <a:ext cx="201650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использование оборудования (камеры, микрофоны, цифровые доски, конференц-платформы)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 доступность учебных материалов для обеих групп обучающихся (очные и онлайн)</a:t>
            </a:r>
            <a:endParaRPr/>
          </a:p>
        </p:txBody>
      </p:sp>
      <p:sp>
        <p:nvSpPr>
          <p:cNvPr id="8" name="Планируемые результаты"/>
          <p:cNvSpPr txBox="1"/>
          <p:nvPr/>
        </p:nvSpPr>
        <p:spPr bwMode="auto"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Технологическая организация гибридного формата</a:t>
            </a:r>
            <a:endParaRPr sz="4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ланируемые результаты"/>
          <p:cNvSpPr txBox="1"/>
          <p:nvPr/>
        </p:nvSpPr>
        <p:spPr bwMode="auto"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Методическая адаптация содержания под гибридный формат</a:t>
            </a:r>
            <a:endParaRPr sz="4400" b="1"/>
          </a:p>
        </p:txBody>
      </p:sp>
      <p:sp>
        <p:nvSpPr>
          <p:cNvPr id="40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7" name="Прямоугольник: скругленные углы 6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2153041" y="3912603"/>
            <a:ext cx="20085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сбалансированность взаимодействия с офлайн- и онлайн-аудиторией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использование методик, подходящих для гибридного формата (например, «перевёрнутый класс», онлайн-опросы, гибкие кейсы)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Управление временем и темпом занятия с учётом обеих групп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2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Основные тезисы конкурсной работы"/>
          <p:cNvSpPr txBox="1"/>
          <p:nvPr/>
        </p:nvSpPr>
        <p:spPr bwMode="auto">
          <a:xfrm>
            <a:off x="933840" y="1023963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Интерактивность и включённость обучающихся</a:t>
            </a:r>
            <a:endParaRPr sz="4400" b="1"/>
          </a:p>
        </p:txBody>
      </p:sp>
      <p:sp>
        <p:nvSpPr>
          <p:cNvPr id="44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53040" y="3912603"/>
            <a:ext cx="200918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использование цифровых платформ для совместной работы (</a:t>
            </a:r>
            <a:r>
              <a:rPr lang="ru-RU" sz="4000">
                <a:solidFill>
                  <a:schemeClr val="bg1"/>
                </a:solidFill>
                <a:latin typeface="Montserrat-Medium"/>
              </a:rPr>
              <a:t>Miro</a:t>
            </a:r>
            <a:r>
              <a:rPr lang="ru-RU" sz="4000">
                <a:solidFill>
                  <a:schemeClr val="bg1"/>
                </a:solidFill>
                <a:latin typeface="Montserrat-Medium"/>
              </a:rPr>
              <a:t>, ВК доски, </a:t>
            </a:r>
            <a:r>
              <a:rPr lang="ru-RU" sz="4000">
                <a:solidFill>
                  <a:schemeClr val="bg1"/>
                </a:solidFill>
                <a:latin typeface="Montserrat-Medium"/>
              </a:rPr>
              <a:t>Padlet</a:t>
            </a:r>
            <a:r>
              <a:rPr lang="ru-RU" sz="4000">
                <a:solidFill>
                  <a:schemeClr val="bg1"/>
                </a:solidFill>
                <a:latin typeface="Montserrat-Medium"/>
              </a:rPr>
              <a:t> и др.)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 активизация внимания обеих аудиторий через дискуссии, опросы, кейсы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обеспечение равного участия (вовлечённость онлайн-участников не ниже очных)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6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Специфические особенности конкурсной работы"/>
          <p:cNvSpPr txBox="1"/>
          <p:nvPr/>
        </p:nvSpPr>
        <p:spPr bwMode="auto"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Оценка и обратная связь</a:t>
            </a:r>
            <a:endParaRPr sz="4400" b="1"/>
          </a:p>
        </p:txBody>
      </p:sp>
      <p:sp>
        <p:nvSpPr>
          <p:cNvPr id="48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53040" y="3912603"/>
            <a:ext cx="20154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организация контроля знаний в гибридном формате (тесты, мини-опросы, самооценка, работа в командах)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прозрачность критериев оценивания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сбор и анализ обратной связи от обучающихся (в т.ч. через цифровые формы)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 bwMode="auto"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Профессионализм и педагогическое мастерство</a:t>
            </a:r>
            <a:endParaRPr sz="4400" b="1"/>
          </a:p>
        </p:txBody>
      </p:sp>
      <p:sp>
        <p:nvSpPr>
          <p:cNvPr id="52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53041" y="3912603"/>
            <a:ext cx="20189374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уверенное владение цифровыми инструментами и платформами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устранение неполадок в случае возникновения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эмоциональная вовлечённость, коммуникативность</a:t>
            </a:r>
            <a:endParaRPr lang="en-US" sz="4000">
              <a:solidFill>
                <a:schemeClr val="bg1"/>
              </a:solidFill>
              <a:latin typeface="Montserrat-Medium"/>
            </a:endParaRPr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устойчивость к техническим и организационным сбоям, гибкость в решении нестандартных ситуаций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0" name="Номинации_1.pdf" descr="Номинации_1.pdf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Дополнительно (ссылки на статьи, фото- и видеоматериалы)"/>
          <p:cNvSpPr txBox="1"/>
          <p:nvPr/>
        </p:nvSpPr>
        <p:spPr bwMode="auto">
          <a:xfrm>
            <a:off x="933840" y="1003319"/>
            <a:ext cx="23604817" cy="700274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>
            <a:lvl1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 Bold"/>
                <a:ea typeface="Montserrat Bold"/>
                <a:cs typeface="Montserrat Bold"/>
              </a:defRPr>
            </a:lvl1pPr>
          </a:lstStyle>
          <a:p>
            <a:pPr>
              <a:defRPr/>
            </a:pPr>
            <a:r>
              <a:rPr lang="ru-RU" sz="4400" b="1"/>
              <a:t>Дополнительные материалы</a:t>
            </a:r>
            <a:endParaRPr sz="4400" b="1"/>
          </a:p>
        </p:txBody>
      </p:sp>
      <p:sp>
        <p:nvSpPr>
          <p:cNvPr id="52" name="Текст"/>
          <p:cNvSpPr txBox="1"/>
          <p:nvPr/>
        </p:nvSpPr>
        <p:spPr bwMode="auto">
          <a:xfrm>
            <a:off x="933840" y="2628919"/>
            <a:ext cx="23604817" cy="712301"/>
          </a:xfrm>
          <a:prstGeom prst="rect">
            <a:avLst/>
          </a:prstGeom>
          <a:ln w="12700">
            <a:miter lim="400000"/>
          </a:ln>
        </p:spPr>
        <p:txBody>
          <a:bodyPr lIns="44999" tIns="44999" rIns="44999" bIns="44999">
            <a:spAutoFit/>
          </a:bodyPr>
          <a:lstStyle/>
          <a:p>
            <a:pPr>
              <a:lnSpc>
                <a:spcPct val="90000"/>
              </a:lnSpc>
              <a:defRPr sz="4000" spc="-1">
                <a:solidFill>
                  <a:srgbClr val="FFFFFF"/>
                </a:solidFill>
                <a:latin typeface="Montserrat-Medium"/>
                <a:ea typeface="Montserrat-Medium"/>
                <a:cs typeface="Montserrat-Medium"/>
              </a:defRPr>
            </a:pPr>
            <a:endParaRPr/>
          </a:p>
        </p:txBody>
      </p:sp>
      <p:sp>
        <p:nvSpPr>
          <p:cNvPr id="6" name="Прямоугольник: скругленные углы 5"/>
          <p:cNvSpPr/>
          <p:nvPr/>
        </p:nvSpPr>
        <p:spPr bwMode="auto">
          <a:xfrm>
            <a:off x="1409700" y="3341220"/>
            <a:ext cx="21602700" cy="9936630"/>
          </a:xfrm>
          <a:prstGeom prst="roundRect">
            <a:avLst>
              <a:gd name="adj" fmla="val 16667"/>
            </a:avLst>
          </a:prstGeom>
          <a:noFill/>
          <a:ln w="38100" cap="flat">
            <a:solidFill>
              <a:srgbClr val="002060"/>
            </a:solidFill>
            <a:miter lim="400000"/>
          </a:ln>
          <a:effectLst/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none"/>
        </p:style>
        <p:txBody>
          <a:bodyPr rot="0" spcFirstLastPara="1" vertOverflow="overflow" horzOverflow="overflow" vert="horz" wrap="square" lIns="36000" tIns="36000" rIns="36000" bIns="36000" numCol="1" spcCol="38100" rtlCol="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2153041" y="3912603"/>
            <a:ext cx="20189374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скриншоты/видеофрагменты цифровой активности студентов (чаты, доски, опросы)</a:t>
            </a:r>
            <a:endParaRPr/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ссылки на научные и методические публикации участника, описывающие или обосновывающие применённую практику</a:t>
            </a:r>
            <a:endParaRPr/>
          </a:p>
          <a:p>
            <a:pPr marL="571500" indent="-571500" algn="just">
              <a:buFont typeface="Arial"/>
              <a:buChar char="•"/>
              <a:defRPr/>
            </a:pPr>
            <a:r>
              <a:rPr lang="ru-RU" sz="4000">
                <a:solidFill>
                  <a:schemeClr val="bg1"/>
                </a:solidFill>
                <a:latin typeface="Montserrat-Medium"/>
              </a:rPr>
              <a:t>план-конспект занятия с методическими комментариями по ведению гибридного формата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spDef>
    <a:ln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lnDef>
    <a:txDef>
      <a:spPr bwMode="auto">
        <a:prstGeom prst="rect">
          <a:avLst/>
        </a:prstGeom>
        <a:noFill/>
        <a:ln w="12700" cap="flat">
          <a:noFill/>
          <a:miter lim="400000"/>
        </a:ln>
      </a:spPr>
      <a:bodyPr/>
      <a:lstStyle/>
      <a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r7-office/2024.4.2.721</Application>
  <DocSecurity>0</DocSecurity>
  <PresentationFormat>Произвольный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Степанян Лена Юриковна</dc:creator>
  <cp:keywords/>
  <dc:description/>
  <dc:identifier/>
  <dc:language/>
  <cp:lastModifiedBy>Аревик Хачатрян</cp:lastModifiedBy>
  <cp:revision>12</cp:revision>
  <dcterms:modified xsi:type="dcterms:W3CDTF">2025-06-11T12:59:27Z</dcterms:modified>
  <cp:category/>
  <cp:contentStatus/>
  <cp:version/>
</cp:coreProperties>
</file>