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96366" autoAdjust="0"/>
  </p:normalViewPr>
  <p:slideViewPr>
    <p:cSldViewPr snapToGrid="0">
      <p:cViewPr varScale="1">
        <p:scale>
          <a:sx n="57" d="100"/>
          <a:sy n="57" d="100"/>
        </p:scale>
        <p:origin x="108" y="11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8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8CCC53D-3085-4D1D-B97D-BE7EDCE35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95B23C-9F15-447E-9DD4-0232A204D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1FAE-1304-400E-9DE7-11D5D313F67F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4D8CBE-1B3C-4DF9-B2F4-188B0A12C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0ECF1A-6467-48AC-AE1D-86174A1EC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F3C6D-A3B3-455C-9B37-4A1491480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74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7902-EEAB-4984-BC2F-951CCEBBEC5D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E6CE7-1FC9-42F6-AE14-15FCE155A9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9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Рисунок 2">
            <a:extLst>
              <a:ext uri="{FF2B5EF4-FFF2-40B4-BE49-F238E27FC236}">
                <a16:creationId xmlns:a16="http://schemas.microsoft.com/office/drawing/2014/main" id="{EDEC1874-CABA-4D7D-A1C3-31DED34C80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0931" y="1299722"/>
            <a:ext cx="2344280" cy="3219969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ru-RU" dirty="0"/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0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r>
              <a:rPr lang="ru-RU" dirty="0"/>
              <a:t>Номинация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0E1A84D0-4642-49B7-8406-97CE183501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92075" y="3139714"/>
            <a:ext cx="8318994" cy="424732"/>
          </a:xfrm>
        </p:spPr>
        <p:txBody>
          <a:bodyPr wrap="square">
            <a:spAutoFit/>
          </a:bodyPr>
          <a:lstStyle>
            <a:lvl1pPr marL="0" indent="0">
              <a:buNone/>
              <a:defRPr sz="2400" b="0" i="0">
                <a:solidFill>
                  <a:srgbClr val="0D0540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Ф.И.О</a:t>
            </a:r>
          </a:p>
        </p:txBody>
      </p:sp>
      <p:sp>
        <p:nvSpPr>
          <p:cNvPr id="12" name="Текст 7">
            <a:extLst>
              <a:ext uri="{FF2B5EF4-FFF2-40B4-BE49-F238E27FC236}">
                <a16:creationId xmlns:a16="http://schemas.microsoft.com/office/drawing/2014/main" id="{B0F7C12D-F7D1-4CA6-AF19-07D5E449CB8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92075" y="3685422"/>
            <a:ext cx="8318994" cy="313932"/>
          </a:xfrm>
        </p:spPr>
        <p:txBody>
          <a:bodyPr wrap="square" anchor="ctr">
            <a:spAutoFit/>
          </a:bodyPr>
          <a:lstStyle>
            <a:lvl1pPr marL="0" indent="0">
              <a:buNone/>
              <a:defRPr sz="1600">
                <a:solidFill>
                  <a:srgbClr val="0D0540"/>
                </a:solidFill>
              </a:defRPr>
            </a:lvl1pPr>
          </a:lstStyle>
          <a:p>
            <a:pPr lvl="0"/>
            <a:r>
              <a:rPr lang="ru-RU" dirty="0"/>
              <a:t>Укажите должность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FBC12ACE-0A76-4B7C-87E1-7E21162F9A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0931" y="5362512"/>
            <a:ext cx="8318994" cy="447110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1800" b="0" i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lvl="0"/>
            <a:r>
              <a:rPr lang="ru-RU" dirty="0"/>
              <a:t>«Название конкурсной работы»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ADBB-590E-4E2D-8627-434E0FF69B80}"/>
              </a:ext>
            </a:extLst>
          </p:cNvPr>
          <p:cNvSpPr txBox="1"/>
          <p:nvPr userDrawn="1"/>
        </p:nvSpPr>
        <p:spPr>
          <a:xfrm>
            <a:off x="680931" y="4916731"/>
            <a:ext cx="552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0" dirty="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Название конкурсной работы:</a:t>
            </a:r>
          </a:p>
        </p:txBody>
      </p:sp>
    </p:spTree>
    <p:extLst>
      <p:ext uri="{BB962C8B-B14F-4D97-AF65-F5344CB8AC3E}">
        <p14:creationId xmlns:p14="http://schemas.microsoft.com/office/powerpoint/2010/main" val="31025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834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71650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123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7488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21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D825B-AE56-4C0A-A78B-B71EDDD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7DFAF-43AF-44CF-8097-0343242C6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F09B-0442-4AFC-B27E-FDF6FB930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35B-685D-488B-9D69-17879CF7C216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FC2D-B5FA-48FB-8B4E-3C263581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7536C-8475-4696-A861-970C29EFC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AF3A-439E-44E4-8014-5B345E537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04603454-E252-4423-B93C-40D85EF6F8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1FB91A-3447-4B20-AD75-50E62D2872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Номинация «Цифровое мастерство» 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392057-153F-4792-8A4D-47063D0723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73A95-5DAC-4653-8C5A-358075E97B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C17CEE-3FB1-4658-9B5C-5C0574FE44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2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Выбор цифрового инструмента/ресурса.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3375283"/>
          </a:xfrm>
        </p:spPr>
        <p:txBody>
          <a:bodyPr/>
          <a:lstStyle/>
          <a:p>
            <a:pPr lvl="0"/>
            <a:r>
              <a:rPr lang="ru-RU" dirty="0"/>
              <a:t>Ссылка на разработанный онлайн-курс, материалы по применению различных цифровых инструментов/ресурсов (образовательных симуляторов, виртуального класса, </a:t>
            </a:r>
            <a:r>
              <a:rPr lang="ru-RU" dirty="0" err="1"/>
              <a:t>нейрогаджетов</a:t>
            </a:r>
            <a:r>
              <a:rPr lang="ru-RU" dirty="0"/>
              <a:t>, 3D-очков, VR/AR технологий и т.д.) на примере учебных занятий по дисциплине (предмету, программе ДПО)актуальность применения</a:t>
            </a:r>
          </a:p>
          <a:p>
            <a:pPr lvl="0"/>
            <a:r>
              <a:rPr lang="ru-RU" dirty="0"/>
              <a:t>Обоснование выбора и применения цифрового инструмента/ресурса в рамках дисциплины (предмета, программы ДПО). </a:t>
            </a:r>
          </a:p>
          <a:p>
            <a:pPr lvl="0"/>
            <a:r>
              <a:rPr lang="ru-RU" dirty="0"/>
              <a:t>Актуальность применения</a:t>
            </a:r>
          </a:p>
          <a:p>
            <a:pPr lvl="0"/>
            <a:r>
              <a:rPr lang="ru-RU" dirty="0"/>
              <a:t>Соответствие применяемого цифрового инструмента/ресурса целям и задачам учебных занятий по дисциплине (предмету, программе ДПО)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220084-8B90-429C-AACD-C45389C584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Оригинальность и новизна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DA9B17-B3A3-4626-B986-EB45AFD701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733808"/>
          </a:xfrm>
        </p:spPr>
        <p:txBody>
          <a:bodyPr/>
          <a:lstStyle/>
          <a:p>
            <a:pPr lvl="0"/>
            <a:r>
              <a:rPr lang="ru-RU" dirty="0"/>
              <a:t>Создание нового/нестандартного цифрового инструмента/ресурса</a:t>
            </a:r>
          </a:p>
          <a:p>
            <a:pPr lvl="0"/>
            <a:r>
              <a:rPr lang="ru-RU" dirty="0"/>
              <a:t>Описание собственных подходов к применению цифрового инструмента/ресурса в образовательной деятельности</a:t>
            </a:r>
          </a:p>
          <a:p>
            <a:pPr lvl="0"/>
            <a:r>
              <a:rPr lang="ru-RU" dirty="0"/>
              <a:t>Эстетичный и удобный дизайн предложенного цифрового решения, простота и интуитивность в использовании для преподавателей 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81951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69C554C-37BC-4E37-87E0-ABE1A9DD80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1529480" cy="437171"/>
          </a:xfrm>
        </p:spPr>
        <p:txBody>
          <a:bodyPr/>
          <a:lstStyle/>
          <a:p>
            <a:r>
              <a:rPr lang="ru-RU" sz="1700" b="0" dirty="0"/>
              <a:t>Преимущество применения цифрового инструмента/ресурса в образовательном процессе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23AF62-7041-4DC3-AE69-B00F0916F3B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733808"/>
          </a:xfrm>
        </p:spPr>
        <p:txBody>
          <a:bodyPr/>
          <a:lstStyle/>
          <a:p>
            <a:pPr lvl="0"/>
            <a:r>
              <a:rPr lang="ru-RU" dirty="0"/>
              <a:t>Сравнительная характеристика развития цифровых компетенций обучающихся в условиях работы </a:t>
            </a:r>
            <a:br>
              <a:rPr lang="ru-RU" dirty="0"/>
            </a:br>
            <a:r>
              <a:rPr lang="ru-RU" dirty="0"/>
              <a:t>с цифровым инструментом/ресурсом и без него</a:t>
            </a:r>
          </a:p>
          <a:p>
            <a:pPr lvl="0"/>
            <a:r>
              <a:rPr lang="ru-RU" dirty="0"/>
              <a:t>Влияние на мотивацию и улучшение образовательных результатов обучающихся в результате использования цифрового инструмента/ресурса</a:t>
            </a:r>
          </a:p>
          <a:p>
            <a:pPr lvl="0"/>
            <a:r>
              <a:rPr lang="ru-RU" dirty="0"/>
              <a:t>Ограничения использования цифрового инструмента/ресурса в образовательном процессе</a:t>
            </a:r>
          </a:p>
        </p:txBody>
      </p:sp>
    </p:spTree>
    <p:extLst>
      <p:ext uri="{BB962C8B-B14F-4D97-AF65-F5344CB8AC3E}">
        <p14:creationId xmlns:p14="http://schemas.microsoft.com/office/powerpoint/2010/main" val="189782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B657545-1D74-43F2-85A5-177783DF57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Универсальность применения цифрового инструмента/ресурса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F91534-FA48-4B2D-9012-6A61CFC3113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010807"/>
          </a:xfrm>
        </p:spPr>
        <p:txBody>
          <a:bodyPr/>
          <a:lstStyle/>
          <a:p>
            <a:pPr lvl="0"/>
            <a:r>
              <a:rPr lang="ru-RU" dirty="0"/>
              <a:t>Универсальность применения данного цифрового инструмента/ресурса независимо от предмета (дисциплины, программы ДПО)</a:t>
            </a:r>
          </a:p>
          <a:p>
            <a:pPr lvl="0"/>
            <a:r>
              <a:rPr lang="ru-RU" dirty="0"/>
              <a:t>Создание цифровой образовательной среды при использовании цифрового инструмента/ресурса</a:t>
            </a:r>
          </a:p>
          <a:p>
            <a:pPr lvl="0"/>
            <a:r>
              <a:rPr lang="ru-RU" dirty="0"/>
              <a:t>Обоснование и примеры педагогических задач, которые можно решать благодаря применению данного цифрового инструмента/ресурса на различных учебных занятиях в рамках дисциплины (предмета, программы ДПО)</a:t>
            </a:r>
          </a:p>
        </p:txBody>
      </p:sp>
    </p:spTree>
    <p:extLst>
      <p:ext uri="{BB962C8B-B14F-4D97-AF65-F5344CB8AC3E}">
        <p14:creationId xmlns:p14="http://schemas.microsoft.com/office/powerpoint/2010/main" val="192014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Апробация и достигнутые результаты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821285"/>
          </a:xfrm>
        </p:spPr>
        <p:txBody>
          <a:bodyPr/>
          <a:lstStyle/>
          <a:p>
            <a:pPr lvl="0"/>
            <a:r>
              <a:rPr lang="ru-RU" dirty="0"/>
              <a:t>Когда применялся представленный цифровой инструмент/ресурс</a:t>
            </a:r>
          </a:p>
          <a:p>
            <a:pPr lvl="0"/>
            <a:r>
              <a:rPr lang="ru-RU" dirty="0"/>
              <a:t>На каких предметах (дисциплинах, программах ДПО – с указанием количества зачетных единиц/часов)</a:t>
            </a:r>
          </a:p>
          <a:p>
            <a:pPr lvl="0"/>
            <a:r>
              <a:rPr lang="ru-RU" dirty="0"/>
              <a:t>Численность обучающихся на проведенных учебных занятиях в условиях работы с цифровым инструментом/ресурсом</a:t>
            </a:r>
          </a:p>
          <a:p>
            <a:pPr lvl="0"/>
            <a:r>
              <a:rPr lang="ru-RU" dirty="0"/>
              <a:t>Влияние применения цифрового инструмента/ресурса на уровень обученности, скорость усвоения учебного материала обучающимися</a:t>
            </a:r>
          </a:p>
          <a:p>
            <a:pPr lvl="0"/>
            <a:r>
              <a:rPr lang="ru-RU" dirty="0"/>
              <a:t>Обратная связь после реализации учебных занятий с применением цифрового инструмента/ресурса (благодарности, значимые отзывы, экспертная оценка и др.)</a:t>
            </a:r>
          </a:p>
        </p:txBody>
      </p:sp>
    </p:spTree>
    <p:extLst>
      <p:ext uri="{BB962C8B-B14F-4D97-AF65-F5344CB8AC3E}">
        <p14:creationId xmlns:p14="http://schemas.microsoft.com/office/powerpoint/2010/main" val="340487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Дополнительные материалы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328569"/>
          </a:xfrm>
        </p:spPr>
        <p:txBody>
          <a:bodyPr/>
          <a:lstStyle/>
          <a:p>
            <a:pPr lvl="0"/>
            <a:r>
              <a:rPr lang="ru-RU" dirty="0"/>
              <a:t>Ссылки на научные статьи конкурсантов с материалами о применении данного цифрового инструмента/ресурса в образовательном процессе</a:t>
            </a:r>
          </a:p>
          <a:p>
            <a:pPr lvl="0"/>
            <a:r>
              <a:rPr lang="ru-RU" dirty="0"/>
              <a:t>Ссылки на фото- и видеоматериалы, которые отражают результаты деятельности обучающихся </a:t>
            </a:r>
            <a:br>
              <a:rPr lang="ru-RU" dirty="0"/>
            </a:br>
            <a:r>
              <a:rPr lang="ru-RU" dirty="0"/>
              <a:t>в условиях работы с цифровым инструментом/ресурсом (с пояснениями)</a:t>
            </a:r>
          </a:p>
        </p:txBody>
      </p:sp>
    </p:spTree>
    <p:extLst>
      <p:ext uri="{BB962C8B-B14F-4D97-AF65-F5344CB8AC3E}">
        <p14:creationId xmlns:p14="http://schemas.microsoft.com/office/powerpoint/2010/main" val="116159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371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Степанян Лена Юриковна</dc:creator>
  <cp:lastModifiedBy>Степанян Лена Юриковна</cp:lastModifiedBy>
  <cp:revision>17</cp:revision>
  <dcterms:created xsi:type="dcterms:W3CDTF">2026-06-09T07:44:16Z</dcterms:created>
  <dcterms:modified xsi:type="dcterms:W3CDTF">2026-06-23T07:19:53Z</dcterms:modified>
</cp:coreProperties>
</file>