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37" r:id="rId2"/>
    <p:sldId id="636" r:id="rId3"/>
    <p:sldId id="645" r:id="rId4"/>
    <p:sldId id="646" r:id="rId5"/>
    <p:sldId id="647" r:id="rId6"/>
    <p:sldId id="648" r:id="rId7"/>
    <p:sldId id="649" r:id="rId8"/>
    <p:sldId id="650" r:id="rId9"/>
    <p:sldId id="651" r:id="rId10"/>
    <p:sldId id="643" r:id="rId11"/>
    <p:sldId id="653" r:id="rId1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3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51E"/>
    <a:srgbClr val="B72025"/>
    <a:srgbClr val="9E0918"/>
    <a:srgbClr val="666666"/>
    <a:srgbClr val="B70D18"/>
    <a:srgbClr val="323232"/>
    <a:srgbClr val="CCA771"/>
    <a:srgbClr val="F2E9DB"/>
    <a:srgbClr val="BF914D"/>
    <a:srgbClr val="C56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0" autoAdjust="0"/>
    <p:restoredTop sz="92806" autoAdjust="0"/>
  </p:normalViewPr>
  <p:slideViewPr>
    <p:cSldViewPr snapToGrid="0" showGuides="1">
      <p:cViewPr varScale="1">
        <p:scale>
          <a:sx n="85" d="100"/>
          <a:sy n="85" d="100"/>
        </p:scale>
        <p:origin x="1026" y="96"/>
      </p:cViewPr>
      <p:guideLst>
        <p:guide orient="horz" pos="2160"/>
        <p:guide orient="horz" pos="28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340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595AA-ADA3-40E1-A729-998E008F273C}" type="datetimeFigureOut">
              <a:rPr lang="ru-RU" altLang="ru-RU"/>
              <a:pPr>
                <a:defRPr/>
              </a:pPr>
              <a:t>30.06.2026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D513C3-2385-4DBC-B33E-E1505B0F5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29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588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4588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4588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B205B0-BD03-4F32-921A-07F853A95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845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контакты</a:t>
            </a:r>
          </a:p>
          <a:p>
            <a:r>
              <a:rPr lang="ru-RU" dirty="0"/>
              <a:t>Телефон, почта</a:t>
            </a:r>
          </a:p>
          <a:p>
            <a:endParaRPr lang="ru-RU" dirty="0"/>
          </a:p>
          <a:p>
            <a:r>
              <a:rPr lang="ru-RU" dirty="0"/>
              <a:t>Телеграмм канал под Ростелеком. Специально «Вебинар по финансовой грамотности», </a:t>
            </a:r>
          </a:p>
          <a:p>
            <a:endParaRPr lang="ru-RU" dirty="0"/>
          </a:p>
          <a:p>
            <a:r>
              <a:rPr lang="ru-RU" dirty="0"/>
              <a:t>Сколько стоит вести, продвижение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2B5AA-90D8-B243-9292-8DA6B77555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6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контакты</a:t>
            </a:r>
          </a:p>
          <a:p>
            <a:r>
              <a:rPr lang="ru-RU" dirty="0"/>
              <a:t>Телефон, почта</a:t>
            </a:r>
          </a:p>
          <a:p>
            <a:endParaRPr lang="ru-RU" dirty="0"/>
          </a:p>
          <a:p>
            <a:r>
              <a:rPr lang="ru-RU" dirty="0"/>
              <a:t>Телеграмм канал под Ростелеком. Специально «Вебинар по финансовой грамотности», </a:t>
            </a:r>
          </a:p>
          <a:p>
            <a:endParaRPr lang="ru-RU" dirty="0"/>
          </a:p>
          <a:p>
            <a:r>
              <a:rPr lang="ru-RU" dirty="0"/>
              <a:t>Сколько стоит вести, продвижение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2B5AA-90D8-B243-9292-8DA6B77555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3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" y="216125"/>
            <a:ext cx="3214116" cy="8176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239492" y="1269375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 userDrawn="1"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B70D18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B70D18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5548" y="2715472"/>
            <a:ext cx="7212012" cy="1012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40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/>
              <a:t>ТИТУЛЬНЫЙ СЛАЙД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65866" y="4334076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72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C9FC0-DFE4-4191-A17E-5AF766362F13}" type="datetimeFigureOut">
              <a:rPr lang="ru-RU" smtClean="0"/>
              <a:t>30.06.2026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Слайд -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2019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0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5548" y="2715472"/>
            <a:ext cx="7212012" cy="1012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2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/>
              <a:t>СЛАЙД – НАЧАЛО РАЗДЕЛА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65866" y="4334076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B70D18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55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Стандартный 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3"/>
          <p:cNvSpPr>
            <a:spLocks noGrp="1"/>
          </p:cNvSpPr>
          <p:nvPr>
            <p:ph sz="half" idx="2"/>
          </p:nvPr>
        </p:nvSpPr>
        <p:spPr>
          <a:xfrm>
            <a:off x="239493" y="1469876"/>
            <a:ext cx="8644123" cy="4999290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2019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/>
              <a:t>СТАНДАРТНЫЙ ТЕКСТОВЫЙ СЛАЙД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05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2019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СТАНДАРТНЫЙ СЛАЙД БЕЗ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92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КОЛОНКИ 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СЛАЙД С ДВУМЯ КОЛОНКАМИ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2019</a:t>
            </a:r>
          </a:p>
        </p:txBody>
      </p: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0" y="2189728"/>
            <a:ext cx="4185005" cy="419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1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7"/>
            <a:ext cx="4177154" cy="42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61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 Слайд с колонкой и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/>
              <a:t>СЛАЙД С КОЛОНКОЙ И ОБЪЕКТОМ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2019</a:t>
            </a:r>
          </a:p>
        </p:txBody>
      </p: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0" y="1463042"/>
            <a:ext cx="4185005" cy="494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1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7"/>
            <a:ext cx="4177154" cy="42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8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Слайд с объектом и текстом гориз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14"/>
          </p:nvPr>
        </p:nvSpPr>
        <p:spPr>
          <a:xfrm>
            <a:off x="239492" y="1444239"/>
            <a:ext cx="8644123" cy="4289988"/>
          </a:xfrm>
          <a:prstGeom prst="rect">
            <a:avLst/>
          </a:prstGeom>
        </p:spPr>
        <p:txBody>
          <a:bodyPr lIns="0" tIns="0" bIns="90000"/>
          <a:lstStyle>
            <a:lvl1pPr marL="0" indent="0">
              <a:buClr>
                <a:srgbClr val="9E0918"/>
              </a:buClr>
              <a:buSzPct val="85000"/>
              <a:buFont typeface="Wingdings" panose="05000000000000000000" pitchFamily="2" charset="2"/>
              <a:buNone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4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2019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/>
              <a:t>СЛАЙД С ОБЪЕКТОМ И ТЕКСТОМ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" name="Объект 3"/>
          <p:cNvSpPr>
            <a:spLocks noGrp="1"/>
          </p:cNvSpPr>
          <p:nvPr>
            <p:ph sz="half" idx="2"/>
          </p:nvPr>
        </p:nvSpPr>
        <p:spPr>
          <a:xfrm>
            <a:off x="239493" y="5845322"/>
            <a:ext cx="8644123" cy="623843"/>
          </a:xfrm>
          <a:prstGeom prst="rect">
            <a:avLst/>
          </a:prstGeom>
        </p:spPr>
        <p:txBody>
          <a:bodyPr lIns="0" tIns="0" bIns="90000">
            <a:noAutofit/>
          </a:bodyPr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703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254391" y="1924633"/>
            <a:ext cx="845377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крупнейшая агентская компания на рынке страхования жизни в России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Более десяти тысяч сотрудников </a:t>
            </a:r>
            <a:r>
              <a:rPr lang="ru-RU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100" b="1" baseline="0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всей стране заботятся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защите благосостояния миллионов наших клиентов. Каждый пятый россиянин, имеющий полис страхования жизни, застрахован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в КАПИТАЛ </a:t>
            </a:r>
            <a:r>
              <a:rPr lang="en-US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Более 6000 компаний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 организаций доверяют нам страхование своих сотрудников. </a:t>
            </a: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помогаем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людям реализовывать их жизненные планы и мечты и всегда чувствовать себя защищенными, предоставляя им надежную страховую защиту.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будем рады сформировать для Вас индивидуальный план страховой защиты и реализации долгосрочных финансовых целей.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Позвоните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нам 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телефону 8 (800) 200-68-86 (звонок по России бесплатный)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или 0911 (для абонентов Билайн, Мегафон, МТС, ТЕЛЕ-2 звонок бесплатный). </a:t>
            </a:r>
          </a:p>
          <a:p>
            <a:pPr>
              <a:defRPr/>
            </a:pPr>
            <a:endParaRPr lang="ru-RU" sz="1100" b="0" baseline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Также Вы можете задать интересующие Вас вопросы на сайте </a:t>
            </a:r>
            <a:r>
              <a:rPr lang="en-US" sz="1100" b="1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KAPLIFE</a:t>
            </a:r>
            <a:r>
              <a:rPr lang="ru-RU" sz="1100" b="1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100" b="1" dirty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или лично при встрече с 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финансовым консультантом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ООО «Капитал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0" baseline="0" dirty="0" err="1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Лайф</a:t>
            </a:r>
            <a:r>
              <a:rPr lang="ru-RU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Страхование Жизни»</a:t>
            </a:r>
            <a:r>
              <a:rPr lang="en-US" sz="1100" b="0" baseline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115035, Российская Федерация, г. Москва, Кадашёвская набережная,  д.30</a:t>
            </a:r>
            <a:r>
              <a:rPr lang="en-US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Лицензии ЦБ РФ СЛ №3984, СЖ №3984, ПС №3984 (без ограничения срока действия).</a:t>
            </a:r>
            <a:r>
              <a:rPr lang="ru-RU" altLang="ru-RU" sz="1100" b="1" kern="1200" dirty="0">
                <a:solidFill>
                  <a:srgbClr val="B70D18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100" b="1" kern="1200" dirty="0">
              <a:solidFill>
                <a:srgbClr val="B70D18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kern="1200" dirty="0">
                <a:solidFill>
                  <a:srgbClr val="B70D18"/>
                </a:solidFill>
                <a:latin typeface="Calibri" panose="020F0502020204030204" pitchFamily="34" charset="0"/>
                <a:ea typeface="+mn-ea"/>
                <a:cs typeface="Arial" charset="0"/>
              </a:rPr>
              <a:t>© ООО «Капитал Лайф Страхование Жизни»,</a:t>
            </a:r>
            <a:r>
              <a:rPr lang="ru-RU" altLang="ru-RU" sz="1100" b="1" kern="1200" baseline="0" dirty="0">
                <a:solidFill>
                  <a:srgbClr val="B70D18"/>
                </a:solidFill>
                <a:latin typeface="Calibri" panose="020F0502020204030204" pitchFamily="34" charset="0"/>
                <a:ea typeface="+mn-ea"/>
                <a:cs typeface="Arial" charset="0"/>
              </a:rPr>
              <a:t> 2019</a:t>
            </a:r>
            <a:endParaRPr lang="ru-RU" altLang="ru-RU" sz="1100" b="1" kern="1200" dirty="0">
              <a:solidFill>
                <a:srgbClr val="B70D18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>
              <a:defRPr/>
            </a:pPr>
            <a:endParaRPr lang="ru-RU" sz="1100" b="0" dirty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" y="216125"/>
            <a:ext cx="3214116" cy="817626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B70D18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53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AE365C-6687-08AD-30FC-EB4B7628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FFEEBE-68A9-5EE4-3F03-1EF379846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34D5C5-7C49-7A02-5D9E-F0AB0223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3AC97CAC-30FC-0C40-83F1-9B9237F40157}" type="datetimeFigureOut">
              <a:rPr lang="ru-RU" smtClean="0"/>
              <a:t>30.06.2026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58B149-0561-5A88-E815-36DD0D3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7F5C06-8395-C3A6-31EA-99EBADF4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3147-E382-3344-9FCF-ACB2454CA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7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</a:t>
            </a:r>
            <a:r>
              <a:rPr lang="ru-RU" altLang="ru-RU" sz="900" b="1" dirty="0" err="1">
                <a:solidFill>
                  <a:srgbClr val="B70D18"/>
                </a:solidFill>
                <a:latin typeface="Calibri" panose="020F0502020204030204" pitchFamily="34" charset="0"/>
              </a:rPr>
              <a:t>Лайф</a:t>
            </a:r>
            <a:r>
              <a:rPr lang="ru-RU" altLang="ru-RU" sz="900" b="1" dirty="0">
                <a:solidFill>
                  <a:srgbClr val="B70D18"/>
                </a:solidFill>
                <a:latin typeface="Calibri" panose="020F0502020204030204" pitchFamily="34" charset="0"/>
              </a:rPr>
              <a:t> Страхование Жизни», 2018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25630" y="1600200"/>
            <a:ext cx="8657985" cy="469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kern="0"/>
              <a:t>ОБРАЗЕЦ ЗАГОЛОВКА</a:t>
            </a:r>
            <a:endParaRPr lang="ru-RU" kern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94" r:id="rId2"/>
    <p:sldLayoutId id="2147484000" r:id="rId3"/>
    <p:sldLayoutId id="2147483985" r:id="rId4"/>
    <p:sldLayoutId id="2147483987" r:id="rId5"/>
    <p:sldLayoutId id="2147484001" r:id="rId6"/>
    <p:sldLayoutId id="2147483993" r:id="rId7"/>
    <p:sldLayoutId id="2147483988" r:id="rId8"/>
    <p:sldLayoutId id="2147484017" r:id="rId9"/>
    <p:sldLayoutId id="2147484019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23232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90000"/>
        <a:buFont typeface="Wingdings" panose="05000000000000000000" pitchFamily="2" charset="2"/>
        <a:buChar char="§"/>
        <a:defRPr kumimoji="1" sz="24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50000"/>
        <a:buFont typeface="Wingdings" panose="05000000000000000000" pitchFamily="2" charset="2"/>
        <a:buChar char="q"/>
        <a:defRPr kumimoji="1" sz="18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5432064" y="2893389"/>
            <a:ext cx="3225800" cy="922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Участие страховых представителей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в развитии финансовой </a:t>
            </a:r>
            <a:r>
              <a:rPr lang="ru-RU" sz="3100" dirty="0" smtClean="0">
                <a:solidFill>
                  <a:srgbClr val="002060"/>
                </a:solidFill>
              </a:rPr>
              <a:t>грамотности  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и формировании финансовой культуры взрослого населения</a:t>
            </a:r>
            <a:r>
              <a:rPr lang="ru-RU" sz="2700" dirty="0" smtClean="0">
                <a:solidFill>
                  <a:srgbClr val="C00000"/>
                </a:solidFill>
              </a:rPr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                                             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6996"/>
          <a:stretch/>
        </p:blipFill>
        <p:spPr>
          <a:xfrm>
            <a:off x="359252" y="1149581"/>
            <a:ext cx="4445061" cy="44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844951" y="2754492"/>
            <a:ext cx="7095282" cy="922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BB251E"/>
                </a:solidFill>
              </a:rPr>
              <a:t>БЛАГОДАРЮ ЗА ВНИМАНИЕ!</a:t>
            </a:r>
            <a:r>
              <a:rPr lang="ru-RU" sz="4000" dirty="0" smtClean="0">
                <a:solidFill>
                  <a:srgbClr val="BB251E"/>
                </a:solidFill>
              </a:rPr>
              <a:t/>
            </a:r>
            <a:br>
              <a:rPr lang="ru-RU" sz="4000" dirty="0" smtClean="0">
                <a:solidFill>
                  <a:srgbClr val="BB251E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43086E-6DC7-CF09-C4CF-A34D6A8761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2721" y="1718777"/>
            <a:ext cx="4105868" cy="265626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3900" dirty="0" smtClean="0">
              <a:solidFill>
                <a:srgbClr val="575656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900" dirty="0">
              <a:solidFill>
                <a:srgbClr val="57565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A596E1-84C8-208A-CBEA-644EBAA2A63E}"/>
              </a:ext>
            </a:extLst>
          </p:cNvPr>
          <p:cNvSpPr txBox="1"/>
          <p:nvPr/>
        </p:nvSpPr>
        <p:spPr>
          <a:xfrm>
            <a:off x="5399871" y="5523712"/>
            <a:ext cx="178491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rgbClr val="575656"/>
                </a:solidFill>
                <a:latin typeface="Cambria" panose="02040503050406030204" pitchFamily="18" charset="0"/>
              </a:rPr>
              <a:t>+7-960-003-63-17</a:t>
            </a:r>
            <a:endParaRPr lang="ru-RU" sz="1350" dirty="0">
              <a:solidFill>
                <a:srgbClr val="575656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="" xmlns:a16="http://schemas.microsoft.com/office/drawing/2014/main" id="{6C79825E-004D-4F40-E4E1-2259062A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89" y="5538398"/>
            <a:ext cx="322946" cy="3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612BA0-9433-96C3-D443-12F8E8FB02AE}"/>
              </a:ext>
            </a:extLst>
          </p:cNvPr>
          <p:cNvSpPr txBox="1"/>
          <p:nvPr/>
        </p:nvSpPr>
        <p:spPr>
          <a:xfrm>
            <a:off x="5399871" y="5897779"/>
            <a:ext cx="327504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>
                <a:solidFill>
                  <a:srgbClr val="575656"/>
                </a:solidFill>
                <a:latin typeface="Cambria" panose="02040503050406030204" pitchFamily="18" charset="0"/>
              </a:rPr>
              <a:t>Kseniya_Chernikova@arhn.KAPLIFE.ru</a:t>
            </a:r>
            <a:endParaRPr lang="en-GB" sz="1350" dirty="0">
              <a:solidFill>
                <a:srgbClr val="575656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721" y="6224326"/>
            <a:ext cx="7895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ПОМОГАЮ ЛЮДЯМ РАЗОБРАТЬСЯ В ФИНАНСАХ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4193" y="545915"/>
            <a:ext cx="4423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Черникова Ксения Геннадьевна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Picture 8" descr="C:\Users\KGChernikova\Desktop\пенсионные реформы\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57" y="1689896"/>
            <a:ext cx="3719538" cy="37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4" y="1455059"/>
            <a:ext cx="4569001" cy="4569001"/>
          </a:xfrm>
          <a:prstGeom prst="rect">
            <a:avLst/>
          </a:prstGeom>
        </p:spPr>
      </p:pic>
      <p:pic>
        <p:nvPicPr>
          <p:cNvPr id="12" name="Picture 4" descr="Picture background">
            <a:extLst>
              <a:ext uri="{FF2B5EF4-FFF2-40B4-BE49-F238E27FC236}">
                <a16:creationId xmlns="" xmlns:a16="http://schemas.microsoft.com/office/drawing/2014/main" id="{257987A4-FD7D-AD03-477B-18D0A68D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68" y="5924723"/>
            <a:ext cx="322946" cy="3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43086E-6DC7-CF09-C4CF-A34D6A8761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2721" y="1718777"/>
            <a:ext cx="4105868" cy="265626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000" b="1" dirty="0" smtClean="0">
                <a:solidFill>
                  <a:srgbClr val="575656"/>
                </a:solidFill>
                <a:latin typeface="Cambria" panose="02040503050406030204" pitchFamily="18" charset="0"/>
              </a:rPr>
              <a:t>Старший директор агентства «Центральное» Дирекции по Архангельской области </a:t>
            </a:r>
            <a:r>
              <a:rPr lang="ru-RU" sz="8000" b="1" dirty="0" smtClean="0">
                <a:solidFill>
                  <a:srgbClr val="575656"/>
                </a:solidFill>
                <a:latin typeface="Cambria" panose="02040503050406030204" pitchFamily="18" charset="0"/>
              </a:rPr>
              <a:t>ООО «Капитал </a:t>
            </a:r>
            <a:r>
              <a:rPr lang="ru-RU" sz="8000" b="1" dirty="0" err="1" smtClean="0">
                <a:solidFill>
                  <a:srgbClr val="575656"/>
                </a:solidFill>
                <a:latin typeface="Cambria" panose="02040503050406030204" pitchFamily="18" charset="0"/>
              </a:rPr>
              <a:t>Лайф</a:t>
            </a:r>
            <a:r>
              <a:rPr lang="ru-RU" sz="8000" b="1" dirty="0" smtClean="0">
                <a:solidFill>
                  <a:srgbClr val="575656"/>
                </a:solidFill>
                <a:latin typeface="Cambria" panose="02040503050406030204" pitchFamily="18" charset="0"/>
              </a:rPr>
              <a:t> Страхование Жизни»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000" b="1" dirty="0" smtClean="0">
                <a:solidFill>
                  <a:srgbClr val="575656"/>
                </a:solidFill>
                <a:latin typeface="Cambria" panose="02040503050406030204" pitchFamily="18" charset="0"/>
              </a:rPr>
              <a:t>Эксперт по личным финансам с опытом более 10 лет</a:t>
            </a:r>
          </a:p>
          <a:p>
            <a:pPr marL="0" indent="0">
              <a:lnSpc>
                <a:spcPct val="120000"/>
              </a:lnSpc>
              <a:buNone/>
            </a:pPr>
            <a:endParaRPr lang="ru-RU" sz="8000" b="1" dirty="0" smtClean="0">
              <a:solidFill>
                <a:srgbClr val="575656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900" dirty="0">
              <a:solidFill>
                <a:srgbClr val="575656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1463" dirty="0">
              <a:solidFill>
                <a:srgbClr val="57565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A596E1-84C8-208A-CBEA-644EBAA2A63E}"/>
              </a:ext>
            </a:extLst>
          </p:cNvPr>
          <p:cNvSpPr txBox="1"/>
          <p:nvPr/>
        </p:nvSpPr>
        <p:spPr>
          <a:xfrm>
            <a:off x="1353396" y="4890536"/>
            <a:ext cx="2891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rgbClr val="575656"/>
                </a:solidFill>
                <a:latin typeface="Cambria" panose="02040503050406030204" pitchFamily="18" charset="0"/>
              </a:rPr>
              <a:t>+</a:t>
            </a:r>
            <a:r>
              <a:rPr lang="ru-RU" sz="2000" dirty="0" smtClean="0">
                <a:solidFill>
                  <a:srgbClr val="575656"/>
                </a:solidFill>
                <a:latin typeface="Cambria" panose="02040503050406030204" pitchFamily="18" charset="0"/>
              </a:rPr>
              <a:t>7-960-003-63-17</a:t>
            </a:r>
            <a:endParaRPr lang="ru-RU" sz="2000" dirty="0">
              <a:solidFill>
                <a:srgbClr val="575656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="" xmlns:a16="http://schemas.microsoft.com/office/drawing/2014/main" id="{6C79825E-004D-4F40-E4E1-2259062A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1" y="4879104"/>
            <a:ext cx="322946" cy="3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="" xmlns:a16="http://schemas.microsoft.com/office/drawing/2014/main" id="{257987A4-FD7D-AD03-477B-18D0A68D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1" y="5335469"/>
            <a:ext cx="322946" cy="3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612BA0-9433-96C3-D443-12F8E8FB02AE}"/>
              </a:ext>
            </a:extLst>
          </p:cNvPr>
          <p:cNvSpPr txBox="1"/>
          <p:nvPr/>
        </p:nvSpPr>
        <p:spPr>
          <a:xfrm>
            <a:off x="1353397" y="5299686"/>
            <a:ext cx="39636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75656"/>
                </a:solidFill>
                <a:latin typeface="Cambria" panose="02040503050406030204" pitchFamily="18" charset="0"/>
              </a:rPr>
              <a:t>Kseniya_Chernikova@arhn.KAPLIFE.ru</a:t>
            </a:r>
            <a:endParaRPr lang="en-GB" sz="1600" dirty="0">
              <a:solidFill>
                <a:srgbClr val="575656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722" y="6024956"/>
            <a:ext cx="7895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ПОМОГАЮ ЛЮДЯМ РАЗОБРАТЬСЯ В ФИНАНСАХ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4193" y="545915"/>
            <a:ext cx="4423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Черникова Ксения Геннадьевна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Picture 8" descr="C:\Users\KGChernikova\Desktop\пенсионные реформы\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89" y="1130296"/>
            <a:ext cx="4028118" cy="407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7416" y="530578"/>
            <a:ext cx="2262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СИТУАЦИЯ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8266" y="1980147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800" b="0" dirty="0">
                <a:solidFill>
                  <a:srgbClr val="002060"/>
                </a:solidFill>
              </a:rPr>
              <a:t>Не знают</a:t>
            </a:r>
          </a:p>
          <a:p>
            <a:pPr marL="285750" indent="-285750"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800" b="0" dirty="0">
                <a:solidFill>
                  <a:srgbClr val="002060"/>
                </a:solidFill>
              </a:rPr>
              <a:t>Не умеют</a:t>
            </a:r>
          </a:p>
          <a:p>
            <a:pPr marL="285750" indent="-285750"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800" b="0" dirty="0">
                <a:solidFill>
                  <a:srgbClr val="002060"/>
                </a:solidFill>
              </a:rPr>
              <a:t>Не хотят</a:t>
            </a:r>
            <a:endParaRPr lang="ru-RU" sz="4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8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1101" y="478556"/>
            <a:ext cx="3878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ЧТО ДЕЛАЕМ МЫ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07" y="1898107"/>
            <a:ext cx="4173298" cy="39927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785204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0" dirty="0">
                <a:solidFill>
                  <a:srgbClr val="002060"/>
                </a:solidFill>
              </a:rPr>
              <a:t>Информирование населения через мероприятия и личные консультации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0" dirty="0">
                <a:solidFill>
                  <a:srgbClr val="002060"/>
                </a:solidFill>
              </a:rPr>
              <a:t>Помощь в выборе инструментов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0" dirty="0">
                <a:solidFill>
                  <a:srgbClr val="002060"/>
                </a:solidFill>
              </a:rPr>
              <a:t>Аудит ситуации и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53103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6281" y="230200"/>
            <a:ext cx="4545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BB251E"/>
                </a:solidFill>
              </a:rPr>
              <a:t>ИНФОРМИРОВАНИЕ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728" y="1045361"/>
            <a:ext cx="874888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rgbClr val="002060"/>
                </a:solidFill>
              </a:rPr>
              <a:t>Открытые мероприятия для населения («Формирование пенсии», «День здоровья», «Будущее детей», «Налоговый вычет» и т. д.)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>
                <a:solidFill>
                  <a:srgbClr val="002060"/>
                </a:solidFill>
              </a:rPr>
              <a:t>Игра </a:t>
            </a:r>
            <a:r>
              <a:rPr lang="ru-RU" sz="2000" b="0" dirty="0">
                <a:solidFill>
                  <a:srgbClr val="002060"/>
                </a:solidFill>
              </a:rPr>
              <a:t>«Управляй финансами» и «Юный финансист»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rgbClr val="002060"/>
                </a:solidFill>
              </a:rPr>
              <a:t>Индивидуальные консультации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rgbClr val="002060"/>
                </a:solidFill>
              </a:rPr>
              <a:t>Обучение финансовой грамотности для сотрудников предприятий (управление семейным бюджетом, планирование сбережений, управление кредитной нагрузкой, финансовая безопасность, страхование, пенсионное обеспечение, налоговые вычеты и т. д.)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rgbClr val="002060"/>
                </a:solidFill>
              </a:rPr>
              <a:t>Обучение по программе «Финансовый консультант» с последующим трудоустройством в Капитал </a:t>
            </a:r>
            <a:r>
              <a:rPr lang="ru-RU" sz="2000" b="0" dirty="0" err="1">
                <a:solidFill>
                  <a:srgbClr val="002060"/>
                </a:solidFill>
              </a:rPr>
              <a:t>Лайф</a:t>
            </a:r>
            <a:endParaRPr lang="ru-RU" sz="2000" b="0" dirty="0">
              <a:solidFill>
                <a:srgbClr val="002060"/>
              </a:solidFill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BB251E"/>
                </a:solidFill>
              </a:rPr>
              <a:t>ВСЕ МЕРОПРИЯТИЯ –БЕСПЛАТНО!</a:t>
            </a:r>
          </a:p>
        </p:txBody>
      </p:sp>
    </p:spTree>
    <p:extLst>
      <p:ext uri="{BB962C8B-B14F-4D97-AF65-F5344CB8AC3E}">
        <p14:creationId xmlns:p14="http://schemas.microsoft.com/office/powerpoint/2010/main" val="29564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6710" y="395111"/>
            <a:ext cx="5046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BB251E"/>
                </a:solidFill>
              </a:rPr>
              <a:t>УПРАВЛЯЙ ФИНАНСАМИ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6" y="1010757"/>
            <a:ext cx="4086577" cy="3064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5" y="4229671"/>
            <a:ext cx="4165600" cy="2343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80" y="4610671"/>
            <a:ext cx="3488267" cy="1962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80" y="276664"/>
            <a:ext cx="2950534" cy="41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5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1244" y="338667"/>
            <a:ext cx="565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B251E"/>
                </a:solidFill>
              </a:rPr>
              <a:t>ФОРМИРОВАНИЕ ПЕНСИИ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004711"/>
            <a:ext cx="6343616" cy="3568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" y="3842321"/>
            <a:ext cx="4854222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376" y="293511"/>
            <a:ext cx="7191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BB251E"/>
                </a:solidFill>
              </a:rPr>
              <a:t>ПОМОЩЬ В ВЫБОРЕ ИНСТРУМЕНТОВ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376" y="1625600"/>
            <a:ext cx="653062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0" dirty="0">
                <a:solidFill>
                  <a:srgbClr val="002060"/>
                </a:solidFill>
              </a:rPr>
              <a:t>АНАЛИЗ ТЕКУЩЕЙ СИТУАЦИИ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0" dirty="0">
                <a:solidFill>
                  <a:srgbClr val="002060"/>
                </a:solidFill>
              </a:rPr>
              <a:t>ВЫЯВЛЕНИЕ ПОТРЕБНОСТЕЙ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0" dirty="0">
                <a:solidFill>
                  <a:srgbClr val="002060"/>
                </a:solidFill>
              </a:rPr>
              <a:t>ПОДБОР ПРЕДЛОЖЕНИЯ ПОД ПОТРЕБНОСТИ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0" dirty="0">
                <a:solidFill>
                  <a:srgbClr val="002060"/>
                </a:solidFill>
              </a:rPr>
              <a:t>ОСОЗНАННОСТЬ - РЕАЛИЗАЦИЯ </a:t>
            </a:r>
          </a:p>
        </p:txBody>
      </p:sp>
    </p:spTree>
    <p:extLst>
      <p:ext uri="{BB962C8B-B14F-4D97-AF65-F5344CB8AC3E}">
        <p14:creationId xmlns:p14="http://schemas.microsoft.com/office/powerpoint/2010/main" val="181865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72A3-644F-4FC0-AFAF-EB222B019334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088" y="1804075"/>
            <a:ext cx="759438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 smtClean="0">
                <a:solidFill>
                  <a:srgbClr val="002060"/>
                </a:solidFill>
              </a:rPr>
              <a:t>ФИНАНСОВЫЙ </a:t>
            </a:r>
            <a:r>
              <a:rPr lang="ru-RU" b="0" dirty="0">
                <a:solidFill>
                  <a:srgbClr val="002060"/>
                </a:solidFill>
              </a:rPr>
              <a:t>КОНСУЛЬТАНТ НА ПРЕДПРИЯТИИ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>
                <a:solidFill>
                  <a:srgbClr val="002060"/>
                </a:solidFill>
              </a:rPr>
              <a:t>МЕРОПРИЯТИЯ ДЛЯ ВЗРОСЛОГО НАСЕЛЕНИЯ - 2 РАЗА В МЕСЯЦ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>
                <a:solidFill>
                  <a:srgbClr val="002060"/>
                </a:solidFill>
              </a:rPr>
              <a:t>ОБУЧЕНИЕ СОТРУДНИКОВ ПРЕДПРИЯТИЙ – ПО ЗАПРОСУ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>
                <a:solidFill>
                  <a:srgbClr val="002060"/>
                </a:solidFill>
              </a:rPr>
              <a:t>ОБУЧЕНИЕ ПО ПРОГРАММЕ «ФИНАНСОВЫЙ КОНСУЛЬТАНТ» – 1 РАЗ В МЕСЯЦ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0088" y="338667"/>
            <a:ext cx="6372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МЫ ПРЕДЛАГАЕМ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40066"/>
      </p:ext>
    </p:extLst>
  </p:cSld>
  <p:clrMapOvr>
    <a:masterClrMapping/>
  </p:clrMapOvr>
</p:sld>
</file>

<file path=ppt/theme/theme1.xml><?xml version="1.0" encoding="utf-8"?>
<a:theme xmlns:a="http://schemas.openxmlformats.org/drawingml/2006/main" name="Kapital_Life_presentation_11">
  <a:themeElements>
    <a:clrScheme name="KAPITAL LIFE">
      <a:dk1>
        <a:srgbClr val="3F3F3F"/>
      </a:dk1>
      <a:lt1>
        <a:srgbClr val="FFFFFF"/>
      </a:lt1>
      <a:dk2>
        <a:srgbClr val="F2E9DB"/>
      </a:dk2>
      <a:lt2>
        <a:srgbClr val="FFFFFF"/>
      </a:lt2>
      <a:accent1>
        <a:srgbClr val="B70D18"/>
      </a:accent1>
      <a:accent2>
        <a:srgbClr val="B70D18"/>
      </a:accent2>
      <a:accent3>
        <a:srgbClr val="D8D8D8"/>
      </a:accent3>
      <a:accent4>
        <a:srgbClr val="74000B"/>
      </a:accent4>
      <a:accent5>
        <a:srgbClr val="A5A5A5"/>
      </a:accent5>
      <a:accent6>
        <a:srgbClr val="1F1F1F"/>
      </a:accent6>
      <a:hlink>
        <a:srgbClr val="3F3F3F"/>
      </a:hlink>
      <a:folHlink>
        <a:srgbClr val="858585"/>
      </a:folHlink>
    </a:clrScheme>
    <a:fontScheme name="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FFFFCC"/>
        </a:dk2>
        <a:lt2>
          <a:srgbClr val="996633"/>
        </a:lt2>
        <a:accent1>
          <a:srgbClr val="9E091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CAA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9E091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CAA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5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Kapital_Life_presentation_11</Template>
  <TotalTime>33978</TotalTime>
  <Words>268</Words>
  <Application>Microsoft Office PowerPoint</Application>
  <PresentationFormat>Экран (4:3)</PresentationFormat>
  <Paragraphs>61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Open Sans</vt:lpstr>
      <vt:lpstr>Wingdings</vt:lpstr>
      <vt:lpstr>Kapital_Life_presentation_11</vt:lpstr>
      <vt:lpstr>   Участие страховых представителей  в развитии финансовой грамотности   и формировании финансовой культуры взрослого населения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БЛАГОДАРЮ ЗА ВНИМАНИЕ!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ПРЕДЛОЖЕНИЕ ПО ИНВЕСТИЦИОННОМУ СТРАХОВАНИЮ ЖИЗНИ</dc:title>
  <dc:creator>Иванов Дмитрий Игоревич</dc:creator>
  <cp:keywords>rgslife.ru</cp:keywords>
  <cp:lastModifiedBy>Черникова Ксения Геннадьевна</cp:lastModifiedBy>
  <cp:revision>387</cp:revision>
  <cp:lastPrinted>2025-09-27T06:51:02Z</cp:lastPrinted>
  <dcterms:created xsi:type="dcterms:W3CDTF">2018-09-07T12:58:29Z</dcterms:created>
  <dcterms:modified xsi:type="dcterms:W3CDTF">2026-06-30T15:37:37Z</dcterms:modified>
</cp:coreProperties>
</file>