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61" r:id="rId3"/>
    <p:sldId id="362" r:id="rId4"/>
    <p:sldId id="352" r:id="rId5"/>
    <p:sldId id="359" r:id="rId6"/>
    <p:sldId id="354" r:id="rId7"/>
    <p:sldId id="355" r:id="rId8"/>
    <p:sldId id="356" r:id="rId9"/>
    <p:sldId id="357" r:id="rId10"/>
    <p:sldId id="358" r:id="rId11"/>
    <p:sldId id="360" r:id="rId12"/>
    <p:sldId id="3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E2875A"/>
    <a:srgbClr val="C17E63"/>
    <a:srgbClr val="F2F2F2"/>
    <a:srgbClr val="C17A54"/>
    <a:srgbClr val="DE495A"/>
    <a:srgbClr val="FAAE40"/>
    <a:srgbClr val="A1C54C"/>
    <a:srgbClr val="D0D5D6"/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CD5F1-9016-4FB9-AB32-EBADA8A823E2}" type="doc">
      <dgm:prSet loTypeId="urn:microsoft.com/office/officeart/2005/8/layout/defaul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3E22648-EEA5-4EFC-A568-B0863F101A3C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Международного форум по блокчейну и криптовалютам — Blockchain Life 2022</a:t>
          </a:r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7CB73-3D76-4017-B9AA-31A09CD98647}" type="parTrans" cxnId="{A53E69D6-1EB1-46C8-A09F-F9AD0A377D99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5E05E-8973-40EB-BD13-465EA6C66518}" type="sibTrans" cxnId="{A53E69D6-1EB1-46C8-A09F-F9AD0A377D99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38C6F-974C-429E-AD6F-8A8E67601F9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научная конференция «Проблемы и перспективы развития современной экономики и управления: взгляд молодых учёных»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54C4A-1763-4E48-B222-B8FB5A703DC1}" type="parTrans" cxnId="{935378A9-0259-47D8-98A5-E19966ABD0CB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3AF97-E53D-4013-B985-AB13FD980301}" type="sibTrans" cxnId="{935378A9-0259-47D8-98A5-E19966ABD0CB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4BC9A-92BA-48DE-AC63-F811534DF31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конференция молодых учёных и специалистов по устойчивому развитию, инвестициям и финансовым рынкам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43796-4961-4E9B-8FC1-B8F4C4E20362}" type="parTrans" cxnId="{985FDA4A-4D19-429F-8231-781C7948F492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F7CC9-B70E-441E-B71B-7A45A609E37F}" type="sibTrans" cxnId="{985FDA4A-4D19-429F-8231-781C7948F492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DD10D-E2E3-4F79-8D6F-1E55754C699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Всероссийская олимпиада развития Народного хозяйства России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96C21-892C-4E71-84E2-C24042A9FD1A}" type="parTrans" cxnId="{EE538713-C832-45B5-905A-D12E18C3F7A3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0C7B9-A7D6-4498-A016-998ACB7B49BD}" type="sibTrans" cxnId="{EE538713-C832-45B5-905A-D12E18C3F7A3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9772E-F089-4523-AF0D-023DDFB4D489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VII Международный форум Финансового университета</a:t>
          </a:r>
        </a:p>
        <a:p>
          <a:pPr rtl="0">
            <a:spcAft>
              <a:spcPts val="0"/>
            </a:spcAft>
          </a:pP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Панельная дискуссия «Национальная система экономического образования»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FA370-72A6-4D27-B7FC-BCF2F2CA3CE7}" type="parTrans" cxnId="{5BCE4F93-D3E5-4793-8D8A-D287A431BF93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65109-4C61-46B1-9469-FCBF75617D4D}" type="sibTrans" cxnId="{5BCE4F93-D3E5-4793-8D8A-D287A431BF93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74395-52C1-4382-9456-24E2C18A12B6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сессия «Методы и технологии продвижения Смоленской области как туристического центра»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458BE-B937-4108-8002-EA5C9A8B95C4}" type="parTrans" cxnId="{AFCDEC2E-E640-4D35-A9B7-6192F8DDC12D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E2E28-5B2B-4F15-BE8E-7C2D677CA79F}" type="sibTrans" cxnId="{AFCDEC2E-E640-4D35-A9B7-6192F8DDC12D}">
      <dgm:prSet/>
      <dgm:spPr/>
      <dgm:t>
        <a:bodyPr/>
        <a:lstStyle/>
        <a:p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7D4AF-C31A-4479-ABD9-21655D436595}" type="pres">
      <dgm:prSet presAssocID="{E2DCD5F1-9016-4FB9-AB32-EBADA8A823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94435-FDFE-4466-B9EA-0E9871867E4E}" type="pres">
      <dgm:prSet presAssocID="{13E22648-EEA5-4EFC-A568-B0863F101A3C}" presName="node" presStyleLbl="node1" presStyleIdx="0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85912-99BD-4703-A3AA-26230C8A972E}" type="pres">
      <dgm:prSet presAssocID="{DFE5E05E-8973-40EB-BD13-465EA6C66518}" presName="sibTrans" presStyleCnt="0"/>
      <dgm:spPr/>
      <dgm:t>
        <a:bodyPr/>
        <a:lstStyle/>
        <a:p>
          <a:endParaRPr lang="ru-RU"/>
        </a:p>
      </dgm:t>
    </dgm:pt>
    <dgm:pt modelId="{C42442D4-BDC4-4787-997C-4BC7BF6DA842}" type="pres">
      <dgm:prSet presAssocID="{6C938C6F-974C-429E-AD6F-8A8E67601F9A}" presName="node" presStyleLbl="node1" presStyleIdx="1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2EE5D-C7E6-435E-ADC2-02CDC7037959}" type="pres">
      <dgm:prSet presAssocID="{D813AF97-E53D-4013-B985-AB13FD980301}" presName="sibTrans" presStyleCnt="0"/>
      <dgm:spPr/>
      <dgm:t>
        <a:bodyPr/>
        <a:lstStyle/>
        <a:p>
          <a:endParaRPr lang="ru-RU"/>
        </a:p>
      </dgm:t>
    </dgm:pt>
    <dgm:pt modelId="{5AA0BBEC-53D0-4359-AD90-34ADF0C2F817}" type="pres">
      <dgm:prSet presAssocID="{1794BC9A-92BA-48DE-AC63-F811534DF317}" presName="node" presStyleLbl="node1" presStyleIdx="2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7E8C9-0538-4A9E-9297-04F20035F08B}" type="pres">
      <dgm:prSet presAssocID="{998F7CC9-B70E-441E-B71B-7A45A609E37F}" presName="sibTrans" presStyleCnt="0"/>
      <dgm:spPr/>
      <dgm:t>
        <a:bodyPr/>
        <a:lstStyle/>
        <a:p>
          <a:endParaRPr lang="ru-RU"/>
        </a:p>
      </dgm:t>
    </dgm:pt>
    <dgm:pt modelId="{E74421C6-23C6-4ADA-BFE7-B75F95308FB4}" type="pres">
      <dgm:prSet presAssocID="{28ADD10D-E2E3-4F79-8D6F-1E55754C6990}" presName="node" presStyleLbl="node1" presStyleIdx="3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55AC9-0DF2-4856-A79A-D5EB61F7C5AC}" type="pres">
      <dgm:prSet presAssocID="{D140C7B9-A7D6-4498-A016-998ACB7B49BD}" presName="sibTrans" presStyleCnt="0"/>
      <dgm:spPr/>
      <dgm:t>
        <a:bodyPr/>
        <a:lstStyle/>
        <a:p>
          <a:endParaRPr lang="ru-RU"/>
        </a:p>
      </dgm:t>
    </dgm:pt>
    <dgm:pt modelId="{3F580143-2E12-41D0-B824-FC66E2F681E9}" type="pres">
      <dgm:prSet presAssocID="{8149772E-F089-4523-AF0D-023DDFB4D489}" presName="node" presStyleLbl="node1" presStyleIdx="4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9EDEC-515C-4C55-B996-043A14C172FD}" type="pres">
      <dgm:prSet presAssocID="{27865109-4C61-46B1-9469-FCBF75617D4D}" presName="sibTrans" presStyleCnt="0"/>
      <dgm:spPr/>
      <dgm:t>
        <a:bodyPr/>
        <a:lstStyle/>
        <a:p>
          <a:endParaRPr lang="ru-RU"/>
        </a:p>
      </dgm:t>
    </dgm:pt>
    <dgm:pt modelId="{CA79BC53-20B7-4A5C-AF1C-6CD90FD33109}" type="pres">
      <dgm:prSet presAssocID="{2D374395-52C1-4382-9456-24E2C18A12B6}" presName="node" presStyleLbl="node1" presStyleIdx="5" presStyleCnt="6" custScaleX="12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ACB1A-9C39-4F16-8B66-8B13536A7778}" type="presOf" srcId="{8149772E-F089-4523-AF0D-023DDFB4D489}" destId="{3F580143-2E12-41D0-B824-FC66E2F681E9}" srcOrd="0" destOrd="0" presId="urn:microsoft.com/office/officeart/2005/8/layout/default"/>
    <dgm:cxn modelId="{985FDA4A-4D19-429F-8231-781C7948F492}" srcId="{E2DCD5F1-9016-4FB9-AB32-EBADA8A823E2}" destId="{1794BC9A-92BA-48DE-AC63-F811534DF317}" srcOrd="2" destOrd="0" parTransId="{9DC43796-4961-4E9B-8FC1-B8F4C4E20362}" sibTransId="{998F7CC9-B70E-441E-B71B-7A45A609E37F}"/>
    <dgm:cxn modelId="{A53E69D6-1EB1-46C8-A09F-F9AD0A377D99}" srcId="{E2DCD5F1-9016-4FB9-AB32-EBADA8A823E2}" destId="{13E22648-EEA5-4EFC-A568-B0863F101A3C}" srcOrd="0" destOrd="0" parTransId="{DC87CB73-3D76-4017-B9AA-31A09CD98647}" sibTransId="{DFE5E05E-8973-40EB-BD13-465EA6C66518}"/>
    <dgm:cxn modelId="{4EB2598F-D99A-49BB-B664-E39E2A5D408B}" type="presOf" srcId="{28ADD10D-E2E3-4F79-8D6F-1E55754C6990}" destId="{E74421C6-23C6-4ADA-BFE7-B75F95308FB4}" srcOrd="0" destOrd="0" presId="urn:microsoft.com/office/officeart/2005/8/layout/default"/>
    <dgm:cxn modelId="{CD4D8E4E-2872-4580-A98A-8C86EADB46BD}" type="presOf" srcId="{2D374395-52C1-4382-9456-24E2C18A12B6}" destId="{CA79BC53-20B7-4A5C-AF1C-6CD90FD33109}" srcOrd="0" destOrd="0" presId="urn:microsoft.com/office/officeart/2005/8/layout/default"/>
    <dgm:cxn modelId="{81A357E3-71EC-43C0-ADA5-31171DCE351E}" type="presOf" srcId="{E2DCD5F1-9016-4FB9-AB32-EBADA8A823E2}" destId="{A817D4AF-C31A-4479-ABD9-21655D436595}" srcOrd="0" destOrd="0" presId="urn:microsoft.com/office/officeart/2005/8/layout/default"/>
    <dgm:cxn modelId="{A825A04E-6516-4513-9E09-8BE0E13A7DDB}" type="presOf" srcId="{13E22648-EEA5-4EFC-A568-B0863F101A3C}" destId="{F2E94435-FDFE-4466-B9EA-0E9871867E4E}" srcOrd="0" destOrd="0" presId="urn:microsoft.com/office/officeart/2005/8/layout/default"/>
    <dgm:cxn modelId="{EE538713-C832-45B5-905A-D12E18C3F7A3}" srcId="{E2DCD5F1-9016-4FB9-AB32-EBADA8A823E2}" destId="{28ADD10D-E2E3-4F79-8D6F-1E55754C6990}" srcOrd="3" destOrd="0" parTransId="{76596C21-892C-4E71-84E2-C24042A9FD1A}" sibTransId="{D140C7B9-A7D6-4498-A016-998ACB7B49BD}"/>
    <dgm:cxn modelId="{AFCDEC2E-E640-4D35-A9B7-6192F8DDC12D}" srcId="{E2DCD5F1-9016-4FB9-AB32-EBADA8A823E2}" destId="{2D374395-52C1-4382-9456-24E2C18A12B6}" srcOrd="5" destOrd="0" parTransId="{10E458BE-B937-4108-8002-EA5C9A8B95C4}" sibTransId="{313E2E28-5B2B-4F15-BE8E-7C2D677CA79F}"/>
    <dgm:cxn modelId="{935378A9-0259-47D8-98A5-E19966ABD0CB}" srcId="{E2DCD5F1-9016-4FB9-AB32-EBADA8A823E2}" destId="{6C938C6F-974C-429E-AD6F-8A8E67601F9A}" srcOrd="1" destOrd="0" parTransId="{1D954C4A-1763-4E48-B222-B8FB5A703DC1}" sibTransId="{D813AF97-E53D-4013-B985-AB13FD980301}"/>
    <dgm:cxn modelId="{14E89E34-2222-4ADF-9D03-C11D12EAD1B7}" type="presOf" srcId="{1794BC9A-92BA-48DE-AC63-F811534DF317}" destId="{5AA0BBEC-53D0-4359-AD90-34ADF0C2F817}" srcOrd="0" destOrd="0" presId="urn:microsoft.com/office/officeart/2005/8/layout/default"/>
    <dgm:cxn modelId="{C94861DE-DC8A-463E-853B-AB21F720DE66}" type="presOf" srcId="{6C938C6F-974C-429E-AD6F-8A8E67601F9A}" destId="{C42442D4-BDC4-4787-997C-4BC7BF6DA842}" srcOrd="0" destOrd="0" presId="urn:microsoft.com/office/officeart/2005/8/layout/default"/>
    <dgm:cxn modelId="{5BCE4F93-D3E5-4793-8D8A-D287A431BF93}" srcId="{E2DCD5F1-9016-4FB9-AB32-EBADA8A823E2}" destId="{8149772E-F089-4523-AF0D-023DDFB4D489}" srcOrd="4" destOrd="0" parTransId="{DABFA370-72A6-4D27-B7FC-BCF2F2CA3CE7}" sibTransId="{27865109-4C61-46B1-9469-FCBF75617D4D}"/>
    <dgm:cxn modelId="{65B212BA-D056-4A04-B1D8-2D552A04ADDC}" type="presParOf" srcId="{A817D4AF-C31A-4479-ABD9-21655D436595}" destId="{F2E94435-FDFE-4466-B9EA-0E9871867E4E}" srcOrd="0" destOrd="0" presId="urn:microsoft.com/office/officeart/2005/8/layout/default"/>
    <dgm:cxn modelId="{4C797E54-D1BF-4393-9016-79CDE2A913E4}" type="presParOf" srcId="{A817D4AF-C31A-4479-ABD9-21655D436595}" destId="{DA885912-99BD-4703-A3AA-26230C8A972E}" srcOrd="1" destOrd="0" presId="urn:microsoft.com/office/officeart/2005/8/layout/default"/>
    <dgm:cxn modelId="{4CB40C4F-3F53-43D2-8C8B-8148703104E7}" type="presParOf" srcId="{A817D4AF-C31A-4479-ABD9-21655D436595}" destId="{C42442D4-BDC4-4787-997C-4BC7BF6DA842}" srcOrd="2" destOrd="0" presId="urn:microsoft.com/office/officeart/2005/8/layout/default"/>
    <dgm:cxn modelId="{DDB71F7E-D846-4876-B550-25CE7362EAA0}" type="presParOf" srcId="{A817D4AF-C31A-4479-ABD9-21655D436595}" destId="{40D2EE5D-C7E6-435E-ADC2-02CDC7037959}" srcOrd="3" destOrd="0" presId="urn:microsoft.com/office/officeart/2005/8/layout/default"/>
    <dgm:cxn modelId="{1C20590D-0104-415A-900F-83CEB428E048}" type="presParOf" srcId="{A817D4AF-C31A-4479-ABD9-21655D436595}" destId="{5AA0BBEC-53D0-4359-AD90-34ADF0C2F817}" srcOrd="4" destOrd="0" presId="urn:microsoft.com/office/officeart/2005/8/layout/default"/>
    <dgm:cxn modelId="{081BAE09-EE5C-4048-BA38-F4973EDCE282}" type="presParOf" srcId="{A817D4AF-C31A-4479-ABD9-21655D436595}" destId="{4127E8C9-0538-4A9E-9297-04F20035F08B}" srcOrd="5" destOrd="0" presId="urn:microsoft.com/office/officeart/2005/8/layout/default"/>
    <dgm:cxn modelId="{6121A4E7-7F69-45FE-A120-8EBFAD95E89D}" type="presParOf" srcId="{A817D4AF-C31A-4479-ABD9-21655D436595}" destId="{E74421C6-23C6-4ADA-BFE7-B75F95308FB4}" srcOrd="6" destOrd="0" presId="urn:microsoft.com/office/officeart/2005/8/layout/default"/>
    <dgm:cxn modelId="{C15EF7BE-3CEA-4EBB-B8EA-DF31153FF8B8}" type="presParOf" srcId="{A817D4AF-C31A-4479-ABD9-21655D436595}" destId="{6E055AC9-0DF2-4856-A79A-D5EB61F7C5AC}" srcOrd="7" destOrd="0" presId="urn:microsoft.com/office/officeart/2005/8/layout/default"/>
    <dgm:cxn modelId="{D4D078BF-5708-4023-8E39-794A42D86FE8}" type="presParOf" srcId="{A817D4AF-C31A-4479-ABD9-21655D436595}" destId="{3F580143-2E12-41D0-B824-FC66E2F681E9}" srcOrd="8" destOrd="0" presId="urn:microsoft.com/office/officeart/2005/8/layout/default"/>
    <dgm:cxn modelId="{C6642797-0D74-4F88-8B43-D4491D17B7E4}" type="presParOf" srcId="{A817D4AF-C31A-4479-ABD9-21655D436595}" destId="{9B29EDEC-515C-4C55-B996-043A14C172FD}" srcOrd="9" destOrd="0" presId="urn:microsoft.com/office/officeart/2005/8/layout/default"/>
    <dgm:cxn modelId="{1A2E0AC4-F3A6-4811-A8E8-C78E30B2A365}" type="presParOf" srcId="{A817D4AF-C31A-4479-ABD9-21655D436595}" destId="{CA79BC53-20B7-4A5C-AF1C-6CD90FD331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B082B-478B-4AF0-9C26-2EFB4DCCD0D8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1588BEE-7C00-497D-8599-64842B56BA3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конкурс научных работ молодых ученых «Финансы в современном  мире»;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B9A4F-69DE-4042-9904-FFF3EF3BD11D}" type="parTrans" cxnId="{42281CF0-ED11-40D4-9BEE-8AA39CF410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C25CE-DC80-4AFE-811B-F99EA2AC65AD}" type="sibTrans" cxnId="{42281CF0-ED11-40D4-9BEE-8AA39CF410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DB555-C250-4F8B-A94C-E26A715426FF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предпринимательской культуры и финансовой грамотности;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2E126-096B-40C4-B7E0-A46C3BC64488}" type="parTrans" cxnId="{DFCA7E0C-C02B-41EB-B955-FA40E0E60C1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5B909-E72E-4BD4-964F-26937C8FCA7A}" type="sibTrans" cxnId="{DFCA7E0C-C02B-41EB-B955-FA40E0E60C1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A6403-3CE5-4338-BC14-F12555AAF044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олимпиада по страхованию;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75EAF-3C6F-43E6-87BD-B3AEE6D23D5C}" type="parTrans" cxnId="{33DCFF37-1E74-478A-A3D5-22B9D9BB278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01FC3-35D6-4B98-B85E-AA2250C71422}" type="sibTrans" cxnId="{33DCFF37-1E74-478A-A3D5-22B9D9BB278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42EEC-52A2-435A-B20C-8134EA20B33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студенческая конференция «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Digital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impact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общество, экономика, инновации» в дистанционном формате;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85BC3-9CB6-443E-B991-B017448D4E75}" type="parTrans" cxnId="{A8F34528-283F-439A-B361-5905A9642BD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318B1-FA12-4759-8A2C-2D6960DAD579}" type="sibTrans" cxnId="{A8F34528-283F-439A-B361-5905A9642BD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9AF40-919A-4B24-834F-C9CA30CC985F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XIII Международная студенческая научная конференция «Студенческий научный форум 2022»;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A7B5D-A934-4DE4-93BD-043FF2192428}" type="parTrans" cxnId="{C0A962F8-DF5B-4E93-9C8B-92DFAB31A40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D5D61-6EC6-4E38-8877-DE8AFE5B4D65}" type="sibTrans" cxnId="{C0A962F8-DF5B-4E93-9C8B-92DFAB31A40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8098A-8318-48C6-A414-A98FC17CFB8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туристический конгресс «Развивая туризм - развиваем Россию!»;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829D8-649F-4979-B6E4-8DAF3A1D6EC5}" type="parTrans" cxnId="{7A44EF7B-BBA5-4622-936E-579D34D2E4C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EA31B-C168-4B0C-AB1D-D8E05D6F3345}" type="sibTrans" cxnId="{7A44EF7B-BBA5-4622-936E-579D34D2E4C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D0F2A-76AE-45A9-AE20-36D53DA1D68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 Международная научная конференция «Личность в пространстве и времени»;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0BA53-3B8A-4B42-A58F-9FEBED6A0A61}" type="parTrans" cxnId="{C4A301E9-74E0-4DEE-B44D-C7022552331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FDFAC-4927-49B1-AD23-A13A9A069A7A}" type="sibTrans" cxnId="{C4A301E9-74E0-4DEE-B44D-C7022552331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C789A-5ECD-46CF-A67A-E1967F6158A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научно-практической конференция «Социально-экономическое и экологическое развитие приграничного региона: возможности и вызовы»;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66776-BD3E-4C82-8E23-3A88EAE824E0}" type="parTrans" cxnId="{47F2596A-C788-4658-884B-0277E173383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9515E-F5E1-4CDA-8FE2-DE566651466A}" type="sibTrans" cxnId="{47F2596A-C788-4658-884B-0277E173383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ED876-59E2-4593-85AF-DD1AC38F7047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конференция «Трансформация экономики и управления: новые вызовы и перспективы»;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7CD72-3219-417B-ACA5-81B732082657}" type="parTrans" cxnId="{E709EF03-5CA8-4034-8F9E-E412C02FB51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25B77-C4C3-458D-B154-4EA4126BBE5D}" type="sibTrans" cxnId="{E709EF03-5CA8-4034-8F9E-E412C02FB51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167FF-4CCB-4540-BBA4-04AF85844A2D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Всероссийская студенческая олимпиада по бухгалтерскому учету;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985FD-EEB3-4AC3-81B3-06E8EEA576A8}" type="parTrans" cxnId="{2E793E96-5CC1-47DD-87F9-040529588AF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2CFE2-48DD-4D15-A0C0-6CCE4D88B7D1}" type="sibTrans" cxnId="{2E793E96-5CC1-47DD-87F9-040529588AF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C0024-30DC-4ECC-9C81-4F6A3DF50B1A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Межвузовская олимпиада по математике;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8B016-50EB-4021-8352-1BCDBE227B55}" type="parTrans" cxnId="{62974201-0286-4F37-A0D7-92C605AA99D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A9C40-9C78-4088-A89F-73ED4CD0C492}" type="sibTrans" cxnId="{62974201-0286-4F37-A0D7-92C605AA99D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6B281-D599-469E-A2C2-694105713EA0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сессия для определения перечня приоритетных проектов и мероприятий по развитию туризма в Смоленском регионе;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54DD3-DEF5-4469-B460-814E15FBCB73}" type="parTrans" cxnId="{197ED22A-69BE-4823-914A-3367904B7DA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20072-5ADA-4E1B-A889-2A266305DCC9}" type="sibTrans" cxnId="{197ED22A-69BE-4823-914A-3367904B7DA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FA19F-717C-42C2-98B0-A61135C0D1BB}">
      <dgm:prSet custT="1"/>
      <dgm:spPr/>
      <dgm:t>
        <a:bodyPr/>
        <a:lstStyle/>
        <a:p>
          <a:pPr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Фестиваль науки «NAUKA0+»;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2C52D-9D99-418C-99F0-F6ED19CD93EA}" type="parTrans" cxnId="{48B48767-0349-4C89-9C29-42C4B9618FA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761B3-D7C6-46C5-BB7B-D99B1D96A0FD}" type="sibTrans" cxnId="{48B48767-0349-4C89-9C29-42C4B9618FA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48C43-4365-4701-9BB3-9E87B19580DF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конкурсе «ФИНМЕДИАТЕКА»;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FD307-5953-4AEA-B461-8D0B1B179ECE}" type="parTrans" cxnId="{6352AFE3-404E-4798-B3C7-2FD7B167D41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70099-496A-4946-867E-C83A00BA27DC}" type="sibTrans" cxnId="{6352AFE3-404E-4798-B3C7-2FD7B167D41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6A8B6-173B-4851-A056-5BB041785F7B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Экономический диктант;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4D746-280E-4768-BB4C-AFD08F43322F}" type="parTrans" cxnId="{C136AEA0-37D6-4C90-A63A-FF9F2FD05D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D0E8E-097C-4382-9469-3B79504F05E9}" type="sibTrans" cxnId="{C136AEA0-37D6-4C90-A63A-FF9F2FD05D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16F3D-773F-430E-9CDF-811D2F38122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Научно-практическая конференция «Трансформация экономики и общества в условиях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351F8-429C-4BD7-9565-DE7BF6E171DA}" type="parTrans" cxnId="{328D3D42-D4F9-4464-A613-BE79FC4870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0DE1C-A061-4252-98F8-1CCF34F05965}" type="sibTrans" cxnId="{328D3D42-D4F9-4464-A613-BE79FC4870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61F15-4D34-4D7D-873F-A96482B85EB8}" type="pres">
      <dgm:prSet presAssocID="{C66B082B-478B-4AF0-9C26-2EFB4DCCD0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81D50-FC0E-4E95-89A4-E954C5EC8346}" type="pres">
      <dgm:prSet presAssocID="{71588BEE-7C00-497D-8599-64842B56BA3D}" presName="parentText" presStyleLbl="node1" presStyleIdx="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C5A31-2CDE-4CD5-91E2-A9E529051BA7}" type="pres">
      <dgm:prSet presAssocID="{F16C25CE-DC80-4AFE-811B-F99EA2AC65AD}" presName="spacer" presStyleCnt="0"/>
      <dgm:spPr/>
    </dgm:pt>
    <dgm:pt modelId="{55CFD8B5-DBE9-471C-B3D8-0ED0104DE05B}" type="pres">
      <dgm:prSet presAssocID="{598DB555-C250-4F8B-A94C-E26A715426FF}" presName="parentText" presStyleLbl="node1" presStyleIdx="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D379F-8633-4DFC-8C81-7AF8D184C2F7}" type="pres">
      <dgm:prSet presAssocID="{A4A5B909-E72E-4BD4-964F-26937C8FCA7A}" presName="spacer" presStyleCnt="0"/>
      <dgm:spPr/>
    </dgm:pt>
    <dgm:pt modelId="{838BDC15-A652-4B84-9934-B06725191FBB}" type="pres">
      <dgm:prSet presAssocID="{696A6403-3CE5-4338-BC14-F12555AAF044}" presName="parentText" presStyleLbl="node1" presStyleIdx="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AA0E-3B74-48D4-BC9B-00E3FE79704F}" type="pres">
      <dgm:prSet presAssocID="{5DE01FC3-35D6-4B98-B85E-AA2250C71422}" presName="spacer" presStyleCnt="0"/>
      <dgm:spPr/>
    </dgm:pt>
    <dgm:pt modelId="{DF938672-41AC-4B3C-B8EE-5DA1D8C564DC}" type="pres">
      <dgm:prSet presAssocID="{CE942EEC-52A2-435A-B20C-8134EA20B333}" presName="parentText" presStyleLbl="node1" presStyleIdx="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6B3CC-50DF-4ED5-8717-00EAA670B43F}" type="pres">
      <dgm:prSet presAssocID="{A11318B1-FA12-4759-8A2C-2D6960DAD579}" presName="spacer" presStyleCnt="0"/>
      <dgm:spPr/>
    </dgm:pt>
    <dgm:pt modelId="{2E9E1BFC-2F98-47DC-8C52-52FBBFEE44F8}" type="pres">
      <dgm:prSet presAssocID="{BDB9AF40-919A-4B24-834F-C9CA30CC985F}" presName="parentText" presStyleLbl="node1" presStyleIdx="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BCC8-0E0C-4A4B-B6E0-AFB310609DE5}" type="pres">
      <dgm:prSet presAssocID="{31CD5D61-6EC6-4E38-8877-DE8AFE5B4D65}" presName="spacer" presStyleCnt="0"/>
      <dgm:spPr/>
    </dgm:pt>
    <dgm:pt modelId="{45A6BA9D-6FF0-4326-A123-AF7EE58FFB28}" type="pres">
      <dgm:prSet presAssocID="{DF08098A-8318-48C6-A414-A98FC17CFB8A}" presName="parentText" presStyleLbl="node1" presStyleIdx="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28B2D-1F13-4104-9F65-8576E02ADDFB}" type="pres">
      <dgm:prSet presAssocID="{4B9EA31B-C168-4B0C-AB1D-D8E05D6F3345}" presName="spacer" presStyleCnt="0"/>
      <dgm:spPr/>
    </dgm:pt>
    <dgm:pt modelId="{7D3C86A0-CFAF-4227-B322-EC4BE56471F4}" type="pres">
      <dgm:prSet presAssocID="{47AD0F2A-76AE-45A9-AE20-36D53DA1D683}" presName="parentText" presStyleLbl="node1" presStyleIdx="6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27ECF-529A-47A6-8D26-F9BE742547C4}" type="pres">
      <dgm:prSet presAssocID="{BDAFDFAC-4927-49B1-AD23-A13A9A069A7A}" presName="spacer" presStyleCnt="0"/>
      <dgm:spPr/>
    </dgm:pt>
    <dgm:pt modelId="{CF7F7339-548A-4DE1-8B4D-AAB6053D9154}" type="pres">
      <dgm:prSet presAssocID="{F27C789A-5ECD-46CF-A67A-E1967F6158AA}" presName="parentText" presStyleLbl="node1" presStyleIdx="7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9BAE2-3ED6-468B-B7F9-69E777DE2B68}" type="pres">
      <dgm:prSet presAssocID="{2759515E-F5E1-4CDA-8FE2-DE566651466A}" presName="spacer" presStyleCnt="0"/>
      <dgm:spPr/>
    </dgm:pt>
    <dgm:pt modelId="{5BB858BE-02D7-4257-9783-F2F5E28B4E3E}" type="pres">
      <dgm:prSet presAssocID="{8FBED876-59E2-4593-85AF-DD1AC38F7047}" presName="parentText" presStyleLbl="node1" presStyleIdx="8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0CDBE-153F-4BC2-A7A2-E4EBEB4428DC}" type="pres">
      <dgm:prSet presAssocID="{CCC25B77-C4C3-458D-B154-4EA4126BBE5D}" presName="spacer" presStyleCnt="0"/>
      <dgm:spPr/>
    </dgm:pt>
    <dgm:pt modelId="{A699E9A3-163B-4827-AA03-8064A87C8EA2}" type="pres">
      <dgm:prSet presAssocID="{4A1167FF-4CCB-4540-BBA4-04AF85844A2D}" presName="parentText" presStyleLbl="node1" presStyleIdx="9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BBE0B-9234-4F67-BCF4-601781870E0D}" type="pres">
      <dgm:prSet presAssocID="{8FA2CFE2-48DD-4D15-A0C0-6CCE4D88B7D1}" presName="spacer" presStyleCnt="0"/>
      <dgm:spPr/>
    </dgm:pt>
    <dgm:pt modelId="{C0C22DD2-B5A4-49E3-9FA2-B2A6C03CAD7E}" type="pres">
      <dgm:prSet presAssocID="{45AC0024-30DC-4ECC-9C81-4F6A3DF50B1A}" presName="parentText" presStyleLbl="node1" presStyleIdx="10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0333-135D-4C72-BEA5-4AD17F3DAB86}" type="pres">
      <dgm:prSet presAssocID="{EDEA9C40-9C78-4088-A89F-73ED4CD0C492}" presName="spacer" presStyleCnt="0"/>
      <dgm:spPr/>
    </dgm:pt>
    <dgm:pt modelId="{4E04190F-8251-4FFF-9A4C-0FA813D75053}" type="pres">
      <dgm:prSet presAssocID="{91A6B281-D599-469E-A2C2-694105713EA0}" presName="parentText" presStyleLbl="node1" presStyleIdx="11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87F3-A8D7-4344-9D3D-AE992EFB68AD}" type="pres">
      <dgm:prSet presAssocID="{4A420072-5ADA-4E1B-A889-2A266305DCC9}" presName="spacer" presStyleCnt="0"/>
      <dgm:spPr/>
    </dgm:pt>
    <dgm:pt modelId="{156E6B0F-BF0B-4610-BCBD-CCD7BE4DFE07}" type="pres">
      <dgm:prSet presAssocID="{CABFA19F-717C-42C2-98B0-A61135C0D1BB}" presName="parentText" presStyleLbl="node1" presStyleIdx="12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1229E-861A-4475-9942-89A0109A65D6}" type="pres">
      <dgm:prSet presAssocID="{BA4761B3-D7C6-46C5-BB7B-D99B1D96A0FD}" presName="spacer" presStyleCnt="0"/>
      <dgm:spPr/>
    </dgm:pt>
    <dgm:pt modelId="{9DE22B7A-9D68-447C-9D93-43755C38CCA7}" type="pres">
      <dgm:prSet presAssocID="{E9248C43-4365-4701-9BB3-9E87B19580DF}" presName="parentText" presStyleLbl="node1" presStyleIdx="13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EAD96-7A34-4742-AA57-099483942681}" type="pres">
      <dgm:prSet presAssocID="{E9470099-496A-4946-867E-C83A00BA27DC}" presName="spacer" presStyleCnt="0"/>
      <dgm:spPr/>
    </dgm:pt>
    <dgm:pt modelId="{BB8D69D2-8529-4EBB-93BA-88A5C14DA750}" type="pres">
      <dgm:prSet presAssocID="{9166A8B6-173B-4851-A056-5BB041785F7B}" presName="parentText" presStyleLbl="node1" presStyleIdx="14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9D44-1DA3-41D0-A192-2BBF34C2EE35}" type="pres">
      <dgm:prSet presAssocID="{997D0E8E-097C-4382-9469-3B79504F05E9}" presName="spacer" presStyleCnt="0"/>
      <dgm:spPr/>
    </dgm:pt>
    <dgm:pt modelId="{F4C54B07-93C1-4838-8493-7C55D0A5BB8A}" type="pres">
      <dgm:prSet presAssocID="{1E316F3D-773F-430E-9CDF-811D2F38122E}" presName="parentText" presStyleLbl="node1" presStyleIdx="15" presStyleCnt="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4EF7B-BBA5-4622-936E-579D34D2E4CC}" srcId="{C66B082B-478B-4AF0-9C26-2EFB4DCCD0D8}" destId="{DF08098A-8318-48C6-A414-A98FC17CFB8A}" srcOrd="5" destOrd="0" parTransId="{236829D8-649F-4979-B6E4-8DAF3A1D6EC5}" sibTransId="{4B9EA31B-C168-4B0C-AB1D-D8E05D6F3345}"/>
    <dgm:cxn modelId="{5E7548C5-5D82-41DD-8A46-E7BC5366D47E}" type="presOf" srcId="{71588BEE-7C00-497D-8599-64842B56BA3D}" destId="{38D81D50-FC0E-4E95-89A4-E954C5EC8346}" srcOrd="0" destOrd="0" presId="urn:microsoft.com/office/officeart/2005/8/layout/vList2"/>
    <dgm:cxn modelId="{33DCFF37-1E74-478A-A3D5-22B9D9BB2784}" srcId="{C66B082B-478B-4AF0-9C26-2EFB4DCCD0D8}" destId="{696A6403-3CE5-4338-BC14-F12555AAF044}" srcOrd="2" destOrd="0" parTransId="{38B75EAF-3C6F-43E6-87BD-B3AEE6D23D5C}" sibTransId="{5DE01FC3-35D6-4B98-B85E-AA2250C71422}"/>
    <dgm:cxn modelId="{CDB80806-69E9-40EB-BEF8-736EA01D9E82}" type="presOf" srcId="{696A6403-3CE5-4338-BC14-F12555AAF044}" destId="{838BDC15-A652-4B84-9934-B06725191FBB}" srcOrd="0" destOrd="0" presId="urn:microsoft.com/office/officeart/2005/8/layout/vList2"/>
    <dgm:cxn modelId="{DFCA7E0C-C02B-41EB-B955-FA40E0E60C14}" srcId="{C66B082B-478B-4AF0-9C26-2EFB4DCCD0D8}" destId="{598DB555-C250-4F8B-A94C-E26A715426FF}" srcOrd="1" destOrd="0" parTransId="{EC62E126-096B-40C4-B7E0-A46C3BC64488}" sibTransId="{A4A5B909-E72E-4BD4-964F-26937C8FCA7A}"/>
    <dgm:cxn modelId="{D61CD823-50AA-4E08-B420-E74B228648F2}" type="presOf" srcId="{CE942EEC-52A2-435A-B20C-8134EA20B333}" destId="{DF938672-41AC-4B3C-B8EE-5DA1D8C564DC}" srcOrd="0" destOrd="0" presId="urn:microsoft.com/office/officeart/2005/8/layout/vList2"/>
    <dgm:cxn modelId="{2E793E96-5CC1-47DD-87F9-040529588AF1}" srcId="{C66B082B-478B-4AF0-9C26-2EFB4DCCD0D8}" destId="{4A1167FF-4CCB-4540-BBA4-04AF85844A2D}" srcOrd="9" destOrd="0" parTransId="{AD8985FD-EEB3-4AC3-81B3-06E8EEA576A8}" sibTransId="{8FA2CFE2-48DD-4D15-A0C0-6CCE4D88B7D1}"/>
    <dgm:cxn modelId="{0FF12A23-D90D-46CC-86C3-3954BAB503D3}" type="presOf" srcId="{E9248C43-4365-4701-9BB3-9E87B19580DF}" destId="{9DE22B7A-9D68-447C-9D93-43755C38CCA7}" srcOrd="0" destOrd="0" presId="urn:microsoft.com/office/officeart/2005/8/layout/vList2"/>
    <dgm:cxn modelId="{5B586129-B38E-4A64-962A-2412ACADE77B}" type="presOf" srcId="{CABFA19F-717C-42C2-98B0-A61135C0D1BB}" destId="{156E6B0F-BF0B-4610-BCBD-CCD7BE4DFE07}" srcOrd="0" destOrd="0" presId="urn:microsoft.com/office/officeart/2005/8/layout/vList2"/>
    <dgm:cxn modelId="{E8672B22-5641-4D97-B360-A9473341D2BC}" type="presOf" srcId="{BDB9AF40-919A-4B24-834F-C9CA30CC985F}" destId="{2E9E1BFC-2F98-47DC-8C52-52FBBFEE44F8}" srcOrd="0" destOrd="0" presId="urn:microsoft.com/office/officeart/2005/8/layout/vList2"/>
    <dgm:cxn modelId="{0D09A7A1-B201-4C9C-88A3-AADDB1A36B81}" type="presOf" srcId="{598DB555-C250-4F8B-A94C-E26A715426FF}" destId="{55CFD8B5-DBE9-471C-B3D8-0ED0104DE05B}" srcOrd="0" destOrd="0" presId="urn:microsoft.com/office/officeart/2005/8/layout/vList2"/>
    <dgm:cxn modelId="{62974201-0286-4F37-A0D7-92C605AA99D0}" srcId="{C66B082B-478B-4AF0-9C26-2EFB4DCCD0D8}" destId="{45AC0024-30DC-4ECC-9C81-4F6A3DF50B1A}" srcOrd="10" destOrd="0" parTransId="{2278B016-50EB-4021-8352-1BCDBE227B55}" sibTransId="{EDEA9C40-9C78-4088-A89F-73ED4CD0C492}"/>
    <dgm:cxn modelId="{A7F753A3-90B8-4318-8855-A3BE210CFBFE}" type="presOf" srcId="{1E316F3D-773F-430E-9CDF-811D2F38122E}" destId="{F4C54B07-93C1-4838-8493-7C55D0A5BB8A}" srcOrd="0" destOrd="0" presId="urn:microsoft.com/office/officeart/2005/8/layout/vList2"/>
    <dgm:cxn modelId="{A6CA9051-B14C-4A9B-AF92-EB21FD1AFA51}" type="presOf" srcId="{91A6B281-D599-469E-A2C2-694105713EA0}" destId="{4E04190F-8251-4FFF-9A4C-0FA813D75053}" srcOrd="0" destOrd="0" presId="urn:microsoft.com/office/officeart/2005/8/layout/vList2"/>
    <dgm:cxn modelId="{8E521707-4788-4C11-A7EB-43DAC13199A2}" type="presOf" srcId="{4A1167FF-4CCB-4540-BBA4-04AF85844A2D}" destId="{A699E9A3-163B-4827-AA03-8064A87C8EA2}" srcOrd="0" destOrd="0" presId="urn:microsoft.com/office/officeart/2005/8/layout/vList2"/>
    <dgm:cxn modelId="{44A01E8F-BC73-42A3-952C-832163EDFEC8}" type="presOf" srcId="{45AC0024-30DC-4ECC-9C81-4F6A3DF50B1A}" destId="{C0C22DD2-B5A4-49E3-9FA2-B2A6C03CAD7E}" srcOrd="0" destOrd="0" presId="urn:microsoft.com/office/officeart/2005/8/layout/vList2"/>
    <dgm:cxn modelId="{197ED22A-69BE-4823-914A-3367904B7DA4}" srcId="{C66B082B-478B-4AF0-9C26-2EFB4DCCD0D8}" destId="{91A6B281-D599-469E-A2C2-694105713EA0}" srcOrd="11" destOrd="0" parTransId="{77F54DD3-DEF5-4469-B460-814E15FBCB73}" sibTransId="{4A420072-5ADA-4E1B-A889-2A266305DCC9}"/>
    <dgm:cxn modelId="{6352AFE3-404E-4798-B3C7-2FD7B167D412}" srcId="{C66B082B-478B-4AF0-9C26-2EFB4DCCD0D8}" destId="{E9248C43-4365-4701-9BB3-9E87B19580DF}" srcOrd="13" destOrd="0" parTransId="{B4CFD307-5953-4AEA-B461-8D0B1B179ECE}" sibTransId="{E9470099-496A-4946-867E-C83A00BA27DC}"/>
    <dgm:cxn modelId="{C136AEA0-37D6-4C90-A63A-FF9F2FD05D63}" srcId="{C66B082B-478B-4AF0-9C26-2EFB4DCCD0D8}" destId="{9166A8B6-173B-4851-A056-5BB041785F7B}" srcOrd="14" destOrd="0" parTransId="{4814D746-280E-4768-BB4C-AFD08F43322F}" sibTransId="{997D0E8E-097C-4382-9469-3B79504F05E9}"/>
    <dgm:cxn modelId="{30348B47-FE87-448B-B1FF-A2A7F0971776}" type="presOf" srcId="{9166A8B6-173B-4851-A056-5BB041785F7B}" destId="{BB8D69D2-8529-4EBB-93BA-88A5C14DA750}" srcOrd="0" destOrd="0" presId="urn:microsoft.com/office/officeart/2005/8/layout/vList2"/>
    <dgm:cxn modelId="{14E86250-8099-4143-AC10-A625F0A3C072}" type="presOf" srcId="{47AD0F2A-76AE-45A9-AE20-36D53DA1D683}" destId="{7D3C86A0-CFAF-4227-B322-EC4BE56471F4}" srcOrd="0" destOrd="0" presId="urn:microsoft.com/office/officeart/2005/8/layout/vList2"/>
    <dgm:cxn modelId="{47F2596A-C788-4658-884B-0277E1733832}" srcId="{C66B082B-478B-4AF0-9C26-2EFB4DCCD0D8}" destId="{F27C789A-5ECD-46CF-A67A-E1967F6158AA}" srcOrd="7" destOrd="0" parTransId="{77C66776-BD3E-4C82-8E23-3A88EAE824E0}" sibTransId="{2759515E-F5E1-4CDA-8FE2-DE566651466A}"/>
    <dgm:cxn modelId="{48B48767-0349-4C89-9C29-42C4B9618FAD}" srcId="{C66B082B-478B-4AF0-9C26-2EFB4DCCD0D8}" destId="{CABFA19F-717C-42C2-98B0-A61135C0D1BB}" srcOrd="12" destOrd="0" parTransId="{8F72C52D-9D99-418C-99F0-F6ED19CD93EA}" sibTransId="{BA4761B3-D7C6-46C5-BB7B-D99B1D96A0FD}"/>
    <dgm:cxn modelId="{328D3D42-D4F9-4464-A613-BE79FC4870EB}" srcId="{C66B082B-478B-4AF0-9C26-2EFB4DCCD0D8}" destId="{1E316F3D-773F-430E-9CDF-811D2F38122E}" srcOrd="15" destOrd="0" parTransId="{B91351F8-429C-4BD7-9565-DE7BF6E171DA}" sibTransId="{C3F0DE1C-A061-4252-98F8-1CCF34F05965}"/>
    <dgm:cxn modelId="{0BBDF36F-2568-463C-A8EE-FF65E272CFFF}" type="presOf" srcId="{DF08098A-8318-48C6-A414-A98FC17CFB8A}" destId="{45A6BA9D-6FF0-4326-A123-AF7EE58FFB28}" srcOrd="0" destOrd="0" presId="urn:microsoft.com/office/officeart/2005/8/layout/vList2"/>
    <dgm:cxn modelId="{C0A962F8-DF5B-4E93-9C8B-92DFAB31A40B}" srcId="{C66B082B-478B-4AF0-9C26-2EFB4DCCD0D8}" destId="{BDB9AF40-919A-4B24-834F-C9CA30CC985F}" srcOrd="4" destOrd="0" parTransId="{B85A7B5D-A934-4DE4-93BD-043FF2192428}" sibTransId="{31CD5D61-6EC6-4E38-8877-DE8AFE5B4D65}"/>
    <dgm:cxn modelId="{A8F34528-283F-439A-B361-5905A9642BD4}" srcId="{C66B082B-478B-4AF0-9C26-2EFB4DCCD0D8}" destId="{CE942EEC-52A2-435A-B20C-8134EA20B333}" srcOrd="3" destOrd="0" parTransId="{D4A85BC3-9CB6-443E-B991-B017448D4E75}" sibTransId="{A11318B1-FA12-4759-8A2C-2D6960DAD579}"/>
    <dgm:cxn modelId="{E709EF03-5CA8-4034-8F9E-E412C02FB512}" srcId="{C66B082B-478B-4AF0-9C26-2EFB4DCCD0D8}" destId="{8FBED876-59E2-4593-85AF-DD1AC38F7047}" srcOrd="8" destOrd="0" parTransId="{8BE7CD72-3219-417B-ACA5-81B732082657}" sibTransId="{CCC25B77-C4C3-458D-B154-4EA4126BBE5D}"/>
    <dgm:cxn modelId="{C4A301E9-74E0-4DEE-B44D-C7022552331E}" srcId="{C66B082B-478B-4AF0-9C26-2EFB4DCCD0D8}" destId="{47AD0F2A-76AE-45A9-AE20-36D53DA1D683}" srcOrd="6" destOrd="0" parTransId="{4A00BA53-3B8A-4B42-A58F-9FEBED6A0A61}" sibTransId="{BDAFDFAC-4927-49B1-AD23-A13A9A069A7A}"/>
    <dgm:cxn modelId="{5E23D0BC-A7A1-43B5-ADC0-B50C05483126}" type="presOf" srcId="{8FBED876-59E2-4593-85AF-DD1AC38F7047}" destId="{5BB858BE-02D7-4257-9783-F2F5E28B4E3E}" srcOrd="0" destOrd="0" presId="urn:microsoft.com/office/officeart/2005/8/layout/vList2"/>
    <dgm:cxn modelId="{0AA3E0E2-9F3F-462B-B4AF-FAAAAA471238}" type="presOf" srcId="{F27C789A-5ECD-46CF-A67A-E1967F6158AA}" destId="{CF7F7339-548A-4DE1-8B4D-AAB6053D9154}" srcOrd="0" destOrd="0" presId="urn:microsoft.com/office/officeart/2005/8/layout/vList2"/>
    <dgm:cxn modelId="{3CE2A63A-4FC5-43DC-B082-58934014E6F0}" type="presOf" srcId="{C66B082B-478B-4AF0-9C26-2EFB4DCCD0D8}" destId="{93461F15-4D34-4D7D-873F-A96482B85EB8}" srcOrd="0" destOrd="0" presId="urn:microsoft.com/office/officeart/2005/8/layout/vList2"/>
    <dgm:cxn modelId="{42281CF0-ED11-40D4-9BEE-8AA39CF4100E}" srcId="{C66B082B-478B-4AF0-9C26-2EFB4DCCD0D8}" destId="{71588BEE-7C00-497D-8599-64842B56BA3D}" srcOrd="0" destOrd="0" parTransId="{02FB9A4F-69DE-4042-9904-FFF3EF3BD11D}" sibTransId="{F16C25CE-DC80-4AFE-811B-F99EA2AC65AD}"/>
    <dgm:cxn modelId="{7A7A4B8D-EBEC-4EEE-B2C9-12EF703C72AB}" type="presParOf" srcId="{93461F15-4D34-4D7D-873F-A96482B85EB8}" destId="{38D81D50-FC0E-4E95-89A4-E954C5EC8346}" srcOrd="0" destOrd="0" presId="urn:microsoft.com/office/officeart/2005/8/layout/vList2"/>
    <dgm:cxn modelId="{5A7CA271-CA0C-4BEC-AE3A-A623A7EA273D}" type="presParOf" srcId="{93461F15-4D34-4D7D-873F-A96482B85EB8}" destId="{FD7C5A31-2CDE-4CD5-91E2-A9E529051BA7}" srcOrd="1" destOrd="0" presId="urn:microsoft.com/office/officeart/2005/8/layout/vList2"/>
    <dgm:cxn modelId="{788C252E-97C1-4284-9EEC-D7A4CEEC3E69}" type="presParOf" srcId="{93461F15-4D34-4D7D-873F-A96482B85EB8}" destId="{55CFD8B5-DBE9-471C-B3D8-0ED0104DE05B}" srcOrd="2" destOrd="0" presId="urn:microsoft.com/office/officeart/2005/8/layout/vList2"/>
    <dgm:cxn modelId="{FDC429D6-0998-4247-B585-60615A845B21}" type="presParOf" srcId="{93461F15-4D34-4D7D-873F-A96482B85EB8}" destId="{6CCD379F-8633-4DFC-8C81-7AF8D184C2F7}" srcOrd="3" destOrd="0" presId="urn:microsoft.com/office/officeart/2005/8/layout/vList2"/>
    <dgm:cxn modelId="{AB11FB42-7E23-4A45-9455-95B104C41A70}" type="presParOf" srcId="{93461F15-4D34-4D7D-873F-A96482B85EB8}" destId="{838BDC15-A652-4B84-9934-B06725191FBB}" srcOrd="4" destOrd="0" presId="urn:microsoft.com/office/officeart/2005/8/layout/vList2"/>
    <dgm:cxn modelId="{5FC72644-D883-4BF0-B300-946A7A7CC2C2}" type="presParOf" srcId="{93461F15-4D34-4D7D-873F-A96482B85EB8}" destId="{4DF7AA0E-3B74-48D4-BC9B-00E3FE79704F}" srcOrd="5" destOrd="0" presId="urn:microsoft.com/office/officeart/2005/8/layout/vList2"/>
    <dgm:cxn modelId="{29AC2F61-5B59-43A2-BE55-39038D6C9EF7}" type="presParOf" srcId="{93461F15-4D34-4D7D-873F-A96482B85EB8}" destId="{DF938672-41AC-4B3C-B8EE-5DA1D8C564DC}" srcOrd="6" destOrd="0" presId="urn:microsoft.com/office/officeart/2005/8/layout/vList2"/>
    <dgm:cxn modelId="{A133CF88-C27C-4371-875D-46451BA7F218}" type="presParOf" srcId="{93461F15-4D34-4D7D-873F-A96482B85EB8}" destId="{3946B3CC-50DF-4ED5-8717-00EAA670B43F}" srcOrd="7" destOrd="0" presId="urn:microsoft.com/office/officeart/2005/8/layout/vList2"/>
    <dgm:cxn modelId="{FE7A9845-1CB6-40C5-95CA-8C94C4212912}" type="presParOf" srcId="{93461F15-4D34-4D7D-873F-A96482B85EB8}" destId="{2E9E1BFC-2F98-47DC-8C52-52FBBFEE44F8}" srcOrd="8" destOrd="0" presId="urn:microsoft.com/office/officeart/2005/8/layout/vList2"/>
    <dgm:cxn modelId="{D3EEEEE9-2B39-4AC5-95A2-744E8BC22531}" type="presParOf" srcId="{93461F15-4D34-4D7D-873F-A96482B85EB8}" destId="{F309BCC8-0E0C-4A4B-B6E0-AFB310609DE5}" srcOrd="9" destOrd="0" presId="urn:microsoft.com/office/officeart/2005/8/layout/vList2"/>
    <dgm:cxn modelId="{48556EE0-7E8F-44B0-96B0-DAAA994B8950}" type="presParOf" srcId="{93461F15-4D34-4D7D-873F-A96482B85EB8}" destId="{45A6BA9D-6FF0-4326-A123-AF7EE58FFB28}" srcOrd="10" destOrd="0" presId="urn:microsoft.com/office/officeart/2005/8/layout/vList2"/>
    <dgm:cxn modelId="{B454A34E-07C4-48BC-8EAB-F796221B2543}" type="presParOf" srcId="{93461F15-4D34-4D7D-873F-A96482B85EB8}" destId="{D1728B2D-1F13-4104-9F65-8576E02ADDFB}" srcOrd="11" destOrd="0" presId="urn:microsoft.com/office/officeart/2005/8/layout/vList2"/>
    <dgm:cxn modelId="{EC180580-61D2-4365-A6AC-90BB528D4997}" type="presParOf" srcId="{93461F15-4D34-4D7D-873F-A96482B85EB8}" destId="{7D3C86A0-CFAF-4227-B322-EC4BE56471F4}" srcOrd="12" destOrd="0" presId="urn:microsoft.com/office/officeart/2005/8/layout/vList2"/>
    <dgm:cxn modelId="{2B7924A7-480C-43E8-AFBB-B404DAD6D523}" type="presParOf" srcId="{93461F15-4D34-4D7D-873F-A96482B85EB8}" destId="{60827ECF-529A-47A6-8D26-F9BE742547C4}" srcOrd="13" destOrd="0" presId="urn:microsoft.com/office/officeart/2005/8/layout/vList2"/>
    <dgm:cxn modelId="{4808E444-D048-4A9A-B402-DC2F45AB3167}" type="presParOf" srcId="{93461F15-4D34-4D7D-873F-A96482B85EB8}" destId="{CF7F7339-548A-4DE1-8B4D-AAB6053D9154}" srcOrd="14" destOrd="0" presId="urn:microsoft.com/office/officeart/2005/8/layout/vList2"/>
    <dgm:cxn modelId="{B3E4C66B-BE36-485B-9A21-CAC0B4123ED8}" type="presParOf" srcId="{93461F15-4D34-4D7D-873F-A96482B85EB8}" destId="{3B59BAE2-3ED6-468B-B7F9-69E777DE2B68}" srcOrd="15" destOrd="0" presId="urn:microsoft.com/office/officeart/2005/8/layout/vList2"/>
    <dgm:cxn modelId="{4BD893CC-832E-4C36-AE18-795E24FA8222}" type="presParOf" srcId="{93461F15-4D34-4D7D-873F-A96482B85EB8}" destId="{5BB858BE-02D7-4257-9783-F2F5E28B4E3E}" srcOrd="16" destOrd="0" presId="urn:microsoft.com/office/officeart/2005/8/layout/vList2"/>
    <dgm:cxn modelId="{A494AA7F-6D6C-4B94-8422-9FE1864FD246}" type="presParOf" srcId="{93461F15-4D34-4D7D-873F-A96482B85EB8}" destId="{2480CDBE-153F-4BC2-A7A2-E4EBEB4428DC}" srcOrd="17" destOrd="0" presId="urn:microsoft.com/office/officeart/2005/8/layout/vList2"/>
    <dgm:cxn modelId="{6F6181EA-DF1E-485A-B74C-DDC1FC1EFB1D}" type="presParOf" srcId="{93461F15-4D34-4D7D-873F-A96482B85EB8}" destId="{A699E9A3-163B-4827-AA03-8064A87C8EA2}" srcOrd="18" destOrd="0" presId="urn:microsoft.com/office/officeart/2005/8/layout/vList2"/>
    <dgm:cxn modelId="{A84C1F93-5FAC-4AA8-9D10-ABB36343A0E3}" type="presParOf" srcId="{93461F15-4D34-4D7D-873F-A96482B85EB8}" destId="{F15BBE0B-9234-4F67-BCF4-601781870E0D}" srcOrd="19" destOrd="0" presId="urn:microsoft.com/office/officeart/2005/8/layout/vList2"/>
    <dgm:cxn modelId="{AB1FAC9B-0B7F-417A-80F5-C26599345880}" type="presParOf" srcId="{93461F15-4D34-4D7D-873F-A96482B85EB8}" destId="{C0C22DD2-B5A4-49E3-9FA2-B2A6C03CAD7E}" srcOrd="20" destOrd="0" presId="urn:microsoft.com/office/officeart/2005/8/layout/vList2"/>
    <dgm:cxn modelId="{3832A533-94AC-4E71-9E6F-5704E4152CF8}" type="presParOf" srcId="{93461F15-4D34-4D7D-873F-A96482B85EB8}" destId="{01B30333-135D-4C72-BEA5-4AD17F3DAB86}" srcOrd="21" destOrd="0" presId="urn:microsoft.com/office/officeart/2005/8/layout/vList2"/>
    <dgm:cxn modelId="{6ADF8A3B-0CE7-4F82-BBF4-5B2551C7311E}" type="presParOf" srcId="{93461F15-4D34-4D7D-873F-A96482B85EB8}" destId="{4E04190F-8251-4FFF-9A4C-0FA813D75053}" srcOrd="22" destOrd="0" presId="urn:microsoft.com/office/officeart/2005/8/layout/vList2"/>
    <dgm:cxn modelId="{5918624C-5E68-42D1-9F96-44C5E671E3F6}" type="presParOf" srcId="{93461F15-4D34-4D7D-873F-A96482B85EB8}" destId="{81BD87F3-A8D7-4344-9D3D-AE992EFB68AD}" srcOrd="23" destOrd="0" presId="urn:microsoft.com/office/officeart/2005/8/layout/vList2"/>
    <dgm:cxn modelId="{80B02722-5FD1-4F36-B2C7-CEE9D9376132}" type="presParOf" srcId="{93461F15-4D34-4D7D-873F-A96482B85EB8}" destId="{156E6B0F-BF0B-4610-BCBD-CCD7BE4DFE07}" srcOrd="24" destOrd="0" presId="urn:microsoft.com/office/officeart/2005/8/layout/vList2"/>
    <dgm:cxn modelId="{2F2B6B82-546A-479C-B649-8FFDE8992527}" type="presParOf" srcId="{93461F15-4D34-4D7D-873F-A96482B85EB8}" destId="{0961229E-861A-4475-9942-89A0109A65D6}" srcOrd="25" destOrd="0" presId="urn:microsoft.com/office/officeart/2005/8/layout/vList2"/>
    <dgm:cxn modelId="{A5E2664A-3D7F-42AC-BB43-7CC1F14700E4}" type="presParOf" srcId="{93461F15-4D34-4D7D-873F-A96482B85EB8}" destId="{9DE22B7A-9D68-447C-9D93-43755C38CCA7}" srcOrd="26" destOrd="0" presId="urn:microsoft.com/office/officeart/2005/8/layout/vList2"/>
    <dgm:cxn modelId="{910DC252-542C-47A2-9F46-2393BDC56945}" type="presParOf" srcId="{93461F15-4D34-4D7D-873F-A96482B85EB8}" destId="{FBCEAD96-7A34-4742-AA57-099483942681}" srcOrd="27" destOrd="0" presId="urn:microsoft.com/office/officeart/2005/8/layout/vList2"/>
    <dgm:cxn modelId="{6563B265-8E9E-4EA5-8A5C-E085E2DA8D9F}" type="presParOf" srcId="{93461F15-4D34-4D7D-873F-A96482B85EB8}" destId="{BB8D69D2-8529-4EBB-93BA-88A5C14DA750}" srcOrd="28" destOrd="0" presId="urn:microsoft.com/office/officeart/2005/8/layout/vList2"/>
    <dgm:cxn modelId="{551B3379-02A9-4FB7-98E6-9F821BEB91EF}" type="presParOf" srcId="{93461F15-4D34-4D7D-873F-A96482B85EB8}" destId="{56B89D44-1DA3-41D0-A192-2BBF34C2EE35}" srcOrd="29" destOrd="0" presId="urn:microsoft.com/office/officeart/2005/8/layout/vList2"/>
    <dgm:cxn modelId="{4A09D6C8-F7E2-43E6-A6DB-73193208CF8F}" type="presParOf" srcId="{93461F15-4D34-4D7D-873F-A96482B85EB8}" destId="{F4C54B07-93C1-4838-8493-7C55D0A5BB8A}" srcOrd="3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9157E-54F0-41D1-B97B-26EA8E776ED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253B6-4CFA-46A1-8DDE-478FB71FD643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Секции «Экономика чрезвычайных ситуаций в условиях противостояния вызовам и угрозам современности» </a:t>
          </a:r>
        </a:p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научно-практической конференции  «Россия в 21 веке в условиях глобальных вызовов: проблемы управления рисками и обеспечения безопасности социально-экономических и социально- политических систем и природно-техногенных комплексов»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3ED92-0D73-4089-8F88-6E04DB38FFB6}" type="parTrans" cxnId="{63605D3C-EB57-444A-BEC4-43C3E283A70C}">
      <dgm:prSet/>
      <dgm:spPr/>
      <dgm:t>
        <a:bodyPr/>
        <a:lstStyle/>
        <a:p>
          <a:endParaRPr lang="ru-RU"/>
        </a:p>
      </dgm:t>
    </dgm:pt>
    <dgm:pt modelId="{04D2C907-391E-4DDD-B6E6-8F651A370F5A}" type="sibTrans" cxnId="{63605D3C-EB57-444A-BEC4-43C3E283A70C}">
      <dgm:prSet/>
      <dgm:spPr/>
      <dgm:t>
        <a:bodyPr/>
        <a:lstStyle/>
        <a:p>
          <a:endParaRPr lang="ru-RU"/>
        </a:p>
      </dgm:t>
    </dgm:pt>
    <dgm:pt modelId="{42A9C792-4112-4C19-AC23-0806326BC39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Научный круглый стол на тему:</a:t>
          </a:r>
          <a:b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«Популяризация предпринимательства малых форм хозяйствования»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DFFAD-B419-434C-9979-853C8790F576}" type="parTrans" cxnId="{B3FF0716-43A1-4281-B1AA-D6C873EEEE01}">
      <dgm:prSet/>
      <dgm:spPr/>
      <dgm:t>
        <a:bodyPr/>
        <a:lstStyle/>
        <a:p>
          <a:endParaRPr lang="ru-RU"/>
        </a:p>
      </dgm:t>
    </dgm:pt>
    <dgm:pt modelId="{A1E7802A-B221-4668-AB61-93E33D778AAB}" type="sibTrans" cxnId="{B3FF0716-43A1-4281-B1AA-D6C873EEEE01}">
      <dgm:prSet/>
      <dgm:spPr/>
      <dgm:t>
        <a:bodyPr/>
        <a:lstStyle/>
        <a:p>
          <a:endParaRPr lang="ru-RU"/>
        </a:p>
      </dgm:t>
    </dgm:pt>
    <dgm:pt modelId="{1EC0B51B-7105-4A5A-9E2F-D37F386B303D}" type="pres">
      <dgm:prSet presAssocID="{D6B9157E-54F0-41D1-B97B-26EA8E776E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A9A8A-0E07-4868-B0A3-25DAEF13377C}" type="pres">
      <dgm:prSet presAssocID="{3D1253B6-4CFA-46A1-8DDE-478FB71FD643}" presName="composite" presStyleCnt="0"/>
      <dgm:spPr/>
    </dgm:pt>
    <dgm:pt modelId="{971DBFB1-70B5-4072-8E1E-3C809D35DAC7}" type="pres">
      <dgm:prSet presAssocID="{3D1253B6-4CFA-46A1-8DDE-478FB71FD643}" presName="rect1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CD02F7-CCE3-45CA-8604-AD1B03D570E7}" type="pres">
      <dgm:prSet presAssocID="{3D1253B6-4CFA-46A1-8DDE-478FB71FD643}" presName="rect2" presStyleLbl="trBgShp" presStyleIdx="0" presStyleCnt="2" custScaleY="115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598D2-91FD-4E7B-A59C-A0B7D2D092F7}" type="pres">
      <dgm:prSet presAssocID="{04D2C907-391E-4DDD-B6E6-8F651A370F5A}" presName="sibTrans" presStyleCnt="0"/>
      <dgm:spPr/>
    </dgm:pt>
    <dgm:pt modelId="{A3976021-D809-4BF7-A04A-C65E2BD2B282}" type="pres">
      <dgm:prSet presAssocID="{42A9C792-4112-4C19-AC23-0806326BC39C}" presName="composite" presStyleCnt="0"/>
      <dgm:spPr/>
    </dgm:pt>
    <dgm:pt modelId="{399DB32A-2086-4123-9630-6BC70926A1A9}" type="pres">
      <dgm:prSet presAssocID="{42A9C792-4112-4C19-AC23-0806326BC39C}" presName="rect1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7FC3-1100-448D-9D3A-B7922A9BD29D}" type="pres">
      <dgm:prSet presAssocID="{42A9C792-4112-4C19-AC23-0806326BC39C}" presName="rect2" presStyleLbl="trBgShp" presStyleIdx="1" presStyleCnt="2" custScaleY="115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05D3C-EB57-444A-BEC4-43C3E283A70C}" srcId="{D6B9157E-54F0-41D1-B97B-26EA8E776ED2}" destId="{3D1253B6-4CFA-46A1-8DDE-478FB71FD643}" srcOrd="0" destOrd="0" parTransId="{A7B3ED92-0D73-4089-8F88-6E04DB38FFB6}" sibTransId="{04D2C907-391E-4DDD-B6E6-8F651A370F5A}"/>
    <dgm:cxn modelId="{4A57C403-49E5-4CF5-BDB5-6FC5A7323DD2}" type="presOf" srcId="{3D1253B6-4CFA-46A1-8DDE-478FB71FD643}" destId="{85CD02F7-CCE3-45CA-8604-AD1B03D570E7}" srcOrd="0" destOrd="0" presId="urn:microsoft.com/office/officeart/2008/layout/BendingPictureSemiTransparentText"/>
    <dgm:cxn modelId="{650FD534-D236-46E3-A3A9-7A801121BCAF}" type="presOf" srcId="{D6B9157E-54F0-41D1-B97B-26EA8E776ED2}" destId="{1EC0B51B-7105-4A5A-9E2F-D37F386B303D}" srcOrd="0" destOrd="0" presId="urn:microsoft.com/office/officeart/2008/layout/BendingPictureSemiTransparentText"/>
    <dgm:cxn modelId="{B3FF0716-43A1-4281-B1AA-D6C873EEEE01}" srcId="{D6B9157E-54F0-41D1-B97B-26EA8E776ED2}" destId="{42A9C792-4112-4C19-AC23-0806326BC39C}" srcOrd="1" destOrd="0" parTransId="{6BEDFFAD-B419-434C-9979-853C8790F576}" sibTransId="{A1E7802A-B221-4668-AB61-93E33D778AAB}"/>
    <dgm:cxn modelId="{134F9683-D2FD-482B-A2A4-0B33D470DA0C}" type="presOf" srcId="{42A9C792-4112-4C19-AC23-0806326BC39C}" destId="{023B7FC3-1100-448D-9D3A-B7922A9BD29D}" srcOrd="0" destOrd="0" presId="urn:microsoft.com/office/officeart/2008/layout/BendingPictureSemiTransparentText"/>
    <dgm:cxn modelId="{65D4CFE5-3E8A-49CC-A933-11344C1F708A}" type="presParOf" srcId="{1EC0B51B-7105-4A5A-9E2F-D37F386B303D}" destId="{0ABA9A8A-0E07-4868-B0A3-25DAEF13377C}" srcOrd="0" destOrd="0" presId="urn:microsoft.com/office/officeart/2008/layout/BendingPictureSemiTransparentText"/>
    <dgm:cxn modelId="{A2BB460A-E476-4DD5-995E-7C5F2F69B95C}" type="presParOf" srcId="{0ABA9A8A-0E07-4868-B0A3-25DAEF13377C}" destId="{971DBFB1-70B5-4072-8E1E-3C809D35DAC7}" srcOrd="0" destOrd="0" presId="urn:microsoft.com/office/officeart/2008/layout/BendingPictureSemiTransparentText"/>
    <dgm:cxn modelId="{3541A290-1341-4A2B-BC88-C64765A920BC}" type="presParOf" srcId="{0ABA9A8A-0E07-4868-B0A3-25DAEF13377C}" destId="{85CD02F7-CCE3-45CA-8604-AD1B03D570E7}" srcOrd="1" destOrd="0" presId="urn:microsoft.com/office/officeart/2008/layout/BendingPictureSemiTransparentText"/>
    <dgm:cxn modelId="{2C87FDD1-1B3C-401A-B8CB-45D8C82C9DE7}" type="presParOf" srcId="{1EC0B51B-7105-4A5A-9E2F-D37F386B303D}" destId="{005598D2-91FD-4E7B-A59C-A0B7D2D092F7}" srcOrd="1" destOrd="0" presId="urn:microsoft.com/office/officeart/2008/layout/BendingPictureSemiTransparentText"/>
    <dgm:cxn modelId="{56370159-CED5-4842-AD53-BCD24A955A73}" type="presParOf" srcId="{1EC0B51B-7105-4A5A-9E2F-D37F386B303D}" destId="{A3976021-D809-4BF7-A04A-C65E2BD2B282}" srcOrd="2" destOrd="0" presId="urn:microsoft.com/office/officeart/2008/layout/BendingPictureSemiTransparentText"/>
    <dgm:cxn modelId="{32AC3859-4A30-4E1F-85F3-7285878F2BBC}" type="presParOf" srcId="{A3976021-D809-4BF7-A04A-C65E2BD2B282}" destId="{399DB32A-2086-4123-9630-6BC70926A1A9}" srcOrd="0" destOrd="0" presId="urn:microsoft.com/office/officeart/2008/layout/BendingPictureSemiTransparentText"/>
    <dgm:cxn modelId="{66F36AF4-B4E0-4F27-BE3C-45669BBEB4EE}" type="presParOf" srcId="{A3976021-D809-4BF7-A04A-C65E2BD2B282}" destId="{023B7FC3-1100-448D-9D3A-B7922A9BD29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94435-FDFE-4466-B9EA-0E9871867E4E}">
      <dsp:nvSpPr>
        <dsp:cNvPr id="0" name=""/>
        <dsp:cNvSpPr/>
      </dsp:nvSpPr>
      <dsp:spPr>
        <a:xfrm>
          <a:off x="2887" y="196974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Международного форум по блокчейну и криптовалютам — Blockchain Life 2022</a:t>
          </a: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7" y="196974"/>
        <a:ext cx="3072175" cy="1496128"/>
      </dsp:txXfrm>
    </dsp:sp>
    <dsp:sp modelId="{C42442D4-BDC4-4787-997C-4BC7BF6DA842}">
      <dsp:nvSpPr>
        <dsp:cNvPr id="0" name=""/>
        <dsp:cNvSpPr/>
      </dsp:nvSpPr>
      <dsp:spPr>
        <a:xfrm>
          <a:off x="3324417" y="196974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862"/>
                <a:satOff val="-7897"/>
                <a:lumOff val="76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862"/>
                <a:satOff val="-7897"/>
                <a:lumOff val="76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862"/>
                <a:satOff val="-7897"/>
                <a:lumOff val="76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научная конференция «Проблемы и перспективы развития современной экономики и управления: взгляд молодых учёных»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7" y="196974"/>
        <a:ext cx="3072175" cy="1496128"/>
      </dsp:txXfrm>
    </dsp:sp>
    <dsp:sp modelId="{5AA0BBEC-53D0-4359-AD90-34ADF0C2F817}">
      <dsp:nvSpPr>
        <dsp:cNvPr id="0" name=""/>
        <dsp:cNvSpPr/>
      </dsp:nvSpPr>
      <dsp:spPr>
        <a:xfrm>
          <a:off x="2887" y="1942457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7724"/>
                <a:satOff val="-15795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7724"/>
                <a:satOff val="-15795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724"/>
                <a:satOff val="-15795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конференция молодых учёных и специалистов по устойчивому развитию, инвестициям и финансовым рынкам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7" y="1942457"/>
        <a:ext cx="3072175" cy="1496128"/>
      </dsp:txXfrm>
    </dsp:sp>
    <dsp:sp modelId="{E74421C6-23C6-4ADA-BFE7-B75F95308FB4}">
      <dsp:nvSpPr>
        <dsp:cNvPr id="0" name=""/>
        <dsp:cNvSpPr/>
      </dsp:nvSpPr>
      <dsp:spPr>
        <a:xfrm>
          <a:off x="3324417" y="1942457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6586"/>
                <a:satOff val="-23692"/>
                <a:lumOff val="22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6586"/>
                <a:satOff val="-23692"/>
                <a:lumOff val="22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6586"/>
                <a:satOff val="-23692"/>
                <a:lumOff val="22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Всероссийская олимпиада развития Народного хозяйства России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7" y="1942457"/>
        <a:ext cx="3072175" cy="1496128"/>
      </dsp:txXfrm>
    </dsp:sp>
    <dsp:sp modelId="{3F580143-2E12-41D0-B824-FC66E2F681E9}">
      <dsp:nvSpPr>
        <dsp:cNvPr id="0" name=""/>
        <dsp:cNvSpPr/>
      </dsp:nvSpPr>
      <dsp:spPr>
        <a:xfrm>
          <a:off x="2887" y="3687940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5448"/>
                <a:satOff val="-31590"/>
                <a:lumOff val="304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5448"/>
                <a:satOff val="-31590"/>
                <a:lumOff val="304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5448"/>
                <a:satOff val="-31590"/>
                <a:lumOff val="304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VII Международный форум Финансового университета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Панельная дискуссия «Национальная система экономического образования»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7" y="3687940"/>
        <a:ext cx="3072175" cy="1496128"/>
      </dsp:txXfrm>
    </dsp:sp>
    <dsp:sp modelId="{CA79BC53-20B7-4A5C-AF1C-6CD90FD33109}">
      <dsp:nvSpPr>
        <dsp:cNvPr id="0" name=""/>
        <dsp:cNvSpPr/>
      </dsp:nvSpPr>
      <dsp:spPr>
        <a:xfrm>
          <a:off x="3324417" y="3687940"/>
          <a:ext cx="3072175" cy="14961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сессия «Методы и технологии продвижения Смоленской области как туристического центра»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417" y="3687940"/>
        <a:ext cx="3072175" cy="149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81D50-FC0E-4E95-89A4-E954C5EC8346}">
      <dsp:nvSpPr>
        <dsp:cNvPr id="0" name=""/>
        <dsp:cNvSpPr/>
      </dsp:nvSpPr>
      <dsp:spPr>
        <a:xfrm>
          <a:off x="0" y="215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конкурс научных работ молодых ученых «Финансы в современном  мире»;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19693"/>
        <a:ext cx="11837979" cy="324124"/>
      </dsp:txXfrm>
    </dsp:sp>
    <dsp:sp modelId="{55CFD8B5-DBE9-471C-B3D8-0ED0104DE05B}">
      <dsp:nvSpPr>
        <dsp:cNvPr id="0" name=""/>
        <dsp:cNvSpPr/>
      </dsp:nvSpPr>
      <dsp:spPr>
        <a:xfrm>
          <a:off x="0" y="375386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предпринимательской культуры и финансовой грамотности;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392920"/>
        <a:ext cx="11837979" cy="324124"/>
      </dsp:txXfrm>
    </dsp:sp>
    <dsp:sp modelId="{838BDC15-A652-4B84-9934-B06725191FBB}">
      <dsp:nvSpPr>
        <dsp:cNvPr id="0" name=""/>
        <dsp:cNvSpPr/>
      </dsp:nvSpPr>
      <dsp:spPr>
        <a:xfrm>
          <a:off x="0" y="748612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олимпиада по страхованию;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766146"/>
        <a:ext cx="11837979" cy="324124"/>
      </dsp:txXfrm>
    </dsp:sp>
    <dsp:sp modelId="{DF938672-41AC-4B3C-B8EE-5DA1D8C564DC}">
      <dsp:nvSpPr>
        <dsp:cNvPr id="0" name=""/>
        <dsp:cNvSpPr/>
      </dsp:nvSpPr>
      <dsp:spPr>
        <a:xfrm>
          <a:off x="0" y="112183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студенческая конференция «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Digital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impact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общество, экономика, инновации» в дистанционном формате;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1139373"/>
        <a:ext cx="11837979" cy="324124"/>
      </dsp:txXfrm>
    </dsp:sp>
    <dsp:sp modelId="{2E9E1BFC-2F98-47DC-8C52-52FBBFEE44F8}">
      <dsp:nvSpPr>
        <dsp:cNvPr id="0" name=""/>
        <dsp:cNvSpPr/>
      </dsp:nvSpPr>
      <dsp:spPr>
        <a:xfrm>
          <a:off x="0" y="1495066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XIII Международная студенческая научная конференция «Студенческий научный форум 2022»;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1512600"/>
        <a:ext cx="11837979" cy="324124"/>
      </dsp:txXfrm>
    </dsp:sp>
    <dsp:sp modelId="{45A6BA9D-6FF0-4326-A123-AF7EE58FFB28}">
      <dsp:nvSpPr>
        <dsp:cNvPr id="0" name=""/>
        <dsp:cNvSpPr/>
      </dsp:nvSpPr>
      <dsp:spPr>
        <a:xfrm>
          <a:off x="0" y="1868292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туристический конгресс «Развивая туризм - развиваем Россию!»;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1885826"/>
        <a:ext cx="11837979" cy="324124"/>
      </dsp:txXfrm>
    </dsp:sp>
    <dsp:sp modelId="{7D3C86A0-CFAF-4227-B322-EC4BE56471F4}">
      <dsp:nvSpPr>
        <dsp:cNvPr id="0" name=""/>
        <dsp:cNvSpPr/>
      </dsp:nvSpPr>
      <dsp:spPr>
        <a:xfrm>
          <a:off x="0" y="224151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 Международная научная конференция «Личность в пространстве и времени»;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2259053"/>
        <a:ext cx="11837979" cy="324124"/>
      </dsp:txXfrm>
    </dsp:sp>
    <dsp:sp modelId="{CF7F7339-548A-4DE1-8B4D-AAB6053D9154}">
      <dsp:nvSpPr>
        <dsp:cNvPr id="0" name=""/>
        <dsp:cNvSpPr/>
      </dsp:nvSpPr>
      <dsp:spPr>
        <a:xfrm>
          <a:off x="0" y="2614746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научно-практической конференция «Социально-экономическое и экологическое развитие приграничного региона: возможности и вызовы»;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2632280"/>
        <a:ext cx="11837979" cy="324124"/>
      </dsp:txXfrm>
    </dsp:sp>
    <dsp:sp modelId="{5BB858BE-02D7-4257-9783-F2F5E28B4E3E}">
      <dsp:nvSpPr>
        <dsp:cNvPr id="0" name=""/>
        <dsp:cNvSpPr/>
      </dsp:nvSpPr>
      <dsp:spPr>
        <a:xfrm>
          <a:off x="0" y="2987972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научно-практическая конференция «Трансформация экономики и управления: новые вызовы и перспективы»;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3005506"/>
        <a:ext cx="11837979" cy="324124"/>
      </dsp:txXfrm>
    </dsp:sp>
    <dsp:sp modelId="{A699E9A3-163B-4827-AA03-8064A87C8EA2}">
      <dsp:nvSpPr>
        <dsp:cNvPr id="0" name=""/>
        <dsp:cNvSpPr/>
      </dsp:nvSpPr>
      <dsp:spPr>
        <a:xfrm>
          <a:off x="0" y="336119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Всероссийская студенческая олимпиада по бухгалтерскому учету;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3378733"/>
        <a:ext cx="11837979" cy="324124"/>
      </dsp:txXfrm>
    </dsp:sp>
    <dsp:sp modelId="{C0C22DD2-B5A4-49E3-9FA2-B2A6C03CAD7E}">
      <dsp:nvSpPr>
        <dsp:cNvPr id="0" name=""/>
        <dsp:cNvSpPr/>
      </dsp:nvSpPr>
      <dsp:spPr>
        <a:xfrm>
          <a:off x="0" y="3734426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Межвузовская олимпиада по математике;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3751960"/>
        <a:ext cx="11837979" cy="324124"/>
      </dsp:txXfrm>
    </dsp:sp>
    <dsp:sp modelId="{4E04190F-8251-4FFF-9A4C-0FA813D75053}">
      <dsp:nvSpPr>
        <dsp:cNvPr id="0" name=""/>
        <dsp:cNvSpPr/>
      </dsp:nvSpPr>
      <dsp:spPr>
        <a:xfrm>
          <a:off x="0" y="4107652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сессия для определения перечня приоритетных проектов и мероприятий по развитию туризма в Смоленском регионе;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4125186"/>
        <a:ext cx="11837979" cy="324124"/>
      </dsp:txXfrm>
    </dsp:sp>
    <dsp:sp modelId="{156E6B0F-BF0B-4610-BCBD-CCD7BE4DFE07}">
      <dsp:nvSpPr>
        <dsp:cNvPr id="0" name=""/>
        <dsp:cNvSpPr/>
      </dsp:nvSpPr>
      <dsp:spPr>
        <a:xfrm>
          <a:off x="0" y="448087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Фестиваль науки «NAUKA0+»;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4498413"/>
        <a:ext cx="11837979" cy="324124"/>
      </dsp:txXfrm>
    </dsp:sp>
    <dsp:sp modelId="{9DE22B7A-9D68-447C-9D93-43755C38CCA7}">
      <dsp:nvSpPr>
        <dsp:cNvPr id="0" name=""/>
        <dsp:cNvSpPr/>
      </dsp:nvSpPr>
      <dsp:spPr>
        <a:xfrm>
          <a:off x="0" y="4854105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4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конкурсе «ФИНМЕДИАТЕКА»;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4871639"/>
        <a:ext cx="11837979" cy="324124"/>
      </dsp:txXfrm>
    </dsp:sp>
    <dsp:sp modelId="{BB8D69D2-8529-4EBB-93BA-88A5C14DA750}">
      <dsp:nvSpPr>
        <dsp:cNvPr id="0" name=""/>
        <dsp:cNvSpPr/>
      </dsp:nvSpPr>
      <dsp:spPr>
        <a:xfrm>
          <a:off x="0" y="5227332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7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Экономический диктант;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5244866"/>
        <a:ext cx="11837979" cy="324124"/>
      </dsp:txXfrm>
    </dsp:sp>
    <dsp:sp modelId="{F4C54B07-93C1-4838-8493-7C55D0A5BB8A}">
      <dsp:nvSpPr>
        <dsp:cNvPr id="0" name=""/>
        <dsp:cNvSpPr/>
      </dsp:nvSpPr>
      <dsp:spPr>
        <a:xfrm>
          <a:off x="0" y="5600559"/>
          <a:ext cx="11873047" cy="35919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Научно-практическая конференция «Трансформация экономики и общества в условиях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4" y="5618093"/>
        <a:ext cx="11837979" cy="324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DBFB1-70B5-4072-8E1E-3C809D35DAC7}">
      <dsp:nvSpPr>
        <dsp:cNvPr id="0" name=""/>
        <dsp:cNvSpPr/>
      </dsp:nvSpPr>
      <dsp:spPr>
        <a:xfrm>
          <a:off x="3812" y="61728"/>
          <a:ext cx="5528806" cy="47388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D02F7-CCE3-45CA-8604-AD1B03D570E7}">
      <dsp:nvSpPr>
        <dsp:cNvPr id="0" name=""/>
        <dsp:cNvSpPr/>
      </dsp:nvSpPr>
      <dsp:spPr>
        <a:xfrm>
          <a:off x="3812" y="3291491"/>
          <a:ext cx="5528806" cy="1312173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Секции «Экономика чрезвычайных ситуаций в условиях противостояния вызовам и угрозам современности»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научно-практической конференции  «Россия в 21 веке в условиях глобальных вызовов: проблемы управления рисками и обеспечения безопасности социально-экономических и социально- политических систем и природно-техногенных комплексов»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2" y="3291491"/>
        <a:ext cx="5528806" cy="1312173"/>
      </dsp:txXfrm>
    </dsp:sp>
    <dsp:sp modelId="{399DB32A-2086-4123-9630-6BC70926A1A9}">
      <dsp:nvSpPr>
        <dsp:cNvPr id="0" name=""/>
        <dsp:cNvSpPr/>
      </dsp:nvSpPr>
      <dsp:spPr>
        <a:xfrm>
          <a:off x="6096540" y="61728"/>
          <a:ext cx="5528806" cy="47388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B7FC3-1100-448D-9D3A-B7922A9BD29D}">
      <dsp:nvSpPr>
        <dsp:cNvPr id="0" name=""/>
        <dsp:cNvSpPr/>
      </dsp:nvSpPr>
      <dsp:spPr>
        <a:xfrm>
          <a:off x="6096540" y="3291491"/>
          <a:ext cx="5528806" cy="1312173"/>
        </a:xfrm>
        <a:prstGeom prst="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Научный круглый стол на тему:</a:t>
          </a:r>
          <a:b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«Популяризация предпринимательства малых форм хозяйствования»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540" y="3291491"/>
        <a:ext cx="5528806" cy="131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06BA1-8D5D-4C2B-BCE5-45CB96ACDCA4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2C76-C394-43D2-A26A-F981B864C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0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eme.zdassets.com/theme_assets/933215/f6dd29a0867a0bcb4363c0a4b0b754ccb2d000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92" y="2958092"/>
            <a:ext cx="4033338" cy="37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02" y="1896263"/>
            <a:ext cx="99003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деятельности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студенческого общества </a:t>
            </a:r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Смоленского филиала </a:t>
            </a:r>
            <a:r>
              <a:rPr lang="ru-RU" sz="44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686" y="614496"/>
            <a:ext cx="10391775" cy="377403"/>
          </a:xfrm>
        </p:spPr>
        <p:txBody>
          <a:bodyPr/>
          <a:lstStyle/>
          <a:p>
            <a:r>
              <a:rPr lang="ru-RU" dirty="0"/>
              <a:t>Научная работа студентов Смоленского филиала Финуниверситета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5603665"/>
              </p:ext>
            </p:extLst>
          </p:nvPr>
        </p:nvGraphicFramePr>
        <p:xfrm>
          <a:off x="267565" y="1490877"/>
          <a:ext cx="11629159" cy="486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686" y="614496"/>
            <a:ext cx="10391775" cy="377403"/>
          </a:xfrm>
        </p:spPr>
        <p:txBody>
          <a:bodyPr/>
          <a:lstStyle/>
          <a:p>
            <a:r>
              <a:rPr lang="ru-RU" dirty="0"/>
              <a:t>Научная работа студентов Смоленского филиала Финуниверситета</a:t>
            </a:r>
          </a:p>
        </p:txBody>
      </p:sp>
      <p:pic>
        <p:nvPicPr>
          <p:cNvPr id="2050" name="Picture 2" descr="https://sun9-33.userapi.com/impg/Ay2BBJrJStJDQBHhSv-sFESCd1SNxtFU2kwPuQ/CPLPtDple6E.jpg?size=604x305&amp;quality=96&amp;sign=d8237f89a544c6403215c1d93f0b45fb&amp;c_uniq_tag=tDx20TVtoIJg3e0ZKztFGEcqtlKpb8ZHOC0ZfpYlSL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3842"/>
            <a:ext cx="5262586" cy="26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8.userapi.com/impg/KcJ8KzCvL9e2Gu5cMLUPCxT3_UICGfYuR_fhRg/y6Ko6MaDhMY.jpg?size=604x437&amp;quality=96&amp;sign=3de5b5ed002cbf41ff51518b51781f57&amp;c_uniq_tag=fa5oyJVhTZ2If3jVdoeXpmemlOarBs6Sn6k8caNUvso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1286943"/>
            <a:ext cx="3851077" cy="27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6.userapi.com/impg/ANvfFHUFw9BA6vKl5tqCasBRsYxzXWCgntkb0g/QFvbpwgKfBM.jpg?size=87x130&amp;quality=96&amp;sign=bda636629293958136d0d3867c7c4ef2&amp;c_uniq_tag=Hn196eJm_clmCDDJTjQ2Hl3QnQz_5K1JMYZ6sK-BU7o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77480"/>
            <a:ext cx="1413918" cy="21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3.userapi.com/impg/BnDcqR1lxZtSRoUKtAUj9VOSnsKInxaR2gSqhw/u9__BF3nbKQ.jpg?size=97x130&amp;quality=96&amp;sign=6e89301c7abd71f19c7b0afaa7db87ff&amp;c_uniq_tag=9QkhwKM-Z2fe2lJRIqSrUNlaEDD7nl5tA0rgSYBmDto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41" y="4338893"/>
            <a:ext cx="1484788" cy="20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.userapi.com/impg/4uYImHf2WQdByjJYg69rhPfYAxep9MsTgNPx9Q/1NJuMiDhlOk.jpg?size=87x130&amp;quality=96&amp;sign=1e13bc75acf0adbac79d9a2af85dec8f&amp;c_uniq_tag=8FBXuDH6C9UEv1MjU4jgo0gKD5H3DHWRmnYreJswKaw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48" y="4338893"/>
            <a:ext cx="1359326" cy="20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83.userapi.com/impg/oNGtEYxXYidSjsknBxGAfO59RQyDmJqL3cgpYQ/hvO0uPbpUQk.jpg?size=130x87&amp;quality=96&amp;sign=f886d98c95c6f59491f711cc3e309f63&amp;c_uniq_tag=IaRyFizaLUYDbl3p4wrdtZYPY_fuy8Tc9rhj2rGA_6A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67" y="4921603"/>
            <a:ext cx="2194499" cy="14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1534" y="4127442"/>
            <a:ext cx="3610847" cy="26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47651" y="2970588"/>
            <a:ext cx="8811491" cy="8200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968" y="1356852"/>
            <a:ext cx="11533238" cy="4820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Смоленском филиале Финансового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с 2020 года работает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студенческое общество (НСО), содействующее активизации научно-исследовательской работы студентов и магистрантов по нескольким направлениям: подготовка материалов к написанию и публикации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выполнение научно-исследовательских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выступлениям на студенческих научных конференциях, участию в олимпиадах и конкурсах.</a:t>
            </a: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повышения вовлеченности обучающихся в научную работу является создание среды для реализации научно-исследовательского и творческого потенциала студентов, а также для развития инновационных научно-исследовательских и предпринимательских проектов в стенах Смоленского филиала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5413"/>
            <a:ext cx="10661281" cy="37740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студентов Смоленского филиала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НСО Смоленского филиала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4" y="1158977"/>
            <a:ext cx="1143000" cy="129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83" y="1158977"/>
            <a:ext cx="11430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72946"/>
          <a:stretch/>
        </p:blipFill>
        <p:spPr>
          <a:xfrm>
            <a:off x="8813391" y="1196857"/>
            <a:ext cx="1082732" cy="1067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42" y="3336267"/>
            <a:ext cx="2086280" cy="6550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988" y="2366647"/>
            <a:ext cx="230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Администрация Смоленской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5900" y="2363572"/>
            <a:ext cx="250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Администрация города Смоленска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392" y="1161868"/>
            <a:ext cx="1244307" cy="12045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65585" y="2369354"/>
            <a:ext cx="2968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УФК по Смоленской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87329" y="2359261"/>
            <a:ext cx="2778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Управление Федеральной налоговой службы по Смоленской области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780" y="4034067"/>
            <a:ext cx="2226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Отделение по Смоленской области</a:t>
            </a:r>
          </a:p>
          <a:p>
            <a:pPr algn="ctr"/>
            <a:r>
              <a:rPr lang="ru-RU" dirty="0"/>
              <a:t> ГУ ЦБ РФ по ЦФО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45" y="6104687"/>
            <a:ext cx="2805641" cy="6259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86" y="4975287"/>
            <a:ext cx="3409950" cy="10191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45" y="5163778"/>
            <a:ext cx="2604306" cy="7863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673985" y="4034067"/>
            <a:ext cx="172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​Банк </a:t>
            </a:r>
            <a:r>
              <a:rPr lang="ru-RU" dirty="0" smtClean="0"/>
              <a:t>ВТБ (ПАО)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8051" y="3318391"/>
            <a:ext cx="1585382" cy="666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16511" y="3433902"/>
            <a:ext cx="384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Смоленское областное государственное казённое учреждение «Центр занятости населения города Смоленска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6361" y="3282591"/>
            <a:ext cx="1200150" cy="1371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4671" y="5119487"/>
            <a:ext cx="1565944" cy="73077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525729" y="5807273"/>
            <a:ext cx="294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АНО “Центр поддержки предпринимательства Смоленской области”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4980" y="3937896"/>
            <a:ext cx="1752600" cy="6858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055653" y="4767957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ФГУП «СПО «</a:t>
            </a:r>
            <a:r>
              <a:rPr lang="ru-RU" dirty="0" err="1"/>
              <a:t>Аналитприбор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414"/>
          <a:stretch/>
        </p:blipFill>
        <p:spPr>
          <a:xfrm>
            <a:off x="-1" y="-8851"/>
            <a:ext cx="12178605" cy="2030156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163815"/>
            <a:ext cx="9721516" cy="726522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9576" y="231581"/>
            <a:ext cx="10656101" cy="815754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работы,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Смоленским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филиалом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56D03B9-1CCF-4595-9875-4F74904CD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4785"/>
              </p:ext>
            </p:extLst>
          </p:nvPr>
        </p:nvGraphicFramePr>
        <p:xfrm>
          <a:off x="134748" y="1545141"/>
          <a:ext cx="11909105" cy="4222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5394">
                  <a:extLst>
                    <a:ext uri="{9D8B030D-6E8A-4147-A177-3AD203B41FA5}">
                      <a16:colId xmlns:a16="http://schemas.microsoft.com/office/drawing/2014/main" val="3532583065"/>
                    </a:ext>
                  </a:extLst>
                </a:gridCol>
                <a:gridCol w="2583711">
                  <a:extLst>
                    <a:ext uri="{9D8B030D-6E8A-4147-A177-3AD203B41FA5}">
                      <a16:colId xmlns:a16="http://schemas.microsoft.com/office/drawing/2014/main" val="2415167701"/>
                    </a:ext>
                  </a:extLst>
                </a:gridCol>
              </a:tblGrid>
              <a:tr h="430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НИР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>
                    <a:solidFill>
                      <a:srgbClr val="E287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>
                    <a:solidFill>
                      <a:srgbClr val="E287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32934"/>
                  </a:ext>
                </a:extLst>
              </a:tr>
              <a:tr h="14426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механизмов мотивации и стимулирования предпринимательской деятельности в современных условиях (в рамках выполнения прикладной научно-исследовательской работы)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/>
                </a:tc>
                <a:extLst>
                  <a:ext uri="{0D108BD9-81ED-4DB2-BD59-A6C34878D82A}">
                    <a16:rowId xmlns:a16="http://schemas.microsoft.com/office/drawing/2014/main" val="2217095412"/>
                  </a:ext>
                </a:extLst>
              </a:tr>
              <a:tr h="6828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контракт на оказание услуги: «Организация проекта «Школа будущего предпринимателя»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F3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города Смоленска</a:t>
                      </a:r>
                      <a:endParaRPr lang="ru-RU" sz="1200" dirty="0">
                        <a:solidFill>
                          <a:srgbClr val="0F3A3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extLst>
                  <a:ext uri="{0D108BD9-81ED-4DB2-BD59-A6C34878D82A}">
                    <a16:rowId xmlns:a16="http://schemas.microsoft.com/office/drawing/2014/main" val="2333523617"/>
                  </a:ext>
                </a:extLst>
              </a:tr>
              <a:tr h="4820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Стратегии развития туризма в Смоленской области на период до 2035 года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F3A3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«Центр Развития Туризма Смоленской области»</a:t>
                      </a:r>
                      <a:endParaRPr lang="ru-RU" sz="1200" dirty="0">
                        <a:solidFill>
                          <a:srgbClr val="0F3A3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extLst>
                  <a:ext uri="{0D108BD9-81ED-4DB2-BD59-A6C34878D82A}">
                    <a16:rowId xmlns:a16="http://schemas.microsoft.com/office/drawing/2014/main" val="3259900673"/>
                  </a:ext>
                </a:extLst>
              </a:tr>
              <a:tr h="4570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модели бизнеса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F3A3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«Смоленские новости»</a:t>
                      </a:r>
                      <a:endParaRPr lang="ru-RU" sz="1200" dirty="0">
                        <a:solidFill>
                          <a:srgbClr val="0F3A3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6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Исследование медиа пространства Смоленского региона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F3A3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8" marR="5672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4" name="Picture 6" descr="https://geps.ru/upload/iblock/804/804597fbfc81bb88a2d620a26c74e8f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79" y="2080001"/>
            <a:ext cx="1551608" cy="12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26503" r="867" b="56373"/>
          <a:stretch/>
        </p:blipFill>
        <p:spPr>
          <a:xfrm>
            <a:off x="9721516" y="231581"/>
            <a:ext cx="2184734" cy="64590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1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387830" y="1205741"/>
            <a:ext cx="5218199" cy="5217459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89871"/>
            <a:ext cx="6266329" cy="5217459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175" y="5044371"/>
            <a:ext cx="5862919" cy="1329535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324841"/>
            <a:ext cx="9721516" cy="876702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176" y="355315"/>
            <a:ext cx="8713694" cy="81575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Смоленского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Финуниверситета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7" r="10799"/>
          <a:stretch/>
        </p:blipFill>
        <p:spPr>
          <a:xfrm>
            <a:off x="7355336" y="4293486"/>
            <a:ext cx="2039322" cy="2306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99" y="1508871"/>
            <a:ext cx="1736237" cy="25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https://sun9-29.userapi.com/impg/VsWpIhr2WPm49RqKDwHMMott8gTeGkdwV3RG1A/Er3GdtnYonk.jpg?size=1280x1280&amp;quality=95&amp;sign=3530d3c9a5dd97c74f60e5f1999877d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38" y="1508872"/>
            <a:ext cx="2763040" cy="24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un9-28.userapi.com/impg/9XVJ1j3Inj2O59JfCGj5FEIsQ_tKWbekPef39Q/rUhFLspz5fA.jpg?size=1080x745&amp;quality=95&amp;sign=252a650f74c86792c716751f41cefa3a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7502"/>
          <a:stretch/>
        </p:blipFill>
        <p:spPr bwMode="auto">
          <a:xfrm>
            <a:off x="9493135" y="4293486"/>
            <a:ext cx="2602818" cy="23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Текст 1"/>
          <p:cNvSpPr txBox="1">
            <a:spLocks/>
          </p:cNvSpPr>
          <p:nvPr/>
        </p:nvSpPr>
        <p:spPr>
          <a:xfrm>
            <a:off x="115909" y="1403736"/>
            <a:ext cx="5503190" cy="5298459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Международный конкурс научных работ студентов и аспирантов «Генезис предпринимательства: от происхождения до современности»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«Актуальные вопросы экономики и управления», посвященная 90-летию Смоленского филиала Финансового университета при Правительстве РФ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«Синергия науки и творчества»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«Современные тенденции развития науки и производства»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конкурсе «ФИНМЕДИАТЕКА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Финатлон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-форум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Международная научно-практическая конференция молодых учёных и специалистов по устойчивому развитию, инвестициям и финансовым рынкам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межвузовская научно-практическая конференция преподавателей и студентов «Юность. Творчество. Прогресс»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30" y="1508871"/>
            <a:ext cx="1753123" cy="2481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7550" r="6602" b="4542"/>
          <a:stretch/>
        </p:blipFill>
        <p:spPr>
          <a:xfrm>
            <a:off x="5619099" y="4293486"/>
            <a:ext cx="1625739" cy="23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20414"/>
          <a:stretch/>
        </p:blipFill>
        <p:spPr>
          <a:xfrm>
            <a:off x="0" y="0"/>
            <a:ext cx="12178605" cy="20301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90726" y="1240717"/>
            <a:ext cx="6829425" cy="54129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315738"/>
            <a:ext cx="9721516" cy="560984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5701" y="424962"/>
            <a:ext cx="8713694" cy="815754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Смоленского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Финуниверситета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74600125"/>
              </p:ext>
            </p:extLst>
          </p:nvPr>
        </p:nvGraphicFramePr>
        <p:xfrm>
          <a:off x="2854416" y="1265549"/>
          <a:ext cx="6399480" cy="53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Текст 3"/>
          <p:cNvSpPr txBox="1">
            <a:spLocks/>
          </p:cNvSpPr>
          <p:nvPr/>
        </p:nvSpPr>
        <p:spPr>
          <a:xfrm>
            <a:off x="1690479" y="4977599"/>
            <a:ext cx="4188405" cy="407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807917" y="4924459"/>
            <a:ext cx="2633983" cy="407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 bwMode="auto">
          <a:xfrm>
            <a:off x="209439" y="1258463"/>
            <a:ext cx="2254567" cy="161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47" y="1339710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77" y="3109441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80" y="4810730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4647" y="1376435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4648" y="3130028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7669" y="4873897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9369" y="1356666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9370" y="3110259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391" y="4854128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22" y="1382290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52" y="3152021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cdn.onlinewebfonts.com/svg/img_3733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55" y="4853310"/>
            <a:ext cx="229093" cy="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26503" r="867" b="56373"/>
          <a:stretch/>
        </p:blipFill>
        <p:spPr>
          <a:xfrm>
            <a:off x="9628284" y="315738"/>
            <a:ext cx="2130707" cy="66278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Рисунок 33"/>
          <p:cNvPicPr/>
          <p:nvPr/>
        </p:nvPicPr>
        <p:blipFill rotWithShape="1">
          <a:blip r:embed="rId11"/>
          <a:srcRect l="29166" t="20810" r="33013" b="15337"/>
          <a:stretch/>
        </p:blipFill>
        <p:spPr bwMode="auto">
          <a:xfrm>
            <a:off x="209438" y="3152020"/>
            <a:ext cx="2254567" cy="1658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https://sun9-29.userapi.com/impg/YPPUcYNu0mpCzgwDSDpzpcJzdkavZlLM_HiL3Q/dSlosI8A0xU.jpg?size=604x419&amp;quality=95&amp;sign=996a6f7da9ee1593e3055b8cfc326167&amp;c_uniq_tag=K8-4ZZFIN-umrcx-a4AIJK9ZtskkzpbPcsd3RWr14hE&amp;type=album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10" y="4987625"/>
            <a:ext cx="2369024" cy="166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s://sun9-29.userapi.com/impg/zYqyEPr2eUoaJoGK_f0M5cVKuZRYApo4Q5Pu7g/kfoEuYz3mZw.jpg?size=874x1080&amp;quality=95&amp;sign=c8fc331511a1701d2fc0d6c060a70c7c&amp;c_uniq_tag=VrhVAyOSNvdHMUj3hhCVI7JLbUvIGuvlehO5xMkLOWw&amp;type=album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10" y="1258463"/>
            <a:ext cx="2369024" cy="170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8" y="4987625"/>
            <a:ext cx="2254567" cy="1586941"/>
          </a:xfrm>
          <a:prstGeom prst="rect">
            <a:avLst/>
          </a:prstGeom>
        </p:spPr>
      </p:pic>
      <p:pic>
        <p:nvPicPr>
          <p:cNvPr id="3074" name="Picture 2" descr="https://sun9-82.userapi.com/impg/P6JpVg_3FMDJKGnAgoyFGO8c1hVtr6uskrdAVw/9ldkc3e__98.jpg?size=449x604&amp;quality=95&amp;sign=3e0c14f0e2fbef99e094fd5743d3f74c&amp;c_uniq_tag=Tdh-5QUfnL-JAAiQzebIkyBucmH542YtAPRYPUHw5T4&amp;type=albu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29290" r="1190"/>
          <a:stretch/>
        </p:blipFill>
        <p:spPr bwMode="auto">
          <a:xfrm>
            <a:off x="9602995" y="3108477"/>
            <a:ext cx="2361314" cy="17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20414"/>
          <a:stretch/>
        </p:blipFill>
        <p:spPr>
          <a:xfrm>
            <a:off x="0" y="0"/>
            <a:ext cx="12178605" cy="2030156"/>
          </a:xfrm>
          <a:prstGeom prst="rect">
            <a:avLst/>
          </a:prstGeom>
        </p:spPr>
      </p:pic>
      <p:pic>
        <p:nvPicPr>
          <p:cNvPr id="8198" name="Picture 6" descr="https://altynsapa.kz/sites/default/files/0efcc0ca1d62e67a5dbb6af52041bca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3"/>
          <a:stretch/>
        </p:blipFill>
        <p:spPr bwMode="auto">
          <a:xfrm>
            <a:off x="7395485" y="4604431"/>
            <a:ext cx="5249630" cy="19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58061279"/>
              </p:ext>
            </p:extLst>
          </p:nvPr>
        </p:nvGraphicFramePr>
        <p:xfrm>
          <a:off x="134469" y="772264"/>
          <a:ext cx="11873047" cy="596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47977" y="1358153"/>
            <a:ext cx="5218199" cy="5217459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469" y="1358153"/>
            <a:ext cx="6266329" cy="5217459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175" y="4773707"/>
            <a:ext cx="5862919" cy="1600199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6916" y="4773707"/>
            <a:ext cx="4737473" cy="1600200"/>
          </a:xfrm>
          <a:prstGeom prst="rect">
            <a:avLst/>
          </a:prstGeom>
          <a:noFill/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221630"/>
            <a:ext cx="10020300" cy="355315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175" y="231313"/>
            <a:ext cx="8713694" cy="425893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Смоленского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Финуниверситета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26503" r="867" b="56373"/>
          <a:stretch/>
        </p:blipFill>
        <p:spPr>
          <a:xfrm>
            <a:off x="10146390" y="162436"/>
            <a:ext cx="1438277" cy="44739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7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24841"/>
            <a:ext cx="9721516" cy="876702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176" y="355315"/>
            <a:ext cx="8713694" cy="81575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Смоленского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Финуниверситета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89" y="2569600"/>
            <a:ext cx="2455476" cy="377846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58173" t="24230" r="12500" b="15337"/>
          <a:stretch/>
        </p:blipFill>
        <p:spPr bwMode="auto">
          <a:xfrm>
            <a:off x="6029746" y="1382593"/>
            <a:ext cx="2786708" cy="3871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52564" t="31642" r="29007" b="18188"/>
          <a:stretch/>
        </p:blipFill>
        <p:spPr bwMode="auto">
          <a:xfrm>
            <a:off x="9096730" y="2569599"/>
            <a:ext cx="2572105" cy="3778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elibrary.ru/titles/10121/%D0%BE%D0%B1%D0%BB%D0%BE%D0%B6%D0%BA%D0%B0%20%D1%84%D0%B8%D0%9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1382593"/>
            <a:ext cx="2650532" cy="3871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5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20414"/>
          <a:stretch/>
        </p:blipFill>
        <p:spPr>
          <a:xfrm>
            <a:off x="13395" y="61131"/>
            <a:ext cx="12178605" cy="20301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7892" y="1619249"/>
            <a:ext cx="5366859" cy="5057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451" y="1619251"/>
            <a:ext cx="5917482" cy="505777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210955"/>
            <a:ext cx="9721516" cy="551459"/>
          </a:xfrm>
          <a:prstGeom prst="homePlat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451" y="289314"/>
            <a:ext cx="8713694" cy="815754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студентов Смоленского филиала Финуниверситета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46831" y="8781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5D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 студентов</a:t>
            </a:r>
            <a:endParaRPr lang="ru-RU" sz="2000" b="1" dirty="0">
              <a:solidFill>
                <a:srgbClr val="225D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298" r="7331" b="4776"/>
          <a:stretch/>
        </p:blipFill>
        <p:spPr>
          <a:xfrm>
            <a:off x="6872525" y="1872467"/>
            <a:ext cx="2448708" cy="4532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333" r="11310"/>
          <a:stretch/>
        </p:blipFill>
        <p:spPr>
          <a:xfrm>
            <a:off x="9581191" y="2685519"/>
            <a:ext cx="1953601" cy="292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Левая фигурная скобка 7"/>
          <p:cNvSpPr/>
          <p:nvPr/>
        </p:nvSpPr>
        <p:spPr>
          <a:xfrm rot="5400000">
            <a:off x="5911101" y="-4395416"/>
            <a:ext cx="275760" cy="11771692"/>
          </a:xfrm>
          <a:prstGeom prst="leftBrace">
            <a:avLst>
              <a:gd name="adj1" fmla="val 8333"/>
              <a:gd name="adj2" fmla="val 47896"/>
            </a:avLst>
          </a:prstGeom>
          <a:ln w="19050">
            <a:solidFill>
              <a:srgbClr val="25656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26503" r="867" b="56373"/>
          <a:stretch/>
        </p:blipFill>
        <p:spPr>
          <a:xfrm>
            <a:off x="9451911" y="210955"/>
            <a:ext cx="2482916" cy="77234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t="31903" r="32658" b="28918"/>
          <a:stretch/>
        </p:blipFill>
        <p:spPr bwMode="auto">
          <a:xfrm>
            <a:off x="354841" y="1619250"/>
            <a:ext cx="5649089" cy="263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sun9-64.userapi.com/impg/nqHeKAzzVKsLwcvEbUHs0IsY9r2mwZHtPkz4Eg/pplNr_6T82I.jpg?size=604x298&amp;quality=95&amp;sign=5b86f394e160e79dc5e6c985fd28d2a8&amp;c_uniq_tag=FLdD55Cti-Coruhfe05e2VJitvmpGG3D9UWysZd1R4g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5" y="4362615"/>
            <a:ext cx="5694140" cy="23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6720</TotalTime>
  <Words>661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Научная работа студентов Смоленского филиала Финуниверситета</vt:lpstr>
      <vt:lpstr>Партнеры НСО Смоленского филиала</vt:lpstr>
      <vt:lpstr>Научно-исследовательские работы,  реализованные Смоленским филиалом в 2022 году 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Научная работа студентов Смоленского филиала Финуниверситета</vt:lpstr>
      <vt:lpstr>Презентация PowerPoint</vt:lpstr>
    </vt:vector>
  </TitlesOfParts>
  <Company>SmolFA.local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деятельности Смоленского филиала  за 1 квартал 2021 года</dc:title>
  <dc:creator>Земляк</dc:creator>
  <cp:lastModifiedBy>Ганичева Елена Викторовна</cp:lastModifiedBy>
  <cp:revision>200</cp:revision>
  <dcterms:created xsi:type="dcterms:W3CDTF">2021-04-20T11:15:19Z</dcterms:created>
  <dcterms:modified xsi:type="dcterms:W3CDTF">2023-06-23T12:24:44Z</dcterms:modified>
</cp:coreProperties>
</file>