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sldIdLst>
    <p:sldId id="278" r:id="rId2"/>
    <p:sldId id="257" r:id="rId3"/>
    <p:sldId id="258" r:id="rId4"/>
    <p:sldId id="259" r:id="rId5"/>
    <p:sldId id="327" r:id="rId6"/>
    <p:sldId id="261" r:id="rId7"/>
    <p:sldId id="262" r:id="rId8"/>
    <p:sldId id="273" r:id="rId9"/>
    <p:sldId id="274" r:id="rId10"/>
    <p:sldId id="263" r:id="rId11"/>
    <p:sldId id="264" r:id="rId12"/>
    <p:sldId id="328" r:id="rId13"/>
    <p:sldId id="269" r:id="rId14"/>
    <p:sldId id="270" r:id="rId15"/>
    <p:sldId id="271" r:id="rId16"/>
    <p:sldId id="272" r:id="rId17"/>
    <p:sldId id="268" r:id="rId18"/>
    <p:sldId id="266" r:id="rId19"/>
    <p:sldId id="267" r:id="rId20"/>
    <p:sldId id="265" r:id="rId21"/>
  </p:sldIdLst>
  <p:sldSz cx="18288000" cy="10287000"/>
  <p:notesSz cx="6858000" cy="9144000"/>
  <p:embeddedFontLst>
    <p:embeddedFont>
      <p:font typeface="Book Antiqua" panose="02040602050305030304" pitchFamily="18" charset="0"/>
      <p:regular r:id="rId23"/>
      <p:bold r:id="rId24"/>
      <p:italic r:id="rId25"/>
      <p:boldItalic r:id="rId26"/>
    </p:embeddedFont>
    <p:embeddedFont>
      <p:font typeface="Montserrat Semi-Bold" panose="020B0604020202020204" charset="-52"/>
      <p:regular r:id="rId27"/>
      <p:bold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B3B2"/>
    <a:srgbClr val="A2A7B2"/>
    <a:srgbClr val="C8CBD1"/>
    <a:srgbClr val="F4F5F7"/>
    <a:srgbClr val="004AAD"/>
    <a:srgbClr val="093B80"/>
    <a:srgbClr val="40BCBB"/>
    <a:srgbClr val="4DC6C5"/>
    <a:srgbClr val="75E6DA"/>
    <a:srgbClr val="33B3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18" autoAdjust="0"/>
    <p:restoredTop sz="94622" autoAdjust="0"/>
  </p:normalViewPr>
  <p:slideViewPr>
    <p:cSldViewPr>
      <p:cViewPr varScale="1">
        <p:scale>
          <a:sx n="56" d="100"/>
          <a:sy n="56" d="100"/>
        </p:scale>
        <p:origin x="221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E4746E-A4E7-496C-8D58-3AB074337D1C}" type="datetimeFigureOut">
              <a:rPr lang="ru-RU" smtClean="0"/>
              <a:t>04.07.2026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B0534A-CEEA-4EF8-B21C-5B1DF2A3A0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86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30AB-7E7F-42A0-9819-35D12B816B3C}" type="datetimeFigureOut">
              <a:rPr lang="ru-RU" smtClean="0"/>
              <a:t>04.07.2026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912B7-E224-4081-8122-29E446CEC7A3}" type="slidenum">
              <a:rPr lang="ru-RU" smtClean="0"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14593187" y="572647"/>
            <a:ext cx="3319982" cy="1176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3" cstate="print">
            <a:duotone>
              <a:prstClr val="black"/>
              <a:schemeClr val="bg2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1902" y="2771775"/>
            <a:ext cx="7166099" cy="75152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Пятиугольник 11"/>
          <p:cNvSpPr/>
          <p:nvPr userDrawn="1"/>
        </p:nvSpPr>
        <p:spPr>
          <a:xfrm>
            <a:off x="-1" y="727363"/>
            <a:ext cx="14353955" cy="867521"/>
          </a:xfrm>
          <a:prstGeom prst="homePlate">
            <a:avLst/>
          </a:prstGeom>
          <a:solidFill>
            <a:srgbClr val="25656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7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404258" y="848120"/>
            <a:ext cx="15587663" cy="566105"/>
          </a:xfrm>
          <a:prstGeom prst="rect">
            <a:avLst/>
          </a:prstGeom>
        </p:spPr>
        <p:txBody>
          <a:bodyPr/>
          <a:lstStyle>
            <a:lvl1pPr>
              <a:defRPr sz="27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6228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cbr.ru/analytics/microfinance/mfo/mfommt_2026_1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base.garant.ru/70527948/" TargetMode="External"/><Relationship Id="rId2" Type="http://schemas.openxmlformats.org/officeDocument/2006/relationships/hyperlink" Target="http://publication.pravo.gov.ru/document/0001202512290033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consultant.ru/document/cons_doc_LAW_51043/" TargetMode="External"/><Relationship Id="rId4" Type="http://schemas.openxmlformats.org/officeDocument/2006/relationships/hyperlink" Target="https://www.cbr.ru/analytics/microfinance/mfo/2025_4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br.ru/queries/xsltblock/file/90010/62" TargetMode="Externa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cbr.ru/microfinance/registry/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D268C9A-FEAB-4248-8104-73F5594D54BD}"/>
              </a:ext>
            </a:extLst>
          </p:cNvPr>
          <p:cNvSpPr txBox="1"/>
          <p:nvPr/>
        </p:nvSpPr>
        <p:spPr>
          <a:xfrm>
            <a:off x="8649679" y="1202656"/>
            <a:ext cx="933796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методический центр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финансовой грамотности населения на базе Институт финансовой грамотности Финуниверситета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reeform 17">
            <a:extLst>
              <a:ext uri="{FF2B5EF4-FFF2-40B4-BE49-F238E27FC236}">
                <a16:creationId xmlns:a16="http://schemas.microsoft.com/office/drawing/2014/main" id="{9D1E5297-ACA7-425A-8981-6C321766052D}"/>
              </a:ext>
            </a:extLst>
          </p:cNvPr>
          <p:cNvSpPr/>
          <p:nvPr/>
        </p:nvSpPr>
        <p:spPr>
          <a:xfrm>
            <a:off x="457200" y="525980"/>
            <a:ext cx="5739472" cy="2054912"/>
          </a:xfrm>
          <a:custGeom>
            <a:avLst/>
            <a:gdLst/>
            <a:ahLst/>
            <a:cxnLst/>
            <a:rect l="l" t="t" r="r" b="b"/>
            <a:pathLst>
              <a:path w="5247169" h="1784037">
                <a:moveTo>
                  <a:pt x="0" y="0"/>
                </a:moveTo>
                <a:lnTo>
                  <a:pt x="5247168" y="0"/>
                </a:lnTo>
                <a:lnTo>
                  <a:pt x="5247168" y="1784037"/>
                </a:lnTo>
                <a:lnTo>
                  <a:pt x="0" y="178403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D63EA3-C46E-4673-969D-FF4253B436AE}"/>
              </a:ext>
            </a:extLst>
          </p:cNvPr>
          <p:cNvSpPr txBox="1"/>
          <p:nvPr/>
        </p:nvSpPr>
        <p:spPr>
          <a:xfrm>
            <a:off x="527333" y="3848100"/>
            <a:ext cx="16244691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Тема: Изменения в предоставлении микрозаймов в 2026 году</a:t>
            </a:r>
          </a:p>
          <a:p>
            <a:pPr>
              <a:spcBef>
                <a:spcPct val="0"/>
              </a:spcBef>
            </a:pP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Спикер: Трофимов Дмитрий Викторович </a:t>
            </a:r>
          </a:p>
          <a:p>
            <a:pPr>
              <a:spcBef>
                <a:spcPct val="0"/>
              </a:spcBef>
            </a:pP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к.э.н., доцент Кафедры банковского дела и монетарного регулирования, эксперт ФМЦ ИФГ </a:t>
            </a:r>
          </a:p>
          <a:p>
            <a:pPr>
              <a:spcBef>
                <a:spcPct val="0"/>
              </a:spcBef>
            </a:pP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ACA16913-014C-42FD-8535-65F31F38F26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1400" y="6791897"/>
            <a:ext cx="2976241" cy="3125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978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17BAF1B8-93D8-3E1A-60B0-2F79DD34C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853" y="2100714"/>
            <a:ext cx="15773400" cy="65270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dirty="0">
                <a:solidFill>
                  <a:srgbClr val="0F1115"/>
                </a:solidFill>
              </a:rPr>
              <a:t>С 29 декабря 2025 года максимальная сумма основного долга по микрозайму, который микрофинансовая организация (МФО) может выдать юридическому лицу или индивидуальному предпринимателю (ИП), увеличена с </a:t>
            </a:r>
            <a:r>
              <a:rPr lang="ru-RU" sz="3000" b="1" dirty="0">
                <a:solidFill>
                  <a:srgbClr val="0F1115"/>
                </a:solidFill>
              </a:rPr>
              <a:t>5 млн рублей до 15 млн рублей</a:t>
            </a:r>
            <a:r>
              <a:rPr lang="ru-RU" sz="3000" dirty="0">
                <a:solidFill>
                  <a:srgbClr val="0F1115"/>
                </a:solidFill>
              </a:rPr>
              <a:t> .</a:t>
            </a:r>
          </a:p>
          <a:p>
            <a:pPr marL="0" indent="0">
              <a:buNone/>
            </a:pPr>
            <a:r>
              <a:rPr lang="ru-RU" sz="3000" dirty="0">
                <a:solidFill>
                  <a:srgbClr val="0F1115"/>
                </a:solidFill>
              </a:rPr>
              <a:t>Данное решение принято по следующим причинам:</a:t>
            </a:r>
          </a:p>
          <a:p>
            <a:pPr algn="l">
              <a:buFont typeface="+mj-lt"/>
              <a:buAutoNum type="arabicPeriod"/>
            </a:pPr>
            <a:r>
              <a:rPr lang="ru-RU" sz="3000" b="1" dirty="0">
                <a:solidFill>
                  <a:srgbClr val="0F1115"/>
                </a:solidFill>
              </a:rPr>
              <a:t>Инфляционная корректировка:</a:t>
            </a:r>
            <a:r>
              <a:rPr lang="ru-RU" sz="3000" dirty="0">
                <a:solidFill>
                  <a:srgbClr val="0F1115"/>
                </a:solidFill>
              </a:rPr>
              <a:t> Предыдущий лимит в 5 млн рублей был установлен в 2018 году и с тех пор не пересматривался . За прошедший период произошла значительная инфляция, выросли оборотные средства и инвестиционные потребности бизнеса.</a:t>
            </a:r>
          </a:p>
          <a:p>
            <a:pPr algn="l">
              <a:buFont typeface="+mj-lt"/>
              <a:buAutoNum type="arabicPeriod"/>
            </a:pPr>
            <a:r>
              <a:rPr lang="ru-RU" sz="3000" b="1" dirty="0">
                <a:solidFill>
                  <a:srgbClr val="0F1115"/>
                </a:solidFill>
              </a:rPr>
              <a:t>Расширение доступа к финансированию:</a:t>
            </a:r>
            <a:r>
              <a:rPr lang="ru-RU" sz="3000" dirty="0">
                <a:solidFill>
                  <a:srgbClr val="0F1115"/>
                </a:solidFill>
              </a:rPr>
              <a:t> Увеличение лимита позволяет субъектам МСП привлекать больший объем заемных средств в тех случаях, когда банковское кредитование недоступно (например, из-за отсутствия залога, короткой кредитной истории или специфики бизнеса) .</a:t>
            </a:r>
          </a:p>
          <a:p>
            <a:pPr algn="l">
              <a:buFont typeface="+mj-lt"/>
              <a:buAutoNum type="arabicPeriod"/>
            </a:pPr>
            <a:r>
              <a:rPr lang="ru-RU" sz="3000" b="1" dirty="0">
                <a:solidFill>
                  <a:srgbClr val="0F1115"/>
                </a:solidFill>
              </a:rPr>
              <a:t>Развитие конкуренции с банковским сектором:</a:t>
            </a:r>
            <a:r>
              <a:rPr lang="ru-RU" sz="3000" dirty="0">
                <a:solidFill>
                  <a:srgbClr val="0F1115"/>
                </a:solidFill>
              </a:rPr>
              <a:t> Новый лимит позволяет МФО предлагать продукты, сопоставимые по сумме с банковскими микрокредитами, что усиливает конкуренцию и улучшает условия для заемщиков-предпринимателей.</a:t>
            </a:r>
          </a:p>
          <a:p>
            <a:pPr marL="0" indent="0">
              <a:buNone/>
            </a:pPr>
            <a:br>
              <a:rPr lang="ru-RU" sz="3000" dirty="0"/>
            </a:br>
            <a:endParaRPr lang="ru-RU" sz="3000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EA834C3-1513-BA34-BC2C-70FB59205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/>
              <a:t>Увеличение максимальной суммы микрозайма для бизнеса</a:t>
            </a:r>
          </a:p>
        </p:txBody>
      </p:sp>
    </p:spTree>
    <p:extLst>
      <p:ext uri="{BB962C8B-B14F-4D97-AF65-F5344CB8AC3E}">
        <p14:creationId xmlns:p14="http://schemas.microsoft.com/office/powerpoint/2010/main" val="3531426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6BD69319-6B0E-2DA7-005B-AC900C2F4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786" y="2476446"/>
            <a:ext cx="15773400" cy="65270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0" u="none" strike="noStrike" dirty="0">
                <a:solidFill>
                  <a:srgbClr val="0F1115"/>
                </a:solidFill>
                <a:effectLst/>
              </a:rPr>
              <a:t>Законодательно закреплено появление нового вида организаций — ипотечных МКК.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i="0" u="none" strike="noStrike" dirty="0">
                <a:solidFill>
                  <a:srgbClr val="0F1115"/>
                </a:solidFill>
                <a:effectLst/>
              </a:rPr>
              <a:t>Учредители: 100% доля должна принадлежать субъекту Российской Федерации. В одном регионе может быть создана только одна такая компания 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i="0" u="none" strike="noStrike" dirty="0">
                <a:solidFill>
                  <a:srgbClr val="0F1115"/>
                </a:solidFill>
                <a:effectLst/>
              </a:rPr>
              <a:t>Функции: Выдача ипотечных кредитов отдельным категориям граждан в рамках государственных программ. Они вправе принимать средства материнского (семейного) капитала и выплаты до 450 тыс. рублей для погашения ипотеки 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242811C-9C54-20AC-70FC-CAE0505CF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/>
              <a:t>Создание ипотечных </a:t>
            </a:r>
            <a:r>
              <a:rPr lang="ru-RU" dirty="0" err="1"/>
              <a:t>микрокредитных</a:t>
            </a:r>
            <a:r>
              <a:rPr lang="ru-RU" dirty="0"/>
              <a:t> предприятий (МКК)</a:t>
            </a:r>
          </a:p>
        </p:txBody>
      </p:sp>
    </p:spTree>
    <p:extLst>
      <p:ext uri="{BB962C8B-B14F-4D97-AF65-F5344CB8AC3E}">
        <p14:creationId xmlns:p14="http://schemas.microsoft.com/office/powerpoint/2010/main" val="3363788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782D739D-19BA-389D-0B7E-AF53DD6B4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039" y="2337745"/>
            <a:ext cx="15936503" cy="7463801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i="0" u="none" strike="noStrike" dirty="0">
                <a:solidFill>
                  <a:srgbClr val="0F1115"/>
                </a:solidFill>
                <a:effectLst/>
              </a:rPr>
              <a:t>Льготный период для участников СВО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i="0" u="none" strike="noStrike" dirty="0">
                <a:solidFill>
                  <a:srgbClr val="0F1115"/>
                </a:solidFill>
                <a:effectLst/>
              </a:rPr>
              <a:t>Банк России продлил действие специальных регуляторных послаблений для мобилизованных и участников специальной военной операции.</a:t>
            </a:r>
          </a:p>
          <a:p>
            <a:pPr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i="0" u="none" strike="noStrike" dirty="0">
                <a:solidFill>
                  <a:srgbClr val="0F1115"/>
                </a:solidFill>
                <a:effectLst/>
              </a:rPr>
              <a:t>Период: с 1 января 2026 года по 31 декабря 2026 года.</a:t>
            </a:r>
          </a:p>
          <a:p>
            <a:pPr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i="0" u="none" strike="noStrike" dirty="0">
                <a:solidFill>
                  <a:srgbClr val="0F1115"/>
                </a:solidFill>
                <a:effectLst/>
              </a:rPr>
              <a:t>Суть: МФО получили право не относить к реструктурированной задолженности займы, условия по которым были изменены для участников СВО. Это позволяет военнослужащим сохранять качественную кредитную историю и не ухудшать свой рейтинг перед иными кредиторами .</a:t>
            </a:r>
          </a:p>
          <a:p>
            <a:pPr marL="0" indent="0">
              <a:lnSpc>
                <a:spcPct val="120000"/>
              </a:lnSpc>
              <a:buNone/>
            </a:pPr>
            <a:endParaRPr lang="ru-RU" i="0" u="none" strike="noStrike" dirty="0">
              <a:solidFill>
                <a:srgbClr val="0F1115"/>
              </a:solidFill>
              <a:effectLst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i="0" u="none" strike="noStrike" dirty="0">
                <a:solidFill>
                  <a:srgbClr val="0F1115"/>
                </a:solidFill>
                <a:effectLst/>
              </a:rPr>
              <a:t>Ограничение практики рефинансирования долга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i="0" u="none" strike="noStrike" dirty="0">
                <a:solidFill>
                  <a:srgbClr val="0F1115"/>
                </a:solidFill>
                <a:effectLst/>
              </a:rPr>
              <a:t>Закон прямо запрещает выдачу нового займа с ПСК свыше 200% годовых, если целью такого займа является погашение старой задолженности перед той же МФО. Это разрывает цепочку «</a:t>
            </a:r>
            <a:r>
              <a:rPr lang="ru-RU" i="0" u="none" strike="noStrike" dirty="0" err="1">
                <a:solidFill>
                  <a:srgbClr val="0F1115"/>
                </a:solidFill>
                <a:effectLst/>
              </a:rPr>
              <a:t>перекредитования</a:t>
            </a:r>
            <a:r>
              <a:rPr lang="ru-RU" i="0" u="none" strike="noStrike" dirty="0">
                <a:solidFill>
                  <a:srgbClr val="0F1115"/>
                </a:solidFill>
                <a:effectLst/>
              </a:rPr>
              <a:t>», когда один «дорогой» заем погашается за счет другого 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9351DD5-CAF2-F9DA-3967-FB9E29D44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/>
              <a:t>Социальные гарантии и защита прав заемщиков</a:t>
            </a:r>
          </a:p>
        </p:txBody>
      </p:sp>
    </p:spTree>
    <p:extLst>
      <p:ext uri="{BB962C8B-B14F-4D97-AF65-F5344CB8AC3E}">
        <p14:creationId xmlns:p14="http://schemas.microsoft.com/office/powerpoint/2010/main" val="6825524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294656A4-5773-B628-B1F6-C40B91EF4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/>
              <a:t>Сравнительная таблица</a:t>
            </a:r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09A34546-C245-5F94-A5E6-83B47B5106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4870847"/>
              </p:ext>
            </p:extLst>
          </p:nvPr>
        </p:nvGraphicFramePr>
        <p:xfrm>
          <a:off x="835571" y="1846020"/>
          <a:ext cx="15954705" cy="8066633"/>
        </p:xfrm>
        <a:graphic>
          <a:graphicData uri="http://schemas.openxmlformats.org/drawingml/2006/table">
            <a:tbl>
              <a:tblPr>
                <a:solidFill>
                  <a:schemeClr val="accent5">
                    <a:lumMod val="60000"/>
                    <a:lumOff val="40000"/>
                  </a:schemeClr>
                </a:solidFill>
              </a:tblPr>
              <a:tblGrid>
                <a:gridCol w="5318235">
                  <a:extLst>
                    <a:ext uri="{9D8B030D-6E8A-4147-A177-3AD203B41FA5}">
                      <a16:colId xmlns:a16="http://schemas.microsoft.com/office/drawing/2014/main" val="1245590439"/>
                    </a:ext>
                  </a:extLst>
                </a:gridCol>
                <a:gridCol w="5318235">
                  <a:extLst>
                    <a:ext uri="{9D8B030D-6E8A-4147-A177-3AD203B41FA5}">
                      <a16:colId xmlns:a16="http://schemas.microsoft.com/office/drawing/2014/main" val="4104063692"/>
                    </a:ext>
                  </a:extLst>
                </a:gridCol>
                <a:gridCol w="5318235">
                  <a:extLst>
                    <a:ext uri="{9D8B030D-6E8A-4147-A177-3AD203B41FA5}">
                      <a16:colId xmlns:a16="http://schemas.microsoft.com/office/drawing/2014/main" val="3904144551"/>
                    </a:ext>
                  </a:extLst>
                </a:gridCol>
              </a:tblGrid>
              <a:tr h="49079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Параметр</a:t>
                      </a:r>
                    </a:p>
                  </a:txBody>
                  <a:tcPr marL="60018" marR="100031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Раньше (2010–2015)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0031" marR="100031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Сейчас (2026)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0031" marR="100031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096884"/>
                  </a:ext>
                </a:extLst>
              </a:tr>
              <a:tr h="85655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Максимальная ставка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018" marR="100031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2% в день (730% годовых)</a:t>
                      </a:r>
                    </a:p>
                  </a:txBody>
                  <a:tcPr marL="100031" marR="100031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0,8% в день (292% годовых) – потолок ЦБ</a:t>
                      </a:r>
                    </a:p>
                  </a:txBody>
                  <a:tcPr marL="100031" marR="60018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5097663"/>
                  </a:ext>
                </a:extLst>
              </a:tr>
              <a:tr h="85655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Максимальная переплата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018" marR="100031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Не ограничена (долг рос бесконечно)</a:t>
                      </a:r>
                    </a:p>
                  </a:txBody>
                  <a:tcPr marL="100031" marR="100031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100% от тела (на 10 тыс. — отдашь 20 тыс.)</a:t>
                      </a:r>
                    </a:p>
                  </a:txBody>
                  <a:tcPr marL="100031" marR="60018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1837349"/>
                  </a:ext>
                </a:extLst>
              </a:tr>
              <a:tr h="85655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Количество активных займов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018" marR="100031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Не ограничено (человек мог взять 20 займов)</a:t>
                      </a:r>
                    </a:p>
                  </a:txBody>
                  <a:tcPr marL="100031" marR="100031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Не более 1 «дорогого» (&gt;100% годовых) с 2027 года</a:t>
                      </a:r>
                    </a:p>
                  </a:txBody>
                  <a:tcPr marL="100031" marR="60018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680012"/>
                  </a:ext>
                </a:extLst>
              </a:tr>
              <a:tr h="97576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Новация (перезаключение)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018" marR="100031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Активно использовалась (долг рос в геометрической прогрессии)</a:t>
                      </a:r>
                    </a:p>
                  </a:txBody>
                  <a:tcPr marL="100031" marR="100031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Запрещена (штрафы нельзя прибавлять к телу)</a:t>
                      </a:r>
                    </a:p>
                  </a:txBody>
                  <a:tcPr marL="100031" marR="60018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5041687"/>
                  </a:ext>
                </a:extLst>
              </a:tr>
              <a:tr h="97576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Идентификация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018" marR="100031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По паспорту или вообще без него (онлайн по СМС)</a:t>
                      </a:r>
                    </a:p>
                  </a:txBody>
                  <a:tcPr marL="100031" marR="100031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Биометрия (ЕБС) + Госуслуги(обязательно с 2026/2027)</a:t>
                      </a:r>
                    </a:p>
                  </a:txBody>
                  <a:tcPr marL="100031" marR="60018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140571"/>
                  </a:ext>
                </a:extLst>
              </a:tr>
              <a:tr h="97576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Коллекторская деятельность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018" marR="100031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Звонки соседям, угрозы, порча имущества</a:t>
                      </a:r>
                    </a:p>
                  </a:txBody>
                  <a:tcPr marL="100031" marR="100031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Строгое лицензирование, запрет на взаимодействие с третьими лицами</a:t>
                      </a:r>
                    </a:p>
                  </a:txBody>
                  <a:tcPr marL="100031" marR="60018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791717"/>
                  </a:ext>
                </a:extLst>
              </a:tr>
              <a:tr h="12223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Списание с карты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018" marR="100031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Часто происходило без суда (договорный списание)</a:t>
                      </a:r>
                    </a:p>
                  </a:txBody>
                  <a:tcPr marL="100031" marR="100031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Только по судебному приказу или через ФССП (ограничено 50% дохода)</a:t>
                      </a:r>
                    </a:p>
                  </a:txBody>
                  <a:tcPr marL="100031" marR="60018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031860"/>
                  </a:ext>
                </a:extLst>
              </a:tr>
              <a:tr h="85655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Количество МФО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018" marR="100031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Пик: более 3 500 организаций</a:t>
                      </a:r>
                    </a:p>
                  </a:txBody>
                  <a:tcPr marL="100031" marR="100031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Сейчас: около 1 200 (рынок консолидируется)</a:t>
                      </a:r>
                    </a:p>
                  </a:txBody>
                  <a:tcPr marL="100031" marR="60018" marT="62519" marB="62519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890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3074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FB5BC128-796C-944F-6FBF-24F54CC9E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050" y="2021697"/>
            <a:ext cx="17231711" cy="7961586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5700" dirty="0"/>
              <a:t>До 2026 года (и особенно в период 2020–2025 гг.) рынок микрозаймов работал по модели </a:t>
            </a:r>
            <a:r>
              <a:rPr lang="en-US" sz="5700" dirty="0"/>
              <a:t>P2P (Payday to Payday — «</a:t>
            </a:r>
            <a:r>
              <a:rPr lang="ru-RU" sz="5700" dirty="0"/>
              <a:t>до зарплаты») . Это была система, которая была выгодна только МФО, но губительна для человека.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5700" dirty="0"/>
              <a:t>Как это выглядело в реальной жизни: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5700" dirty="0"/>
              <a:t>Человеку не хватало 5–10 тысяч рублей до зарплаты. Он брал </a:t>
            </a:r>
            <a:r>
              <a:rPr lang="ru-RU" sz="5700" dirty="0" err="1"/>
              <a:t>займ</a:t>
            </a:r>
            <a:r>
              <a:rPr lang="ru-RU" sz="5700" dirty="0"/>
              <a:t> под ставку 0,8% – 1% в день (что составляет 292% – 365% годовых).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5700" dirty="0"/>
              <a:t>Через месяц, если он не успевал вернуть долг, набегали проценты, равные сумме долга. МФО предлагали пролонгацию (продление). Человек платил только проценты (например, 5–10 тыс. руб.), а тело долга оставалось.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5700" dirty="0"/>
              <a:t>Если зарплата не выросла, а проценты нужно было платить снова, человек шел в другую МФО, чтобы взять новый </a:t>
            </a:r>
            <a:r>
              <a:rPr lang="ru-RU" sz="5700" dirty="0" err="1"/>
              <a:t>займ</a:t>
            </a:r>
            <a:r>
              <a:rPr lang="ru-RU" sz="5700" dirty="0"/>
              <a:t> для погашения процентов по старому. Старые правила не запрещали это делать. Человек мог иметь 3, 5 или 10 одновременно действующих займов.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5700" dirty="0"/>
              <a:t>Когда человек переставал платить, МФО применяли новацию. Они перезаключали договор: к старым 10 000 рублям долга прибавляли накопленные штрафы и проценты (например, еще 15 000). Получался новый заем на 25 000 рублей, и проценты начинали капать уже с этой суммы.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5700" dirty="0"/>
              <a:t>Результат: Человек брал 10 000 рублей. Через полгода он мог быть должен 50–70 тысяч рублей. С этого момента у него забирали: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5700" dirty="0"/>
              <a:t>50% зарплаты (максимальный удержание по закону об исполнительном производстве, если пришли приставы).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5700" dirty="0"/>
              <a:t>Все деньги с карт (списание по судебному приказу без предупреждения).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D9F134BA-E75E-E209-16FC-C825B4DC6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/>
              <a:t>Как люди жили раньше?</a:t>
            </a:r>
          </a:p>
        </p:txBody>
      </p:sp>
    </p:spTree>
    <p:extLst>
      <p:ext uri="{BB962C8B-B14F-4D97-AF65-F5344CB8AC3E}">
        <p14:creationId xmlns:p14="http://schemas.microsoft.com/office/powerpoint/2010/main" val="3083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4">
            <a:extLst>
              <a:ext uri="{FF2B5EF4-FFF2-40B4-BE49-F238E27FC236}">
                <a16:creationId xmlns:a16="http://schemas.microsoft.com/office/drawing/2014/main" id="{4244BAF2-5F3B-31F8-4F8F-614915E2B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Что заставляет людей жить в такой системе?</a:t>
            </a:r>
            <a:endParaRPr lang="ru-RU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0A0B927-4F58-A2CB-BB13-D2DBF0BC8595}"/>
              </a:ext>
            </a:extLst>
          </p:cNvPr>
          <p:cNvSpPr txBox="1"/>
          <p:nvPr/>
        </p:nvSpPr>
        <p:spPr>
          <a:xfrm>
            <a:off x="626687" y="1569164"/>
            <a:ext cx="16372473" cy="7879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700" dirty="0"/>
          </a:p>
          <a:p>
            <a:pPr>
              <a:spcAft>
                <a:spcPts val="1200"/>
              </a:spcAft>
            </a:pPr>
            <a:r>
              <a:rPr lang="ru-RU" sz="2700" dirty="0"/>
              <a:t>Причины: </a:t>
            </a:r>
          </a:p>
          <a:p>
            <a:pPr marL="428625" indent="-428625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2700" b="1" dirty="0"/>
              <a:t>Отсутствие финансовой подушки безопасности</a:t>
            </a:r>
          </a:p>
          <a:p>
            <a:r>
              <a:rPr lang="ru-RU" sz="2700" dirty="0"/>
              <a:t>Средняя сумма микрозайма — 8–12 тысяч рублей. 60% заемщиков берут эти деньги, чтобы «дотянуть до зарплаты» на еду или лекарства. У них нет сбережений, а банки не дают кредит из-за плохой истории. МФО — единственный доступный источник наличных. Даже понимая, что потом «заберут все», человек выбирает жизнь сегодня, надеясь на чудо завтра.</a:t>
            </a:r>
          </a:p>
          <a:p>
            <a:pPr marL="428625" indent="-428625"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ru-RU" sz="2700" dirty="0"/>
          </a:p>
          <a:p>
            <a:pPr marL="428625" indent="-428625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2700" b="1" dirty="0"/>
              <a:t>Психология «микрозайма как подписки»</a:t>
            </a:r>
          </a:p>
          <a:p>
            <a:r>
              <a:rPr lang="ru-RU" sz="2700" dirty="0"/>
              <a:t>Многие люди воспринимали оплату процентов как плату за услугу «всегда иметь доступ к деньгам» . Они гасили </a:t>
            </a:r>
            <a:r>
              <a:rPr lang="ru-RU" sz="2700" dirty="0" err="1"/>
              <a:t>займ</a:t>
            </a:r>
            <a:r>
              <a:rPr lang="ru-RU" sz="2700" dirty="0"/>
              <a:t>, чтобы тут же взять новый (перекрут). По факту, их зарплата уходила в карман МФО, а они просто жили в кредит. Новый закон (период охлаждения) как раз ломает эту психологическую привычку.</a:t>
            </a:r>
          </a:p>
          <a:p>
            <a:pPr marL="428625" indent="-428625"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ru-RU" sz="2700" dirty="0"/>
          </a:p>
          <a:p>
            <a:pPr marL="428625" indent="-428625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2700" b="1" dirty="0"/>
              <a:t>Удержания из зарплаты (Исполнительное производство)</a:t>
            </a:r>
          </a:p>
          <a:p>
            <a:r>
              <a:rPr lang="ru-RU" sz="2700" dirty="0"/>
              <a:t>Если долг перешел к приставам, по закону могут удерживать до 50% зарплаты. Человек получает зарплату 40 000 руб., приставы забирают 20 000 руб. в счет долга. Оставшихся 20 000 на жизнь (аренда, еда) часто не хватает, и человек вынужден идти за новым микрозаймом, чтобы закрыть текущие расходы. Получается замкнутый круг: старый долг гасится принудительно, новый набирается добровольно.</a:t>
            </a:r>
          </a:p>
        </p:txBody>
      </p:sp>
    </p:spTree>
    <p:extLst>
      <p:ext uri="{BB962C8B-B14F-4D97-AF65-F5344CB8AC3E}">
        <p14:creationId xmlns:p14="http://schemas.microsoft.com/office/powerpoint/2010/main" val="3476842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79CC16CF-ABE6-6EB6-9371-52E515470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58" y="2197745"/>
            <a:ext cx="16552089" cy="7608407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10200" dirty="0"/>
              <a:t>Причины:</a:t>
            </a:r>
            <a:endParaRPr lang="ru-RU" sz="10200" b="1" dirty="0"/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10200" b="1" dirty="0"/>
              <a:t>Социальная катастрофа (количество жалоб)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10200" dirty="0"/>
              <a:t>В 2015–2018 годах в ЦБ и Госдуму поступали сотни тысяч жалоб от граждан. Типичная история: «Взял 5000 рублей на операцию, потерял работу, через год должны 150 000, приставы забрали единственное жилье (долю)». Это создавало огромную социальную напряженность. Государство поняло, что «свободный рынок» в кредитовании бедных слоев ведет к люмпенизации населения.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10200" b="1" dirty="0"/>
              <a:t>Системный риск для экономики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10200" dirty="0"/>
              <a:t>Когда 10–15 миллионов человек (экономически активное население) отдают 50–70% своего дохода на обслуживание долгов, это убивает потребительский спрос. Люди перестают покупать товары (кроме еды), экономика стагнирует. ЦБ и Минфин заинтересованы в том, чтобы деньги оставались в карманах граждан и тратились на товары (НДС, оборот), а не уходили в прибыль МФО.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10200" b="1" dirty="0"/>
              <a:t>Злоупотребление судебной системой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10200" dirty="0"/>
              <a:t>Раньше МФО использовали институт судебного приказа (упрощенное взыскание). Мировой судья, не вызывая должника, выносил приказ о взыскании суммы, которую насчитала МФО (с учетом пеней). Люди узнавали о долге, когда у них уже списывали деньги. В последние годы Верховный суд и законодатель ограничили возможности такого взыскания, введя потолки (ст. 333 ГК РФ о снижении неустойки), а затем и прямые запреты на новацию.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FE560C3-08A5-48B8-981A-F3C3AC5DD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Почему ставки уменьшали?</a:t>
            </a:r>
          </a:p>
        </p:txBody>
      </p:sp>
    </p:spTree>
    <p:extLst>
      <p:ext uri="{BB962C8B-B14F-4D97-AF65-F5344CB8AC3E}">
        <p14:creationId xmlns:p14="http://schemas.microsoft.com/office/powerpoint/2010/main" val="30469529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D50F8D3A-AA18-CCEC-83D1-DE93E07CB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Тенденции на рынке МФО за 2025 год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EB2E1D3D-E0D8-572F-F172-0EFBE42073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6507" y="2108268"/>
            <a:ext cx="11365632" cy="632836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DFB841D-0310-2814-5AE1-2BF34C8C428C}"/>
              </a:ext>
            </a:extLst>
          </p:cNvPr>
          <p:cNvSpPr txBox="1"/>
          <p:nvPr/>
        </p:nvSpPr>
        <p:spPr>
          <a:xfrm>
            <a:off x="12344399" y="2004700"/>
            <a:ext cx="4231259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000" dirty="0"/>
              <a:t>Снижение произошло в результате охлаждения потребительского сегмента, где объем выдач составил </a:t>
            </a:r>
            <a:br>
              <a:rPr lang="ru-RU" sz="3000" dirty="0"/>
            </a:br>
            <a:r>
              <a:rPr lang="ru-RU" sz="3000" dirty="0"/>
              <a:t>442 млрд рублей, уменьшившись на 8% </a:t>
            </a:r>
            <a:br>
              <a:rPr lang="ru-RU" sz="3000" dirty="0"/>
            </a:br>
            <a:r>
              <a:rPr lang="ru-RU" sz="3000" dirty="0"/>
              <a:t>по отношению к </a:t>
            </a:r>
            <a:br>
              <a:rPr lang="ru-RU" sz="3000" dirty="0"/>
            </a:br>
            <a:r>
              <a:rPr lang="ru-RU" sz="3000" dirty="0"/>
              <a:t>IV кварталу 2025 года.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BBD508-572C-0BEB-21D3-6BC87BFA9E37}"/>
              </a:ext>
            </a:extLst>
          </p:cNvPr>
          <p:cNvSpPr txBox="1"/>
          <p:nvPr/>
        </p:nvSpPr>
        <p:spPr>
          <a:xfrm>
            <a:off x="404258" y="8853681"/>
            <a:ext cx="947827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dirty="0">
                <a:hlinkClick r:id="rId3"/>
              </a:rPr>
              <a:t>https://cbr.ru/analytics/microfinance/mfo/mfommt_2026_1</a:t>
            </a:r>
            <a:r>
              <a:rPr lang="ru-RU" sz="27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82849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1C4397B5-D2D3-1502-116D-E73AC4021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9076" y="2568914"/>
            <a:ext cx="15773400" cy="6527007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ru-RU" sz="3600" i="0" u="none" strike="noStrike" dirty="0">
                <a:solidFill>
                  <a:srgbClr val="0F1115"/>
                </a:solidFill>
                <a:effectLst/>
              </a:rPr>
              <a:t>Реформа микрофинансового рынка 2025–2027 гг. является системной и разнонаправленной. Для физических лиц она существенно ограничивает долговую нагрузку (потолок переплаты в 100%, лимит на количество займов) и повышает безопасность сделок (биометрия). Для бизнеса, напротив, создаются условия для расширения доступа к финансированию (увеличение лимита до 15 млн руб.).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3600" i="0" u="none" strike="noStrike" dirty="0">
                <a:solidFill>
                  <a:srgbClr val="0F1115"/>
                </a:solidFill>
                <a:effectLst/>
              </a:rPr>
              <a:t>Наиболее сложным этапом адаптации станет 2026 год, в течение которого МФК должны осуществить дорогостоящую интеграцию с ЕБС, а заемщики — пройти процедуру сдачи биометрии, чтобы сохранить доступ к онлайн-кредитованию. </a:t>
            </a: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DD4C5476-FC2A-FEB8-9105-601CE579E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Заключение</a:t>
            </a:r>
          </a:p>
        </p:txBody>
      </p:sp>
    </p:spTree>
    <p:extLst>
      <p:ext uri="{BB962C8B-B14F-4D97-AF65-F5344CB8AC3E}">
        <p14:creationId xmlns:p14="http://schemas.microsoft.com/office/powerpoint/2010/main" val="14153788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80191975-145F-F500-3883-A0BAAD292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58" y="2327099"/>
            <a:ext cx="16563513" cy="7428215"/>
          </a:xfrm>
        </p:spPr>
        <p:txBody>
          <a:bodyPr>
            <a:normAutofit fontScale="55000" lnSpcReduction="20000"/>
          </a:bodyPr>
          <a:lstStyle/>
          <a:p>
            <a:pPr marL="771525" indent="-771525">
              <a:buFont typeface="+mj-lt"/>
              <a:buAutoNum type="arabicPeriod"/>
            </a:pPr>
            <a:r>
              <a:rPr lang="ru-RU" sz="5400" dirty="0">
                <a:solidFill>
                  <a:srgbClr val="0F1115"/>
                </a:solidFill>
              </a:rPr>
              <a:t>Федеральный закон от 29.12.2025 № 545-ФЗ «О внесении изменений в отдельные законодательные акты Российской Федерации» // Официальный интернет-портал правовой информации. – </a:t>
            </a:r>
            <a:r>
              <a:rPr lang="it-IT" sz="5400" dirty="0">
                <a:solidFill>
                  <a:srgbClr val="0F1115"/>
                </a:solidFill>
              </a:rPr>
              <a:t>URL: </a:t>
            </a:r>
            <a:r>
              <a:rPr lang="it-IT" sz="5400" dirty="0">
                <a:hlinkClick r:id="rId2"/>
              </a:rPr>
              <a:t>http://publication.pravo.gov.ru/document/0001202512290033</a:t>
            </a:r>
            <a:r>
              <a:rPr lang="it-IT" sz="5400" dirty="0">
                <a:solidFill>
                  <a:srgbClr val="0F1115"/>
                </a:solidFill>
              </a:rPr>
              <a:t> (</a:t>
            </a:r>
            <a:r>
              <a:rPr lang="ru-RU" sz="5400" dirty="0">
                <a:solidFill>
                  <a:srgbClr val="0F1115"/>
                </a:solidFill>
              </a:rPr>
              <a:t>дата обращения: 26.03.2026).</a:t>
            </a:r>
          </a:p>
          <a:p>
            <a:pPr marL="771525" indent="-771525">
              <a:buFont typeface="+mj-lt"/>
              <a:buAutoNum type="arabicPeriod"/>
            </a:pPr>
            <a:r>
              <a:rPr lang="ru-RU" sz="5400" dirty="0">
                <a:solidFill>
                  <a:srgbClr val="0F1115"/>
                </a:solidFill>
              </a:rPr>
              <a:t>Федеральный закон от 02.07.2010 № 151-ФЗ «О микрофинансовой деятельности и микрофинансовых организациях» (ред. от 29.12.2025) // Справочно-правовая система «КонсультантПлюс». – </a:t>
            </a:r>
            <a:r>
              <a:rPr lang="it-IT" sz="5400" dirty="0">
                <a:solidFill>
                  <a:srgbClr val="0F1115"/>
                </a:solidFill>
              </a:rPr>
              <a:t>URL:  https://</a:t>
            </a:r>
            <a:r>
              <a:rPr lang="it-IT" sz="5400" dirty="0" err="1">
                <a:solidFill>
                  <a:srgbClr val="0F1115"/>
                </a:solidFill>
              </a:rPr>
              <a:t>www.consultant.ru</a:t>
            </a:r>
            <a:r>
              <a:rPr lang="it-IT" sz="5400" dirty="0">
                <a:solidFill>
                  <a:srgbClr val="0F1115"/>
                </a:solidFill>
              </a:rPr>
              <a:t>/</a:t>
            </a:r>
            <a:r>
              <a:rPr lang="it-IT" sz="5400" dirty="0" err="1">
                <a:solidFill>
                  <a:srgbClr val="0F1115"/>
                </a:solidFill>
              </a:rPr>
              <a:t>document</a:t>
            </a:r>
            <a:r>
              <a:rPr lang="it-IT" sz="5400" dirty="0">
                <a:solidFill>
                  <a:srgbClr val="0F1115"/>
                </a:solidFill>
              </a:rPr>
              <a:t>/cons_doc_LAW_102112/  (</a:t>
            </a:r>
            <a:r>
              <a:rPr lang="ru-RU" sz="5400" dirty="0">
                <a:solidFill>
                  <a:srgbClr val="0F1115"/>
                </a:solidFill>
              </a:rPr>
              <a:t>дата обращения: 26.03.2026).</a:t>
            </a:r>
          </a:p>
          <a:p>
            <a:pPr marL="771525" indent="-771525">
              <a:buFont typeface="+mj-lt"/>
              <a:buAutoNum type="arabicPeriod"/>
            </a:pPr>
            <a:r>
              <a:rPr lang="ru-RU" sz="5400" dirty="0">
                <a:solidFill>
                  <a:srgbClr val="0F1115"/>
                </a:solidFill>
              </a:rPr>
              <a:t>Федеральный закон от 21.12.2013 № 353-ФЗ «О потребительском кредите (займе)» (ред. от 29.12.2025) // Справочно-правовая система «Гарант». – </a:t>
            </a:r>
            <a:r>
              <a:rPr lang="it-IT" sz="5400" dirty="0">
                <a:solidFill>
                  <a:srgbClr val="0F1115"/>
                </a:solidFill>
              </a:rPr>
              <a:t>URL: </a:t>
            </a:r>
            <a:r>
              <a:rPr lang="it-IT" sz="5400" dirty="0">
                <a:hlinkClick r:id="rId3"/>
              </a:rPr>
              <a:t>https://base.garant.ru/70527948/</a:t>
            </a:r>
            <a:r>
              <a:rPr lang="it-IT" sz="5400" dirty="0">
                <a:solidFill>
                  <a:srgbClr val="0F1115"/>
                </a:solidFill>
              </a:rPr>
              <a:t>(</a:t>
            </a:r>
            <a:r>
              <a:rPr lang="ru-RU" sz="5400" dirty="0">
                <a:solidFill>
                  <a:srgbClr val="0F1115"/>
                </a:solidFill>
              </a:rPr>
              <a:t>дата обращения: 26.03.2026).</a:t>
            </a:r>
          </a:p>
          <a:p>
            <a:pPr marL="771525" indent="-771525">
              <a:buFont typeface="+mj-lt"/>
              <a:buAutoNum type="arabicPeriod"/>
            </a:pPr>
            <a:r>
              <a:rPr lang="ru-RU" sz="5400" dirty="0">
                <a:solidFill>
                  <a:srgbClr val="0F1115"/>
                </a:solidFill>
              </a:rPr>
              <a:t>Банк России. Информационное письмо «О мерах по снижению долговой нагрузки граждан в микрофинансовом секторе» </a:t>
            </a:r>
            <a:r>
              <a:rPr lang="it-IT" sz="5400" dirty="0">
                <a:solidFill>
                  <a:srgbClr val="0F1115"/>
                </a:solidFill>
                <a:hlinkClick r:id="rId4"/>
              </a:rPr>
              <a:t>https://www.cbr.ru/analytics/microfinance/mfo/2025_4/</a:t>
            </a:r>
            <a:r>
              <a:rPr lang="ru-RU" sz="5400">
                <a:solidFill>
                  <a:srgbClr val="0F1115"/>
                </a:solidFill>
              </a:rPr>
              <a:t> </a:t>
            </a:r>
            <a:r>
              <a:rPr lang="it-IT" sz="5400">
                <a:solidFill>
                  <a:srgbClr val="0F1115"/>
                </a:solidFill>
              </a:rPr>
              <a:t>(</a:t>
            </a:r>
            <a:r>
              <a:rPr lang="ru-RU" sz="5400" dirty="0">
                <a:solidFill>
                  <a:srgbClr val="0F1115"/>
                </a:solidFill>
              </a:rPr>
              <a:t>дата обращения: 26.03.2026).</a:t>
            </a:r>
            <a:endParaRPr lang="en-US" sz="5400" dirty="0">
              <a:solidFill>
                <a:srgbClr val="0F1115"/>
              </a:solidFill>
            </a:endParaRPr>
          </a:p>
          <a:p>
            <a:pPr marL="771525" indent="-771525">
              <a:buFont typeface="+mj-lt"/>
              <a:buAutoNum type="arabicPeriod"/>
            </a:pPr>
            <a:r>
              <a:rPr lang="ru-RU" sz="5400" dirty="0">
                <a:solidFill>
                  <a:srgbClr val="0F1115"/>
                </a:solidFill>
              </a:rPr>
              <a:t>Федеральный закон от 30.12.2004 № 218-ФЗ «О кредитных историях» (ред. от 29.12.2025) // Справочно-правовая система «КонсультантПлюс». – </a:t>
            </a:r>
            <a:r>
              <a:rPr lang="it-IT" sz="5400" dirty="0">
                <a:solidFill>
                  <a:srgbClr val="0F1115"/>
                </a:solidFill>
              </a:rPr>
              <a:t>URL: </a:t>
            </a:r>
            <a:r>
              <a:rPr lang="it-IT" sz="5400" dirty="0">
                <a:solidFill>
                  <a:srgbClr val="0F1115"/>
                </a:solidFill>
                <a:hlinkClick r:id="rId5"/>
              </a:rPr>
              <a:t>https://www.consultant.ru/document/cons_doc_LAW_51043/</a:t>
            </a:r>
            <a:r>
              <a:rPr lang="it-IT" sz="5400" dirty="0">
                <a:solidFill>
                  <a:srgbClr val="0F1115"/>
                </a:solidFill>
              </a:rPr>
              <a:t> /(</a:t>
            </a:r>
            <a:r>
              <a:rPr lang="ru-RU" sz="5400" dirty="0">
                <a:solidFill>
                  <a:srgbClr val="0F1115"/>
                </a:solidFill>
              </a:rPr>
              <a:t>дата обращения: 26.03.2026).</a:t>
            </a:r>
          </a:p>
          <a:p>
            <a:pPr marL="771525" indent="-771525">
              <a:buFont typeface="+mj-lt"/>
              <a:buAutoNum type="arabicPeriod"/>
            </a:pPr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8953B4E2-7341-7124-D901-03DD9CAFF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Источники</a:t>
            </a:r>
          </a:p>
        </p:txBody>
      </p:sp>
    </p:spTree>
    <p:extLst>
      <p:ext uri="{BB962C8B-B14F-4D97-AF65-F5344CB8AC3E}">
        <p14:creationId xmlns:p14="http://schemas.microsoft.com/office/powerpoint/2010/main" val="86885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904EADC2-B0DF-4DE0-BCC3-7029A5C67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198" y="2512032"/>
            <a:ext cx="15936503" cy="764557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900"/>
              </a:spcAft>
              <a:buNone/>
            </a:pPr>
            <a:r>
              <a:rPr lang="ru-RU" b="0" i="0" u="none" strike="noStrike" dirty="0">
                <a:solidFill>
                  <a:srgbClr val="0F1115"/>
                </a:solidFill>
                <a:effectLst/>
              </a:rPr>
              <a:t>Микрофинансовый сектор Российской Федерации в последние годы демонстрирует устойчивую динамику роста. Число заемщиков, воспользовавшихся услугами микрофинансовых организаций (МФО), превысило 15 миллионов граждан.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900"/>
              </a:spcAft>
              <a:buNone/>
            </a:pPr>
            <a:r>
              <a:rPr lang="ru-RU" b="0" i="0" u="none" strike="noStrike" dirty="0">
                <a:solidFill>
                  <a:srgbClr val="0F1115"/>
                </a:solidFill>
                <a:effectLst/>
              </a:rPr>
              <a:t>Однако наряду с ростом доступности финансовых услуг обострились системные проблемы: более половины всех потребительских займов существовали в формате «цепочек» (последовательное перекредитование), а каждое третье соглашение о реструктуризации долга (новации) вело к неконтролируемому увеличению задолженности.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900"/>
              </a:spcAft>
              <a:buNone/>
            </a:pPr>
            <a:r>
              <a:rPr lang="ru-RU" dirty="0"/>
              <a:t>Банком России введен </a:t>
            </a:r>
            <a:r>
              <a:rPr lang="ru-RU" b="1" dirty="0"/>
              <a:t>БАЗОВЫЙ СТАНДАРТ СОВЕРШЕНИЯ МИКРОФИНАНСОВОЙ ОРГАНИЗАЦИЕЙ ОПЕРАЦИЙ НА ФИНАНСОВОМ РЫНКЕ</a:t>
            </a:r>
            <a:r>
              <a:rPr lang="ru-RU" dirty="0"/>
              <a:t> (Протокол № КФНП-13 от 24 апреля 2025 года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900"/>
              </a:spcAft>
              <a:buNone/>
            </a:pPr>
            <a:r>
              <a:rPr lang="en-US" dirty="0">
                <a:hlinkClick r:id="rId2"/>
              </a:rPr>
              <a:t>https://cbr.ru/queries/xsltblock/file/90010/62</a:t>
            </a:r>
            <a:r>
              <a:rPr lang="ru-RU" dirty="0"/>
              <a:t> 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D7B25051-06D9-4524-B270-2F22A1DEE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/>
              <a:t>Введение</a:t>
            </a:r>
          </a:p>
        </p:txBody>
      </p:sp>
    </p:spTree>
    <p:extLst>
      <p:ext uri="{BB962C8B-B14F-4D97-AF65-F5344CB8AC3E}">
        <p14:creationId xmlns:p14="http://schemas.microsoft.com/office/powerpoint/2010/main" val="32332869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93B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3865331" y="1357669"/>
            <a:ext cx="11239500" cy="8351520"/>
          </a:xfrm>
          <a:prstGeom prst="rect">
            <a:avLst/>
          </a:prstGeom>
          <a:solidFill>
            <a:srgbClr val="EBFDFF"/>
          </a:solidFill>
        </p:spPr>
        <p:txBody>
          <a:bodyPr/>
          <a:lstStyle/>
          <a:p>
            <a:endParaRPr lang="ru-RU"/>
          </a:p>
        </p:txBody>
      </p:sp>
      <p:sp>
        <p:nvSpPr>
          <p:cNvPr id="3" name="AutoShape 3"/>
          <p:cNvSpPr/>
          <p:nvPr/>
        </p:nvSpPr>
        <p:spPr>
          <a:xfrm>
            <a:off x="3524250" y="1028700"/>
            <a:ext cx="11239500" cy="8229600"/>
          </a:xfrm>
          <a:prstGeom prst="rect">
            <a:avLst/>
          </a:prstGeom>
          <a:solidFill>
            <a:srgbClr val="4DC6C5"/>
          </a:solidFill>
        </p:spPr>
        <p:txBody>
          <a:bodyPr/>
          <a:lstStyle/>
          <a:p>
            <a:endParaRPr lang="ru-RU"/>
          </a:p>
        </p:txBody>
      </p:sp>
      <p:sp>
        <p:nvSpPr>
          <p:cNvPr id="4" name="Freeform 4"/>
          <p:cNvSpPr/>
          <p:nvPr/>
        </p:nvSpPr>
        <p:spPr>
          <a:xfrm rot="-5400000">
            <a:off x="682162" y="682162"/>
            <a:ext cx="950657" cy="950657"/>
          </a:xfrm>
          <a:custGeom>
            <a:avLst/>
            <a:gdLst/>
            <a:ahLst/>
            <a:cxnLst/>
            <a:rect l="l" t="t" r="r" b="b"/>
            <a:pathLst>
              <a:path w="950657" h="950657">
                <a:moveTo>
                  <a:pt x="0" y="0"/>
                </a:moveTo>
                <a:lnTo>
                  <a:pt x="950657" y="0"/>
                </a:lnTo>
                <a:lnTo>
                  <a:pt x="950657" y="950657"/>
                </a:lnTo>
                <a:lnTo>
                  <a:pt x="0" y="95065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 t="-121" b="-121"/>
            </a:stretch>
          </a:blipFill>
        </p:spPr>
        <p:txBody>
          <a:bodyPr/>
          <a:lstStyle/>
          <a:p>
            <a:endParaRPr lang="ru-RU"/>
          </a:p>
        </p:txBody>
      </p:sp>
      <p:sp>
        <p:nvSpPr>
          <p:cNvPr id="5" name="Freeform 5"/>
          <p:cNvSpPr/>
          <p:nvPr/>
        </p:nvSpPr>
        <p:spPr>
          <a:xfrm rot="-5400000">
            <a:off x="16090447" y="968809"/>
            <a:ext cx="1378237" cy="1328019"/>
          </a:xfrm>
          <a:custGeom>
            <a:avLst/>
            <a:gdLst/>
            <a:ahLst/>
            <a:cxnLst/>
            <a:rect l="l" t="t" r="r" b="b"/>
            <a:pathLst>
              <a:path w="2280879" h="2280879">
                <a:moveTo>
                  <a:pt x="0" y="0"/>
                </a:moveTo>
                <a:lnTo>
                  <a:pt x="2280879" y="0"/>
                </a:lnTo>
                <a:lnTo>
                  <a:pt x="2280879" y="2280880"/>
                </a:lnTo>
                <a:lnTo>
                  <a:pt x="0" y="228088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 t="-121" b="-121"/>
            </a:stretch>
          </a:blipFill>
        </p:spPr>
        <p:txBody>
          <a:bodyPr/>
          <a:lstStyle/>
          <a:p>
            <a:endParaRPr lang="ru-RU"/>
          </a:p>
        </p:txBody>
      </p:sp>
      <p:sp>
        <p:nvSpPr>
          <p:cNvPr id="6" name="Freeform 6"/>
          <p:cNvSpPr/>
          <p:nvPr/>
        </p:nvSpPr>
        <p:spPr>
          <a:xfrm rot="-5400000">
            <a:off x="1028700" y="8708895"/>
            <a:ext cx="2280879" cy="2280879"/>
          </a:xfrm>
          <a:custGeom>
            <a:avLst/>
            <a:gdLst/>
            <a:ahLst/>
            <a:cxnLst/>
            <a:rect l="l" t="t" r="r" b="b"/>
            <a:pathLst>
              <a:path w="2280879" h="2280879">
                <a:moveTo>
                  <a:pt x="0" y="0"/>
                </a:moveTo>
                <a:lnTo>
                  <a:pt x="2280879" y="0"/>
                </a:lnTo>
                <a:lnTo>
                  <a:pt x="2280879" y="2280880"/>
                </a:lnTo>
                <a:lnTo>
                  <a:pt x="0" y="228088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 t="-121" b="-121"/>
            </a:stretch>
          </a:blipFill>
        </p:spPr>
        <p:txBody>
          <a:bodyPr/>
          <a:lstStyle/>
          <a:p>
            <a:endParaRPr lang="ru-RU"/>
          </a:p>
        </p:txBody>
      </p:sp>
      <p:sp>
        <p:nvSpPr>
          <p:cNvPr id="7" name="Freeform 7"/>
          <p:cNvSpPr/>
          <p:nvPr/>
        </p:nvSpPr>
        <p:spPr>
          <a:xfrm rot="-5400000">
            <a:off x="16079665" y="8957650"/>
            <a:ext cx="629619" cy="629619"/>
          </a:xfrm>
          <a:custGeom>
            <a:avLst/>
            <a:gdLst/>
            <a:ahLst/>
            <a:cxnLst/>
            <a:rect l="l" t="t" r="r" b="b"/>
            <a:pathLst>
              <a:path w="629619" h="629619">
                <a:moveTo>
                  <a:pt x="0" y="0"/>
                </a:moveTo>
                <a:lnTo>
                  <a:pt x="629619" y="0"/>
                </a:lnTo>
                <a:lnTo>
                  <a:pt x="629619" y="629619"/>
                </a:lnTo>
                <a:lnTo>
                  <a:pt x="0" y="6296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 t="-121" b="-121"/>
            </a:stretch>
          </a:blipFill>
        </p:spPr>
        <p:txBody>
          <a:bodyPr/>
          <a:lstStyle/>
          <a:p>
            <a:endParaRPr lang="ru-RU"/>
          </a:p>
        </p:txBody>
      </p:sp>
      <p:sp>
        <p:nvSpPr>
          <p:cNvPr id="8" name="Freeform 8"/>
          <p:cNvSpPr/>
          <p:nvPr/>
        </p:nvSpPr>
        <p:spPr>
          <a:xfrm rot="-5400000">
            <a:off x="2169140" y="3102530"/>
            <a:ext cx="629619" cy="629619"/>
          </a:xfrm>
          <a:custGeom>
            <a:avLst/>
            <a:gdLst/>
            <a:ahLst/>
            <a:cxnLst/>
            <a:rect l="l" t="t" r="r" b="b"/>
            <a:pathLst>
              <a:path w="629619" h="629619">
                <a:moveTo>
                  <a:pt x="0" y="0"/>
                </a:moveTo>
                <a:lnTo>
                  <a:pt x="629619" y="0"/>
                </a:lnTo>
                <a:lnTo>
                  <a:pt x="629619" y="629619"/>
                </a:lnTo>
                <a:lnTo>
                  <a:pt x="0" y="6296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 t="-121" b="-121"/>
            </a:stretch>
          </a:blipFill>
        </p:spPr>
        <p:txBody>
          <a:bodyPr/>
          <a:lstStyle/>
          <a:p>
            <a:endParaRPr lang="ru-RU"/>
          </a:p>
        </p:txBody>
      </p:sp>
      <p:grpSp>
        <p:nvGrpSpPr>
          <p:cNvPr id="9" name="Group 9"/>
          <p:cNvGrpSpPr/>
          <p:nvPr/>
        </p:nvGrpSpPr>
        <p:grpSpPr>
          <a:xfrm>
            <a:off x="3416914" y="3934199"/>
            <a:ext cx="11454171" cy="7863500"/>
            <a:chOff x="-1917195" y="269399"/>
            <a:chExt cx="15272228" cy="10484668"/>
          </a:xfrm>
        </p:grpSpPr>
        <p:sp>
          <p:nvSpPr>
            <p:cNvPr id="10" name="TextBox 10"/>
            <p:cNvSpPr txBox="1"/>
            <p:nvPr/>
          </p:nvSpPr>
          <p:spPr>
            <a:xfrm>
              <a:off x="-1917195" y="269399"/>
              <a:ext cx="15272228" cy="2462212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/>
              <a:r>
                <a:rPr lang="en-US" sz="4000" b="1" dirty="0">
                  <a:solidFill>
                    <a:srgbClr val="093B8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Институт финансовой грамотности</a:t>
              </a:r>
              <a:r>
                <a:rPr lang="ru-RU" sz="4000" b="1" dirty="0">
                  <a:solidFill>
                    <a:srgbClr val="093B8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– федеральный методический центр </a:t>
              </a:r>
            </a:p>
            <a:p>
              <a:pPr algn="ctr"/>
              <a:r>
                <a:rPr lang="ru-RU" sz="4000" b="1" dirty="0">
                  <a:solidFill>
                    <a:srgbClr val="093B8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повышения финансовой грамотности </a:t>
              </a:r>
              <a:endParaRPr lang="en-US" sz="4000" b="1" dirty="0">
                <a:solidFill>
                  <a:srgbClr val="093B8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5052330"/>
              <a:ext cx="11925518" cy="6381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900"/>
                </a:lnSpc>
              </a:pPr>
              <a:endParaRPr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5693257"/>
              <a:ext cx="11925518" cy="51138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152"/>
                </a:lnSpc>
              </a:pPr>
              <a:endParaRPr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7473467"/>
              <a:ext cx="11925518" cy="58123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8693491"/>
              <a:ext cx="11925518" cy="6381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900"/>
                </a:lnSpc>
              </a:pPr>
              <a:endParaRPr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9563230"/>
              <a:ext cx="11925518" cy="119083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39"/>
                </a:lnSpc>
              </a:pPr>
              <a:endParaRPr/>
            </a:p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17" name="Freeform 17"/>
          <p:cNvSpPr/>
          <p:nvPr/>
        </p:nvSpPr>
        <p:spPr>
          <a:xfrm>
            <a:off x="6465298" y="1650106"/>
            <a:ext cx="4950332" cy="1738887"/>
          </a:xfrm>
          <a:custGeom>
            <a:avLst/>
            <a:gdLst/>
            <a:ahLst/>
            <a:cxnLst/>
            <a:rect l="l" t="t" r="r" b="b"/>
            <a:pathLst>
              <a:path w="5247169" h="1784037">
                <a:moveTo>
                  <a:pt x="0" y="0"/>
                </a:moveTo>
                <a:lnTo>
                  <a:pt x="5247168" y="0"/>
                </a:lnTo>
                <a:lnTo>
                  <a:pt x="5247168" y="1784037"/>
                </a:lnTo>
                <a:lnTo>
                  <a:pt x="0" y="17840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ru-RU"/>
          </a:p>
        </p:txBody>
      </p:sp>
      <p:sp>
        <p:nvSpPr>
          <p:cNvPr id="18" name="TextBox 18"/>
          <p:cNvSpPr txBox="1"/>
          <p:nvPr/>
        </p:nvSpPr>
        <p:spPr>
          <a:xfrm>
            <a:off x="7205165" y="6259948"/>
            <a:ext cx="4210465" cy="4019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334"/>
              </a:lnSpc>
              <a:spcBef>
                <a:spcPct val="0"/>
              </a:spcBef>
            </a:pPr>
            <a:r>
              <a:rPr lang="en-US" sz="2667" spc="53" dirty="0">
                <a:solidFill>
                  <a:srgbClr val="004AAD"/>
                </a:solidFill>
                <a:latin typeface="Montserrat Semi-Bold"/>
              </a:rPr>
              <a:t>IFG@fa.ru</a:t>
            </a:r>
          </a:p>
        </p:txBody>
      </p:sp>
      <p:pic>
        <p:nvPicPr>
          <p:cNvPr id="19" name="Picture 2">
            <a:extLst>
              <a:ext uri="{FF2B5EF4-FFF2-40B4-BE49-F238E27FC236}">
                <a16:creationId xmlns:a16="http://schemas.microsoft.com/office/drawing/2014/main" id="{42A371F8-D85E-4266-8CDE-33CED1D3D4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2413" y="6835526"/>
            <a:ext cx="2188931" cy="2188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DD892C60-6129-7B7E-5F81-561A1157F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8928" y="2044755"/>
            <a:ext cx="15773400" cy="65270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dirty="0">
                <a:solidFill>
                  <a:srgbClr val="0F1115"/>
                </a:solidFill>
              </a:rPr>
              <a:t>С 1 апреля 2026 года вступает в силу ключевое изменение, касающееся предельного размера задолженности по краткосрочным потребительским займам (сроком до 1 года).</a:t>
            </a:r>
          </a:p>
          <a:p>
            <a:pPr marL="0" indent="0">
              <a:buNone/>
            </a:pPr>
            <a:r>
              <a:rPr lang="ru-RU" sz="3000" dirty="0">
                <a:solidFill>
                  <a:srgbClr val="0F1115"/>
                </a:solidFill>
              </a:rPr>
              <a:t>Суть:</a:t>
            </a:r>
            <a:br>
              <a:rPr lang="ru-RU" sz="3000" dirty="0">
                <a:solidFill>
                  <a:srgbClr val="0F1115"/>
                </a:solidFill>
              </a:rPr>
            </a:br>
            <a:r>
              <a:rPr lang="ru-RU" sz="3000" dirty="0">
                <a:solidFill>
                  <a:srgbClr val="0F1115"/>
                </a:solidFill>
              </a:rPr>
              <a:t>Максимальная сумма всех платежей заемщика (основной долг + проценты + неустойки + штрафы + комиссии) не может превышать </a:t>
            </a:r>
            <a:r>
              <a:rPr lang="ru-RU" sz="3000" b="1" dirty="0">
                <a:solidFill>
                  <a:srgbClr val="0F1115"/>
                </a:solidFill>
              </a:rPr>
              <a:t>двукратный размер</a:t>
            </a:r>
            <a:r>
              <a:rPr lang="ru-RU" sz="3000" dirty="0">
                <a:solidFill>
                  <a:srgbClr val="0F1115"/>
                </a:solidFill>
              </a:rPr>
              <a:t> суммы займа. Иными словами, переплата ограничена 100% от тела долга .</a:t>
            </a:r>
          </a:p>
          <a:p>
            <a:pPr marL="0" indent="0">
              <a:buNone/>
            </a:pPr>
            <a:r>
              <a:rPr lang="ru-RU" sz="3000" dirty="0">
                <a:solidFill>
                  <a:srgbClr val="0F1115"/>
                </a:solidFill>
              </a:rPr>
              <a:t>Пример: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3000" dirty="0">
                <a:solidFill>
                  <a:srgbClr val="0F1115"/>
                </a:solidFill>
              </a:rPr>
              <a:t>Старые правила: При займе в 30 000 рублей заемщик мог быть обязан вернуть до </a:t>
            </a:r>
            <a:r>
              <a:rPr lang="ru-RU" sz="3000" b="1" dirty="0">
                <a:solidFill>
                  <a:srgbClr val="0F1115"/>
                </a:solidFill>
              </a:rPr>
              <a:t>69 000 рублей</a:t>
            </a:r>
            <a:r>
              <a:rPr lang="ru-RU" sz="3000" dirty="0">
                <a:solidFill>
                  <a:srgbClr val="0F1115"/>
                </a:solidFill>
              </a:rPr>
              <a:t> (130% переплаты).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3000" dirty="0">
                <a:solidFill>
                  <a:srgbClr val="0F1115"/>
                </a:solidFill>
              </a:rPr>
              <a:t>Новые правила: При займе в 30 000 рублей максимальная сумма возврата составляет </a:t>
            </a:r>
            <a:r>
              <a:rPr lang="ru-RU" sz="3000" b="1" dirty="0">
                <a:solidFill>
                  <a:srgbClr val="0F1115"/>
                </a:solidFill>
              </a:rPr>
              <a:t>60 000 рублей</a:t>
            </a:r>
            <a:r>
              <a:rPr lang="ru-RU" sz="3000" dirty="0">
                <a:solidFill>
                  <a:srgbClr val="0F1115"/>
                </a:solidFill>
              </a:rPr>
              <a:t> .</a:t>
            </a:r>
          </a:p>
          <a:p>
            <a:pPr marL="0" indent="0">
              <a:buNone/>
            </a:pPr>
            <a:r>
              <a:rPr lang="ru-RU" sz="3000" dirty="0">
                <a:solidFill>
                  <a:srgbClr val="0F1115"/>
                </a:solidFill>
              </a:rPr>
              <a:t>Юридическая оговорка:</a:t>
            </a:r>
            <a:br>
              <a:rPr lang="ru-RU" sz="3000" dirty="0">
                <a:solidFill>
                  <a:srgbClr val="0F1115"/>
                </a:solidFill>
              </a:rPr>
            </a:br>
            <a:r>
              <a:rPr lang="ru-RU" sz="3000" dirty="0">
                <a:solidFill>
                  <a:srgbClr val="0F1115"/>
                </a:solidFill>
              </a:rPr>
              <a:t>Данное правило распространяется только на договоры, заключенные </a:t>
            </a:r>
            <a:r>
              <a:rPr lang="ru-RU" sz="3000" b="1" dirty="0">
                <a:solidFill>
                  <a:srgbClr val="0F1115"/>
                </a:solidFill>
              </a:rPr>
              <a:t>после 1 апреля 2026 года</a:t>
            </a:r>
            <a:r>
              <a:rPr lang="ru-RU" sz="3000" dirty="0">
                <a:solidFill>
                  <a:srgbClr val="0F1115"/>
                </a:solidFill>
              </a:rPr>
              <a:t>. Обязательства, возникшие ранее, погашаются на условиях, действовавших на момент их возникновения .</a:t>
            </a:r>
          </a:p>
          <a:p>
            <a:pPr marL="0" indent="0">
              <a:buNone/>
            </a:pPr>
            <a:br>
              <a:rPr lang="ru-RU" sz="3000" dirty="0"/>
            </a:br>
            <a:endParaRPr lang="ru-RU" sz="3000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D74A5CB-9E42-6FC3-CDA0-2D0F7F566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/>
              <a:t>Снижение лимита со 130</a:t>
            </a:r>
            <a:r>
              <a:rPr lang="en-US" dirty="0"/>
              <a:t>% </a:t>
            </a:r>
            <a:r>
              <a:rPr lang="ru-RU" dirty="0"/>
              <a:t>до 100%</a:t>
            </a:r>
          </a:p>
        </p:txBody>
      </p:sp>
    </p:spTree>
    <p:extLst>
      <p:ext uri="{BB962C8B-B14F-4D97-AF65-F5344CB8AC3E}">
        <p14:creationId xmlns:p14="http://schemas.microsoft.com/office/powerpoint/2010/main" val="4203031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9E22AA8-098F-0478-6283-90561B78DCD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51338" y="3029676"/>
          <a:ext cx="15840776" cy="4516569"/>
        </p:xfrm>
        <a:graphic>
          <a:graphicData uri="http://schemas.openxmlformats.org/drawingml/2006/table">
            <a:tbl>
              <a:tblPr/>
              <a:tblGrid>
                <a:gridCol w="4728168">
                  <a:extLst>
                    <a:ext uri="{9D8B030D-6E8A-4147-A177-3AD203B41FA5}">
                      <a16:colId xmlns:a16="http://schemas.microsoft.com/office/drawing/2014/main" val="587030907"/>
                    </a:ext>
                  </a:extLst>
                </a:gridCol>
                <a:gridCol w="4728168">
                  <a:extLst>
                    <a:ext uri="{9D8B030D-6E8A-4147-A177-3AD203B41FA5}">
                      <a16:colId xmlns:a16="http://schemas.microsoft.com/office/drawing/2014/main" val="1397889039"/>
                    </a:ext>
                  </a:extLst>
                </a:gridCol>
                <a:gridCol w="6384440">
                  <a:extLst>
                    <a:ext uri="{9D8B030D-6E8A-4147-A177-3AD203B41FA5}">
                      <a16:colId xmlns:a16="http://schemas.microsoft.com/office/drawing/2014/main" val="2830519296"/>
                    </a:ext>
                  </a:extLst>
                </a:gridCol>
              </a:tblGrid>
              <a:tr h="1201869">
                <a:tc>
                  <a:txBody>
                    <a:bodyPr/>
                    <a:lstStyle/>
                    <a:p>
                      <a:pPr algn="l"/>
                      <a:r>
                        <a:rPr lang="ru-RU" sz="3000" b="1" dirty="0">
                          <a:effectLst/>
                          <a:latin typeface="Book Antiqua" panose="02040602050305030304" pitchFamily="18" charset="0"/>
                        </a:rPr>
                        <a:t>Период</a:t>
                      </a:r>
                      <a:endParaRPr lang="ru-RU" sz="30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137160" marR="228600" marT="142875" marB="1428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000" b="1" dirty="0">
                          <a:effectLst/>
                          <a:latin typeface="Book Antiqua" panose="02040602050305030304" pitchFamily="18" charset="0"/>
                        </a:rPr>
                        <a:t>Ограничение</a:t>
                      </a:r>
                      <a:endParaRPr lang="ru-RU" sz="30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228600" marR="228600" marT="142875" marB="1428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000" b="1" dirty="0">
                          <a:effectLst/>
                          <a:latin typeface="Book Antiqua" panose="02040602050305030304" pitchFamily="18" charset="0"/>
                        </a:rPr>
                        <a:t>Критерий «дорогого» займа</a:t>
                      </a:r>
                      <a:endParaRPr lang="ru-RU" sz="30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228600" marR="228600" marT="142875" marB="1428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727981"/>
                  </a:ext>
                </a:extLst>
              </a:tr>
              <a:tr h="1657350">
                <a:tc>
                  <a:txBody>
                    <a:bodyPr/>
                    <a:lstStyle/>
                    <a:p>
                      <a:r>
                        <a:rPr lang="ru-RU" sz="3000" b="1" dirty="0">
                          <a:effectLst/>
                          <a:latin typeface="Book Antiqua" panose="02040602050305030304" pitchFamily="18" charset="0"/>
                        </a:rPr>
                        <a:t>С 01.10.2026 по 31.03.2027</a:t>
                      </a:r>
                      <a:endParaRPr lang="ru-RU" sz="30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137160" marR="228600" marT="142875" marB="1428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000" dirty="0">
                          <a:effectLst/>
                          <a:latin typeface="Book Antiqua" panose="02040602050305030304" pitchFamily="18" charset="0"/>
                        </a:rPr>
                        <a:t>Не более </a:t>
                      </a:r>
                      <a:r>
                        <a:rPr lang="ru-RU" sz="3000" b="1" dirty="0">
                          <a:effectLst/>
                          <a:latin typeface="Book Antiqua" panose="02040602050305030304" pitchFamily="18" charset="0"/>
                        </a:rPr>
                        <a:t>двух</a:t>
                      </a:r>
                      <a:r>
                        <a:rPr lang="ru-RU" sz="3000" dirty="0">
                          <a:effectLst/>
                          <a:latin typeface="Book Antiqua" panose="02040602050305030304" pitchFamily="18" charset="0"/>
                        </a:rPr>
                        <a:t> договоров одновременно</a:t>
                      </a:r>
                    </a:p>
                  </a:txBody>
                  <a:tcPr marL="228600" marR="228600" marT="142875" marB="1428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000" dirty="0">
                          <a:effectLst/>
                          <a:latin typeface="Book Antiqua" panose="02040602050305030304" pitchFamily="18" charset="0"/>
                        </a:rPr>
                        <a:t>Полная стоимость кредита (ПСК) &gt; </a:t>
                      </a:r>
                      <a:r>
                        <a:rPr lang="ru-RU" sz="3000" b="1" dirty="0">
                          <a:effectLst/>
                          <a:latin typeface="Book Antiqua" panose="02040602050305030304" pitchFamily="18" charset="0"/>
                        </a:rPr>
                        <a:t>200%</a:t>
                      </a:r>
                      <a:r>
                        <a:rPr lang="ru-RU" sz="3000" dirty="0">
                          <a:effectLst/>
                          <a:latin typeface="Book Antiqua" panose="02040602050305030304" pitchFamily="18" charset="0"/>
                        </a:rPr>
                        <a:t> годовых </a:t>
                      </a:r>
                    </a:p>
                  </a:txBody>
                  <a:tcPr marL="228600" marR="137160" marT="142875" marB="1428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080313"/>
                  </a:ext>
                </a:extLst>
              </a:tr>
              <a:tr h="1657350">
                <a:tc>
                  <a:txBody>
                    <a:bodyPr/>
                    <a:lstStyle/>
                    <a:p>
                      <a:r>
                        <a:rPr lang="ru-RU" sz="3000" b="1">
                          <a:effectLst/>
                          <a:latin typeface="Book Antiqua" panose="02040602050305030304" pitchFamily="18" charset="0"/>
                        </a:rPr>
                        <a:t>С 01.04.2027</a:t>
                      </a:r>
                      <a:endParaRPr lang="ru-RU" sz="300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137160" marR="228600" marT="142875" marB="1428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000" dirty="0">
                          <a:effectLst/>
                          <a:latin typeface="Book Antiqua" panose="02040602050305030304" pitchFamily="18" charset="0"/>
                        </a:rPr>
                        <a:t>Не более </a:t>
                      </a:r>
                      <a:r>
                        <a:rPr lang="ru-RU" sz="3000" b="1" dirty="0">
                          <a:effectLst/>
                          <a:latin typeface="Book Antiqua" panose="02040602050305030304" pitchFamily="18" charset="0"/>
                        </a:rPr>
                        <a:t>одного</a:t>
                      </a:r>
                      <a:r>
                        <a:rPr lang="ru-RU" sz="3000" dirty="0">
                          <a:effectLst/>
                          <a:latin typeface="Book Antiqua" panose="02040602050305030304" pitchFamily="18" charset="0"/>
                        </a:rPr>
                        <a:t> договора одновременно</a:t>
                      </a:r>
                    </a:p>
                  </a:txBody>
                  <a:tcPr marL="228600" marR="228600" marT="142875" marB="1428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000" dirty="0">
                          <a:effectLst/>
                          <a:latin typeface="Book Antiqua" panose="02040602050305030304" pitchFamily="18" charset="0"/>
                        </a:rPr>
                        <a:t>Полная стоимость кредита (ПСК) &gt; </a:t>
                      </a:r>
                      <a:r>
                        <a:rPr lang="ru-RU" sz="3000" b="1" dirty="0">
                          <a:effectLst/>
                          <a:latin typeface="Book Antiqua" panose="02040602050305030304" pitchFamily="18" charset="0"/>
                        </a:rPr>
                        <a:t>100%</a:t>
                      </a:r>
                      <a:r>
                        <a:rPr lang="ru-RU" sz="3000" dirty="0">
                          <a:effectLst/>
                          <a:latin typeface="Book Antiqua" panose="02040602050305030304" pitchFamily="18" charset="0"/>
                        </a:rPr>
                        <a:t> годовых </a:t>
                      </a:r>
                    </a:p>
                  </a:txBody>
                  <a:tcPr marL="228600" marR="137160" marT="142875" marB="142875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88410"/>
                  </a:ext>
                </a:extLst>
              </a:tr>
            </a:tbl>
          </a:graphicData>
        </a:graphic>
      </p:graphicFrame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28B28242-8E32-5A4A-81D5-BC6442AE9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/>
              <a:t>Регулирование «дорогих» займов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790F37-1ABD-70B2-428A-2D79DA9916A1}"/>
              </a:ext>
            </a:extLst>
          </p:cNvPr>
          <p:cNvSpPr txBox="1"/>
          <p:nvPr/>
        </p:nvSpPr>
        <p:spPr>
          <a:xfrm>
            <a:off x="756764" y="1967847"/>
            <a:ext cx="148826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>
                <a:solidFill>
                  <a:srgbClr val="0F1115"/>
                </a:solidFill>
                <a:latin typeface="Book Antiqua" panose="02040602050305030304" pitchFamily="18" charset="0"/>
              </a:rPr>
              <a:t>Закон вводит поэтапные количественные ограничения на количество займов с высокой процентной ставкой, находящихся в производстве у одного лица.</a:t>
            </a:r>
            <a:endParaRPr lang="ru-RU" sz="3000" dirty="0">
              <a:latin typeface="Book Antiqua" panose="0204060205030503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C8EBE9-EE86-0879-0F9E-1CA291946C49}"/>
              </a:ext>
            </a:extLst>
          </p:cNvPr>
          <p:cNvSpPr txBox="1"/>
          <p:nvPr/>
        </p:nvSpPr>
        <p:spPr>
          <a:xfrm>
            <a:off x="851339" y="7546246"/>
            <a:ext cx="139209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>
                <a:solidFill>
                  <a:srgbClr val="0F1115"/>
                </a:solidFill>
                <a:latin typeface="Book Antiqua" panose="02040602050305030304" pitchFamily="18" charset="0"/>
              </a:rPr>
              <a:t>Данная мера направлена на предотвращение ситуации, когда заемщик одновременно обслуживает несколько долгов, попадая в «долговую спираль». Как отмечает Банк России, запрет не распространяется на займы со ставкой до 100% годовых, что позволяет сохранить финансовую доступность для неотложных нужд .</a:t>
            </a:r>
            <a:endParaRPr lang="ru-RU" sz="30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675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D0FF9D00-200F-D7E3-5D63-74D15646B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211" y="2738438"/>
            <a:ext cx="15773400" cy="6527007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i="0" u="none" strike="noStrike" dirty="0">
                <a:solidFill>
                  <a:srgbClr val="0F1115"/>
                </a:solidFill>
                <a:effectLst/>
              </a:rPr>
              <a:t>Законом запрещено заключение соглашений о новации обязательств. Ранее этот механизм использовался МФО следующим образом:</a:t>
            </a:r>
          </a:p>
          <a:p>
            <a:pPr algn="l">
              <a:lnSpc>
                <a:spcPct val="120000"/>
              </a:lnSpc>
              <a:buFont typeface="+mj-lt"/>
              <a:buAutoNum type="arabicPeriod"/>
            </a:pPr>
            <a:r>
              <a:rPr lang="ru-RU" i="0" u="none" strike="noStrike" dirty="0">
                <a:solidFill>
                  <a:srgbClr val="0F1115"/>
                </a:solidFill>
                <a:effectLst/>
              </a:rPr>
              <a:t>У заемщика накапливалась просрочка.</a:t>
            </a:r>
          </a:p>
          <a:p>
            <a:pPr algn="l">
              <a:lnSpc>
                <a:spcPct val="120000"/>
              </a:lnSpc>
              <a:buFont typeface="+mj-lt"/>
              <a:buAutoNum type="arabicPeriod"/>
            </a:pPr>
            <a:r>
              <a:rPr lang="ru-RU" i="0" u="none" strike="noStrike" dirty="0">
                <a:solidFill>
                  <a:srgbClr val="0F1115"/>
                </a:solidFill>
                <a:effectLst/>
              </a:rPr>
              <a:t>МФО предлагало заключить новый договор, сумма которого включала остаток основного долга по старому плюс накопленные проценты и штрафы.</a:t>
            </a:r>
          </a:p>
          <a:p>
            <a:pPr algn="l">
              <a:lnSpc>
                <a:spcPct val="120000"/>
              </a:lnSpc>
              <a:buFont typeface="+mj-lt"/>
              <a:buAutoNum type="arabicPeriod"/>
            </a:pPr>
            <a:r>
              <a:rPr lang="ru-RU" i="0" u="none" strike="noStrike" dirty="0">
                <a:solidFill>
                  <a:srgbClr val="0F1115"/>
                </a:solidFill>
                <a:effectLst/>
              </a:rPr>
              <a:t>На новую, увеличенную сумму, снова начинали начисляться проценты.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b="1" i="0" u="none" strike="noStrike" dirty="0">
                <a:solidFill>
                  <a:srgbClr val="0F1115"/>
                </a:solidFill>
                <a:effectLst/>
              </a:rPr>
              <a:t>Последствия запрета</a:t>
            </a:r>
            <a:r>
              <a:rPr lang="ru-RU" i="0" u="none" strike="noStrike" dirty="0">
                <a:solidFill>
                  <a:srgbClr val="0F1115"/>
                </a:solidFill>
                <a:effectLst/>
              </a:rPr>
              <a:t>:</a:t>
            </a:r>
            <a:br>
              <a:rPr lang="ru-RU" i="0" u="none" strike="noStrike" dirty="0">
                <a:solidFill>
                  <a:srgbClr val="0F1115"/>
                </a:solidFill>
                <a:effectLst/>
              </a:rPr>
            </a:br>
            <a:r>
              <a:rPr lang="ru-RU" i="0" u="none" strike="noStrike" dirty="0">
                <a:solidFill>
                  <a:srgbClr val="0F1115"/>
                </a:solidFill>
                <a:effectLst/>
              </a:rPr>
              <a:t>Штрафы и пени больше не могут капитализироваться (включаться в тело долга). Теперь они остаются отдельным обязательством, на которое не могут начисляться проценты 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E76E0BE-ED80-9C98-7DC6-0528996C0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/>
              <a:t>Запрет новации (переоформление долга)</a:t>
            </a:r>
          </a:p>
        </p:txBody>
      </p:sp>
    </p:spTree>
    <p:extLst>
      <p:ext uri="{BB962C8B-B14F-4D97-AF65-F5344CB8AC3E}">
        <p14:creationId xmlns:p14="http://schemas.microsoft.com/office/powerpoint/2010/main" val="3422774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E02DA541-A002-C21B-85B9-933E726F2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507" y="2801499"/>
            <a:ext cx="15773400" cy="6527007"/>
          </a:xfrm>
        </p:spPr>
        <p:txBody>
          <a:bodyPr/>
          <a:lstStyle/>
          <a:p>
            <a:pPr marL="0" indent="0">
              <a:buNone/>
            </a:pPr>
            <a:r>
              <a:rPr lang="ru-RU" i="0" u="none" strike="noStrike" dirty="0">
                <a:solidFill>
                  <a:srgbClr val="0F1115"/>
                </a:solidFill>
                <a:effectLst/>
              </a:rPr>
              <a:t>С 1 апреля 2027 года вводится обязательный период охлаждения.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i="0" u="none" strike="noStrike" dirty="0">
                <a:solidFill>
                  <a:srgbClr val="0F1115"/>
                </a:solidFill>
                <a:effectLst/>
              </a:rPr>
              <a:t>Правило: Если заемщик погасил заем, по которому полная стоимость кредита превышала 100% годовых, новый заем на аналогичных условиях может быть выдан ему не ранее чем через 4 календарных дня.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i="0" u="none" strike="noStrike" dirty="0">
                <a:solidFill>
                  <a:srgbClr val="0F1115"/>
                </a:solidFill>
                <a:effectLst/>
              </a:rPr>
              <a:t>Техническая реализация: МФО обязана запрашивать кредитную историю заемщика для проверки соблюдения этого условия.</a:t>
            </a: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5E5604A-EFD6-EB0D-8476-A099EA769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/>
              <a:t>Введение «периода охлаждения»</a:t>
            </a:r>
          </a:p>
        </p:txBody>
      </p:sp>
    </p:spTree>
    <p:extLst>
      <p:ext uri="{BB962C8B-B14F-4D97-AF65-F5344CB8AC3E}">
        <p14:creationId xmlns:p14="http://schemas.microsoft.com/office/powerpoint/2010/main" val="1061819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0F323925-11FB-6BE5-1F67-85279AB1B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263" y="2251494"/>
            <a:ext cx="16321251" cy="7329261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b="0" i="0" u="none" strike="noStrike" dirty="0">
                <a:solidFill>
                  <a:srgbClr val="0F1115"/>
                </a:solidFill>
                <a:effectLst/>
              </a:rPr>
              <a:t>С 1 марта 2026 года вступили в силу требования Федерального закона </a:t>
            </a:r>
            <a:r>
              <a:rPr lang="ru-RU" b="1" i="0" u="none" strike="noStrike" dirty="0">
                <a:solidFill>
                  <a:srgbClr val="0F1115"/>
                </a:solidFill>
                <a:effectLst/>
              </a:rPr>
              <a:t>№ 41-ФЗ</a:t>
            </a:r>
            <a:r>
              <a:rPr lang="ru-RU" b="0" i="0" u="none" strike="noStrike" dirty="0">
                <a:solidFill>
                  <a:srgbClr val="0F1115"/>
                </a:solidFill>
                <a:effectLst/>
              </a:rPr>
              <a:t>, радикально меняющие процедуру дистанционного заключения договоров.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b="0" i="0" u="none" strike="noStrike" dirty="0">
                <a:solidFill>
                  <a:srgbClr val="0F1115"/>
                </a:solidFill>
                <a:effectLst/>
              </a:rPr>
              <a:t>Законодатель разделил микрофинансовые организации на два типа, установив для них разные сроки введения биометрии:</a:t>
            </a:r>
          </a:p>
          <a:p>
            <a:pPr>
              <a:lnSpc>
                <a:spcPct val="120000"/>
              </a:lnSpc>
              <a:spcAft>
                <a:spcPts val="900"/>
              </a:spcAft>
              <a:buFont typeface="+mj-lt"/>
              <a:buAutoNum type="arabicPeriod"/>
            </a:pPr>
            <a:r>
              <a:rPr lang="ru-RU" i="0" u="none" strike="noStrike" dirty="0">
                <a:solidFill>
                  <a:srgbClr val="0F1115"/>
                </a:solidFill>
                <a:effectLst/>
              </a:rPr>
              <a:t>Микрофинансовые компании (МФК):</a:t>
            </a:r>
          </a:p>
          <a:p>
            <a:pPr lvl="1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4200" i="1" dirty="0">
                <a:solidFill>
                  <a:srgbClr val="0F1115"/>
                </a:solidFill>
              </a:rPr>
              <a:t>Срок:</a:t>
            </a:r>
            <a:r>
              <a:rPr lang="ru-RU" sz="4200" dirty="0">
                <a:solidFill>
                  <a:srgbClr val="0F1115"/>
                </a:solidFill>
              </a:rPr>
              <a:t> С 1 марта 2026 года.</a:t>
            </a:r>
          </a:p>
          <a:p>
            <a:pPr lvl="1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4200" i="1" dirty="0">
                <a:solidFill>
                  <a:srgbClr val="0F1115"/>
                </a:solidFill>
              </a:rPr>
              <a:t>Обязанность:</a:t>
            </a:r>
            <a:r>
              <a:rPr lang="ru-RU" sz="4200" dirty="0">
                <a:solidFill>
                  <a:srgbClr val="0F1115"/>
                </a:solidFill>
              </a:rPr>
              <a:t> Обязаны проводить идентификацию/аутентификацию через Единую биометрическую систему (ЕБС) при выдаче онлайн-займов </a:t>
            </a:r>
            <a:r>
              <a:rPr lang="ru-RU" i="0" u="none" strike="noStrike" dirty="0">
                <a:solidFill>
                  <a:srgbClr val="0F1115"/>
                </a:solidFill>
                <a:effectLst/>
              </a:rPr>
              <a:t>.</a:t>
            </a:r>
          </a:p>
          <a:p>
            <a:pPr>
              <a:lnSpc>
                <a:spcPct val="120000"/>
              </a:lnSpc>
              <a:spcAft>
                <a:spcPts val="900"/>
              </a:spcAft>
              <a:buFont typeface="+mj-lt"/>
              <a:buAutoNum type="arabicPeriod"/>
            </a:pPr>
            <a:r>
              <a:rPr lang="ru-RU" i="0" u="none" strike="noStrike" dirty="0">
                <a:solidFill>
                  <a:srgbClr val="0F1115"/>
                </a:solidFill>
                <a:effectLst/>
              </a:rPr>
              <a:t>Микрокредитные компании (МКК):</a:t>
            </a:r>
          </a:p>
          <a:p>
            <a:pPr lvl="1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4200" i="1" dirty="0">
                <a:solidFill>
                  <a:srgbClr val="0F1115"/>
                </a:solidFill>
              </a:rPr>
              <a:t>Срок:</a:t>
            </a:r>
            <a:r>
              <a:rPr lang="ru-RU" sz="4200" dirty="0">
                <a:solidFill>
                  <a:srgbClr val="0F1115"/>
                </a:solidFill>
              </a:rPr>
              <a:t> С 1 марта 2027 года.</a:t>
            </a:r>
          </a:p>
          <a:p>
            <a:pPr lvl="1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4200" i="1" dirty="0">
                <a:solidFill>
                  <a:srgbClr val="0F1115"/>
                </a:solidFill>
              </a:rPr>
              <a:t>Особенность:</a:t>
            </a:r>
            <a:r>
              <a:rPr lang="ru-RU" sz="4200" dirty="0">
                <a:solidFill>
                  <a:srgbClr val="0F1115"/>
                </a:solidFill>
              </a:rPr>
              <a:t> В течение 2026 года МКК сохраняют возможность работать по упрощенной схеме (паспортные данные + СМС), что создает «переходный коридор» для клиентов, не сдавших биометрию 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4D209AF-F944-0D0C-9B45-A639CB752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/>
              <a:t>Биометрическая идентификация</a:t>
            </a:r>
          </a:p>
        </p:txBody>
      </p:sp>
    </p:spTree>
    <p:extLst>
      <p:ext uri="{BB962C8B-B14F-4D97-AF65-F5344CB8AC3E}">
        <p14:creationId xmlns:p14="http://schemas.microsoft.com/office/powerpoint/2010/main" val="1604521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0F323925-11FB-6BE5-1F67-85279AB1B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263" y="2238555"/>
            <a:ext cx="16321251" cy="734220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  <a:buNone/>
            </a:pPr>
            <a:r>
              <a:rPr lang="ru-RU" sz="3900" dirty="0">
                <a:solidFill>
                  <a:srgbClr val="0F1115"/>
                </a:solidFill>
              </a:rPr>
              <a:t>По состоянию на 01 июля 2026 года: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3900" dirty="0">
                <a:solidFill>
                  <a:srgbClr val="0F1115"/>
                </a:solidFill>
              </a:rPr>
              <a:t>26 действующих микрофинансовых компаний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3900" dirty="0">
                <a:solidFill>
                  <a:srgbClr val="0F1115"/>
                </a:solidFill>
              </a:rPr>
              <a:t>809 действующих микрокредитных компаний</a:t>
            </a:r>
          </a:p>
          <a:p>
            <a:pPr marL="685800" lvl="1" indent="0">
              <a:lnSpc>
                <a:spcPct val="110000"/>
              </a:lnSpc>
              <a:buNone/>
            </a:pPr>
            <a:r>
              <a:rPr lang="en-US" sz="3900" dirty="0">
                <a:solidFill>
                  <a:srgbClr val="0F1115"/>
                </a:solidFill>
                <a:hlinkClick r:id="rId2"/>
              </a:rPr>
              <a:t>https://cbr.ru/microfinance/registry/</a:t>
            </a:r>
            <a:endParaRPr lang="ru-RU" sz="3900" dirty="0">
              <a:solidFill>
                <a:srgbClr val="0F1115"/>
              </a:solidFill>
            </a:endParaRPr>
          </a:p>
          <a:p>
            <a:pPr marL="685800" lvl="1" indent="0">
              <a:lnSpc>
                <a:spcPct val="110000"/>
              </a:lnSpc>
              <a:buNone/>
            </a:pPr>
            <a:endParaRPr lang="ru-RU" sz="4200" dirty="0">
              <a:solidFill>
                <a:srgbClr val="0F1115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3900" dirty="0">
                <a:solidFill>
                  <a:srgbClr val="0F1115"/>
                </a:solidFill>
              </a:rPr>
              <a:t>Микрокредитные и микрофинансовые компании — это виды микрофинансовой организации (МФО). МФК и МКК выдают займы физическим и юридическим лицам, но различаются по масштабу, правам и уровню контроля.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3900" dirty="0">
                <a:solidFill>
                  <a:srgbClr val="0F1115"/>
                </a:solidFill>
              </a:rPr>
              <a:t>Например, </a:t>
            </a:r>
            <a:r>
              <a:rPr lang="ru-RU" sz="3900" b="1" dirty="0">
                <a:solidFill>
                  <a:srgbClr val="0F1115"/>
                </a:solidFill>
              </a:rPr>
              <a:t>м</a:t>
            </a:r>
            <a:r>
              <a:rPr lang="ru-RU" sz="3900" b="1" dirty="0"/>
              <a:t>аксимальная сумма займа физлицу у</a:t>
            </a:r>
            <a:r>
              <a:rPr lang="ru-RU" sz="3900" dirty="0"/>
              <a:t> микрокредитной компании (МКК) — </a:t>
            </a:r>
            <a:r>
              <a:rPr lang="ru-RU" sz="3900" b="1" dirty="0"/>
              <a:t>500 тысяч рублей</a:t>
            </a:r>
            <a:r>
              <a:rPr lang="ru-RU" sz="3900" dirty="0"/>
              <a:t>, а у микрофинансовой (МФК) — </a:t>
            </a:r>
            <a:br>
              <a:rPr lang="ru-RU" sz="3900" dirty="0"/>
            </a:br>
            <a:r>
              <a:rPr lang="ru-RU" sz="3900" b="1" dirty="0"/>
              <a:t>1 миллион рублей</a:t>
            </a:r>
            <a:r>
              <a:rPr lang="ru-RU" sz="3900" dirty="0"/>
              <a:t>. При этом для юридических лиц и ИП лимит одинаковый — </a:t>
            </a:r>
            <a:r>
              <a:rPr lang="ru-RU" sz="3900" b="1" dirty="0"/>
              <a:t>5 миллионов рублей</a:t>
            </a:r>
            <a:r>
              <a:rPr lang="ru-RU" sz="3900" dirty="0"/>
              <a:t> в обоих случаях.</a:t>
            </a:r>
            <a:endParaRPr lang="ru-RU" sz="3900" dirty="0">
              <a:solidFill>
                <a:srgbClr val="0F1115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ru-RU" sz="4200" dirty="0">
              <a:solidFill>
                <a:srgbClr val="0F1115"/>
              </a:solidFill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4D209AF-F944-0D0C-9B45-A639CB752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/>
              <a:t>Биометрическая идентификация</a:t>
            </a:r>
          </a:p>
        </p:txBody>
      </p:sp>
    </p:spTree>
    <p:extLst>
      <p:ext uri="{BB962C8B-B14F-4D97-AF65-F5344CB8AC3E}">
        <p14:creationId xmlns:p14="http://schemas.microsoft.com/office/powerpoint/2010/main" val="2586260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0F323925-11FB-6BE5-1F67-85279AB1B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263" y="2238554"/>
            <a:ext cx="16321251" cy="8048447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ru-RU" sz="2700" dirty="0">
                <a:solidFill>
                  <a:srgbClr val="0F1115"/>
                </a:solidFill>
              </a:rPr>
              <a:t>НО. Микрофинансовые компании (МФК) не выдают займы по биометрии с 1 марта 2026 года. Основные причины в следующем: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2700" dirty="0">
                <a:solidFill>
                  <a:srgbClr val="0F1115"/>
                </a:solidFill>
              </a:rPr>
              <a:t>Высокая стоимость подключения и пользования данными Единой биометрической системы (ЕБС). 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2700" dirty="0">
                <a:solidFill>
                  <a:srgbClr val="0F1115"/>
                </a:solidFill>
              </a:rPr>
              <a:t>Долгосрочность процесса технической интеграции платформ МФО и баз системы. 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2700" dirty="0">
                <a:solidFill>
                  <a:srgbClr val="0F1115"/>
                </a:solidFill>
              </a:rPr>
              <a:t>Недостаточный объём данных в ЕБС для работы рынка. К началу марта биометрию сдали только 100–200 тысяч потенциальных заёмщиков. 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2700" dirty="0">
                <a:solidFill>
                  <a:srgbClr val="0F1115"/>
                </a:solidFill>
              </a:rPr>
              <a:t>Значительная часть заёмщиков либо не зарегистрирована в ЕБС, либо не готова проходить дополнительную идентификацию ради получения небольшого займа.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700" dirty="0">
                <a:solidFill>
                  <a:srgbClr val="0F1115"/>
                </a:solidFill>
              </a:rPr>
              <a:t>Чтобы не терять клиентов, часть МФК начала менять статус на микрокредитные компании (МКК), на которые требования о биометрии пока не распространяются.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700" b="1" dirty="0">
                <a:solidFill>
                  <a:srgbClr val="0F1115"/>
                </a:solidFill>
              </a:rPr>
              <a:t>Банк России </a:t>
            </a:r>
            <a:r>
              <a:rPr lang="ru-RU" sz="2700" dirty="0">
                <a:solidFill>
                  <a:srgbClr val="0F1115"/>
                </a:solidFill>
              </a:rPr>
              <a:t>до 1 января 2027 года не будет применять надзорные меры к микрофинансовым компаниям (МФК), которые не исполняют обязанность идентификации и аутентификации клиентов с использованием Единой биометрической системы (ЕБС).</a:t>
            </a:r>
            <a:endParaRPr lang="ru-RU" sz="2700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4D209AF-F944-0D0C-9B45-A639CB752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/>
              <a:t>Биометрическая идентификация</a:t>
            </a:r>
          </a:p>
        </p:txBody>
      </p:sp>
    </p:spTree>
    <p:extLst>
      <p:ext uri="{BB962C8B-B14F-4D97-AF65-F5344CB8AC3E}">
        <p14:creationId xmlns:p14="http://schemas.microsoft.com/office/powerpoint/2010/main" val="14761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2572</Words>
  <Application>Microsoft Office PowerPoint</Application>
  <PresentationFormat>Произвольный</PresentationFormat>
  <Paragraphs>157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Book Antiqua</vt:lpstr>
      <vt:lpstr>Montserrat Semi-Bold</vt:lpstr>
      <vt:lpstr>Office Theme</vt:lpstr>
      <vt:lpstr>Презентация PowerPoint</vt:lpstr>
      <vt:lpstr>Введение</vt:lpstr>
      <vt:lpstr>Снижение лимита со 130% до 100%</vt:lpstr>
      <vt:lpstr>Регулирование «дорогих» займов</vt:lpstr>
      <vt:lpstr>Запрет новации (переоформление долга)</vt:lpstr>
      <vt:lpstr>Введение «периода охлаждения»</vt:lpstr>
      <vt:lpstr>Биометрическая идентификация</vt:lpstr>
      <vt:lpstr>Биометрическая идентификация</vt:lpstr>
      <vt:lpstr>Биометрическая идентификация</vt:lpstr>
      <vt:lpstr>Увеличение максимальной суммы микрозайма для бизнеса</vt:lpstr>
      <vt:lpstr>Создание ипотечных микрокредитных предприятий (МКК)</vt:lpstr>
      <vt:lpstr>Социальные гарантии и защита прав заемщиков</vt:lpstr>
      <vt:lpstr>Сравнительная таблица</vt:lpstr>
      <vt:lpstr>Как люди жили раньше?</vt:lpstr>
      <vt:lpstr>Что заставляет людей жить в такой системе?</vt:lpstr>
      <vt:lpstr>Почему ставки уменьшали?</vt:lpstr>
      <vt:lpstr>Тенденции на рынке МФО за 2025 год</vt:lpstr>
      <vt:lpstr>Заключение</vt:lpstr>
      <vt:lpstr>Источники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28.06.21 ИФГ о программе</dc:title>
  <dc:creator>Admin</dc:creator>
  <cp:lastModifiedBy>Admin</cp:lastModifiedBy>
  <cp:revision>28</cp:revision>
  <dcterms:created xsi:type="dcterms:W3CDTF">2006-08-16T00:00:00Z</dcterms:created>
  <dcterms:modified xsi:type="dcterms:W3CDTF">2026-07-04T18:05:12Z</dcterms:modified>
  <dc:identifier>DAEiqp64iso</dc:identifier>
</cp:coreProperties>
</file>