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35"/>
  </p:notesMasterIdLst>
  <p:sldIdLst>
    <p:sldId id="256" r:id="rId5"/>
    <p:sldId id="274" r:id="rId6"/>
    <p:sldId id="282" r:id="rId7"/>
    <p:sldId id="267" r:id="rId8"/>
    <p:sldId id="278" r:id="rId9"/>
    <p:sldId id="295" r:id="rId10"/>
    <p:sldId id="276" r:id="rId11"/>
    <p:sldId id="299" r:id="rId12"/>
    <p:sldId id="283" r:id="rId13"/>
    <p:sldId id="316" r:id="rId14"/>
    <p:sldId id="285" r:id="rId15"/>
    <p:sldId id="315" r:id="rId16"/>
    <p:sldId id="303" r:id="rId17"/>
    <p:sldId id="304" r:id="rId18"/>
    <p:sldId id="279" r:id="rId19"/>
    <p:sldId id="306" r:id="rId20"/>
    <p:sldId id="305" r:id="rId21"/>
    <p:sldId id="307" r:id="rId22"/>
    <p:sldId id="308" r:id="rId23"/>
    <p:sldId id="291" r:id="rId24"/>
    <p:sldId id="270" r:id="rId25"/>
    <p:sldId id="300" r:id="rId26"/>
    <p:sldId id="317" r:id="rId27"/>
    <p:sldId id="271" r:id="rId28"/>
    <p:sldId id="312" r:id="rId29"/>
    <p:sldId id="313" r:id="rId30"/>
    <p:sldId id="301" r:id="rId31"/>
    <p:sldId id="287" r:id="rId32"/>
    <p:sldId id="314" r:id="rId33"/>
    <p:sldId id="30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ова Елизавета Сергеевна" initials="РЕС" lastIdx="1" clrIdx="0">
    <p:extLst>
      <p:ext uri="{19B8F6BF-5375-455C-9EA6-DF929625EA0E}">
        <p15:presenceInfo xmlns:p15="http://schemas.microsoft.com/office/powerpoint/2012/main" userId="Романова Елизавета Серге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D8B"/>
    <a:srgbClr val="008080"/>
    <a:srgbClr val="90BAB0"/>
    <a:srgbClr val="B9E1C0"/>
    <a:srgbClr val="8295DD"/>
    <a:srgbClr val="7676E5"/>
    <a:srgbClr val="8CADD6"/>
    <a:srgbClr val="96C5D4"/>
    <a:srgbClr val="86A0D9"/>
    <a:srgbClr val="98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115B2-91B0-436D-971B-6F6F9A464D9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94544-7D09-4B44-99B8-FEBEC70C7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15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29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01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203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963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400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6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46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81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680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63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694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75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0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327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0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53C57-162E-4EAD-B991-2567AFA2A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FB4458-A1BE-46AD-928C-D9EB20638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98CC4-F0DC-425A-B914-0690B8F8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814963-436F-446B-8356-71D34E47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34A864-6DED-4E33-BAE2-C1CC4B93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3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D7570-524C-4CA7-92A1-FEE2A5AF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6A60D2-ADF9-4377-94C7-1FFADD711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E9BB57-3E64-44C0-82D9-1CB8F919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E1988-8034-473F-BC35-2BAD95EA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174FF-EE7B-403A-99DC-AEB6DB2B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2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7F8A5E-99CC-4185-9C59-5D7581360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FBAC33-524F-4885-8C93-79D72F9BA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99562F-2CFA-44FF-889A-90134B7B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458E6A-E473-49FE-A160-34A7B5E3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1F62B-29ED-47B8-8D05-84B24B8A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99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01A8D-18EB-4EC6-891E-16FC0E35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96D945-11ED-4192-B3F6-09000ED95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4EB52E-A932-475A-B033-2281BD11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77136-7453-4AD0-8C1B-96A799B9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EEE0E9-FA99-45D0-8B77-B0E333FB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1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938C5-1858-4E9E-A35F-CE0EDBC1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D8F57E-AEA1-42AE-B4C7-8BA38E01A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5228A-9848-4608-9CB5-00C8CFB25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F06903-FCCE-496F-8132-6EA956805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9E4B67-4D94-42A4-B8BF-B179BB21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68C6F-5B34-49C6-8AED-85770B0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1624AF-62A8-4777-AD02-07343E19D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5DA752-39D8-4902-A2A8-7DC846C7F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1708B-CE78-4C2B-A729-C7C47A52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0DCAEA-5565-4545-8306-C7A9B176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7F5562-92EB-47ED-A12A-B44C3A06F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02D7A-E094-4B7C-9EF9-BB17ABCF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43D24D-205C-4303-8BDB-569580145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F47E09-2DAF-4CCC-A410-389448393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ADE28A-1706-45A2-88D9-408BAF83B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92083B-A79B-4924-8F3A-57F19344ED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1C0DDA-4BCB-4D80-AB51-AFEAE394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583480-A0F7-4C03-85ED-F97C8DB1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942EA3-2562-448D-9D73-3BF55597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3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96036-A2E1-4F1A-B657-A75BB056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4E5223-FE1C-498E-AE76-B1D817E5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CDB456-65B5-4F89-B7D8-CC77D56B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907797-AD30-47A6-9A89-B5176D19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7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BF53E1-D3BC-4D74-A009-CF083560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016C7C-E8FD-4749-8879-1CD84A8D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5017B7-455B-46EB-AFBF-AF19ED0A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8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31437-21DC-4EEC-BB53-2AA3E2571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8C4D51-F13F-4DB8-B6B3-9BE61713E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A5FD61-2BC8-48DD-AC1C-B096E52DE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E3A215-EB63-40B6-992A-A974FC3D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9304B0-E376-43D7-9311-9D4F0062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D5C344-37CD-4CF7-AEF8-B0C9BA54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8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6BA36-B2F7-4FB6-A64B-90F53E35C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0DCA50-1B5F-4357-A81C-EB506771C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1EFCA6-956C-4BA1-A589-A648083FD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9690E8-5357-4722-9DA8-9C5A53F66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D05B87-A47F-47E3-8343-08706645A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146F63-7D86-44D3-8D9A-9A5C5EDC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3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20189-5605-4874-9D24-7736B181E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8F4B36-0D0C-420E-AF7A-1A696B983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39FA05-2E76-4B2B-8804-A214349A1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7D2A27-6F7B-4E13-B3C8-093D5CF5D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6569F4-CEA0-4335-812D-A32AD5436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7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library.fa.ru/" TargetMode="External"/><Relationship Id="rId4" Type="http://schemas.openxmlformats.org/officeDocument/2006/relationships/hyperlink" Target="http://105.fa.ru/org/faculty/ioo/cpb/Pages/uchebniy-process.asp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ruz.fa.ru/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online.fa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105.fa.ru/org/faculty/ioo/cpb/Pages/uchebniy-process.aspx" TargetMode="External"/><Relationship Id="rId4" Type="http://schemas.openxmlformats.org/officeDocument/2006/relationships/hyperlink" Target="http://www.fa.ru/org/faculty/ioo/Documents/%D0%98%D0%BD%D1%81%D1%82%D1%80%D1%83%D0%BA%D1%86%D0%B8%D1%8F%20%D0%BF%D0%BE%20%D0%BF%D1%80%D0%BE%D1%85%D0%BE%D0%B6%D0%B4%D0%B5%D0%BD%D0%B8%D1%8E%20%D1%82%D0%B5%D1%81%D1%82%D0%B8%D1%80%D0%BE%D0%B2%D0%B0%D0%BD%D0%B8%D1%8F%20%D1%81%20%D0%BF%D1%80%D0%BE%D0%BA%D1%82%D0%BE%D1%80%D0%B8%D0%BD%D0%B3%D0%BE%D0%BC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://105.fa.ru/org/div/studoffice/Pages/Home.asp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hyperlink" Target="https://org.fa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05.fa.ru/campus-card/Pages/Home.aspx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105.fa.ru/stud/oplat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105.fa.ru/org/faculty/io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http://105.fa.ru/org/faculty/ioo/Pages/otsrochka.aspx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://105.fa.ru/stud/free/Pages/vm.aspx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105.fa.ru/org/faculty/ioo/cpb/Pages/uchebniy-process.aspx" TargetMode="External"/><Relationship Id="rId5" Type="http://schemas.openxmlformats.org/officeDocument/2006/relationships/hyperlink" Target="http://105.fa.ru/stud/free/Pages/Home.aspx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47.png"/><Relationship Id="rId4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nyupuchkova@fa.r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105.fa.ru/org/faculty/ioo/Pages/student-life.asp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esromanova@fa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hyperlink" Target="http://105.fa.ru/org/faculty/ioo/Pages/Home.aspx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org.fa.ru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hyperlink" Target="https://campus.fa.ru/" TargetMode="External"/><Relationship Id="rId4" Type="http://schemas.openxmlformats.org/officeDocument/2006/relationships/hyperlink" Target="https://biz.mail.ru/login/edu.fa.r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fa.ru/" TargetMode="External"/><Relationship Id="rId7" Type="http://schemas.openxmlformats.org/officeDocument/2006/relationships/hyperlink" Target="https://org.fa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105.fa.ru/org/div/sitp/Pages/mail_portal.aspx" TargetMode="External"/><Relationship Id="rId4" Type="http://schemas.openxmlformats.org/officeDocument/2006/relationships/hyperlink" Target="https://ruz.fa.r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hyperlink" Target="mailto:esromanova@fa.r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.mail.ru/compose/?mailto=mailto:2288@fa.ru" TargetMode="External"/><Relationship Id="rId5" Type="http://schemas.openxmlformats.org/officeDocument/2006/relationships/hyperlink" Target="https://campus.fa.ru/" TargetMode="External"/><Relationship Id="rId4" Type="http://schemas.openxmlformats.org/officeDocument/2006/relationships/hyperlink" Target="https://org.fa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105.fa.ru/org/div/sitp/Pages/mail_portal.aspx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23697" r="5672" b="65537"/>
          <a:stretch/>
        </p:blipFill>
        <p:spPr>
          <a:xfrm>
            <a:off x="0" y="23576"/>
            <a:ext cx="9144000" cy="3489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0" y="3513121"/>
            <a:ext cx="9144000" cy="3435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659" y="1863668"/>
            <a:ext cx="6525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для первокурсников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98659" y="2515997"/>
            <a:ext cx="642625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588743" y="2615650"/>
            <a:ext cx="501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открытого образования</a:t>
            </a:r>
          </a:p>
        </p:txBody>
      </p:sp>
      <p:sp>
        <p:nvSpPr>
          <p:cNvPr id="19" name="Freeform 13"/>
          <p:cNvSpPr/>
          <p:nvPr/>
        </p:nvSpPr>
        <p:spPr>
          <a:xfrm>
            <a:off x="6017212" y="343934"/>
            <a:ext cx="2832208" cy="1080626"/>
          </a:xfrm>
          <a:custGeom>
            <a:avLst/>
            <a:gdLst/>
            <a:ahLst/>
            <a:cxnLst/>
            <a:rect l="l" t="t" r="r" b="b"/>
            <a:pathLst>
              <a:path w="3952380" h="1517214">
                <a:moveTo>
                  <a:pt x="0" y="0"/>
                </a:moveTo>
                <a:lnTo>
                  <a:pt x="3952380" y="0"/>
                </a:lnTo>
                <a:lnTo>
                  <a:pt x="3952380" y="1517214"/>
                </a:lnTo>
                <a:lnTo>
                  <a:pt x="0" y="1517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691" b="-3639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31304BF-4CA7-4A68-A5D0-F18CDF4C43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9" y="121972"/>
            <a:ext cx="2684266" cy="1401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2CEC7E-827B-4EE7-AB71-76A6909B7CD3}"/>
              </a:ext>
            </a:extLst>
          </p:cNvPr>
          <p:cNvSpPr txBox="1"/>
          <p:nvPr/>
        </p:nvSpPr>
        <p:spPr>
          <a:xfrm>
            <a:off x="3978178" y="3827207"/>
            <a:ext cx="5013249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заочная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полным применением дистанционных образовательных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38380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6"/>
            <a:ext cx="9144000" cy="74712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85321" y="81571"/>
            <a:ext cx="6410787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Библиотечно-информационный комплекс (БИК)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50113" y="5803483"/>
            <a:ext cx="8443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Подробная информация о методическом обеспечении образовательной деятельности доступна в разделе «Библиотечно - информационный комплекс» по ссылке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http://www.fa.ru/org/faculty/ioo/cpb/Pages/uchebniy-process.aspx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6BD3D8-EBE9-49F5-9504-D15C23F23047}"/>
              </a:ext>
            </a:extLst>
          </p:cNvPr>
          <p:cNvSpPr/>
          <p:nvPr/>
        </p:nvSpPr>
        <p:spPr>
          <a:xfrm>
            <a:off x="807058" y="749520"/>
            <a:ext cx="7220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Библиотечно-информационный комплекс Финансового университета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https://library.fa.ru/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7A828A-8C3C-4ECB-9FBF-CF5BC0BCC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14" y="1334295"/>
            <a:ext cx="8391373" cy="43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7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r="48209" b="80652"/>
          <a:stretch/>
        </p:blipFill>
        <p:spPr>
          <a:xfrm>
            <a:off x="1049256" y="5197876"/>
            <a:ext cx="7045488" cy="124547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540" y="1078914"/>
            <a:ext cx="8554310" cy="732132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зайти на страницу учебного расписания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https://ruz.fa.ru/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ввести название учебной группы, выбрать дату, перейти по ссылке на занятия.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061" y="1660124"/>
            <a:ext cx="6929370" cy="33974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439" y="276221"/>
            <a:ext cx="6241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Семинарские занятия в формате вебинаров</a:t>
            </a: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9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424" r="1277" b="9560"/>
          <a:stretch/>
        </p:blipFill>
        <p:spPr>
          <a:xfrm>
            <a:off x="163136" y="2046815"/>
            <a:ext cx="8946770" cy="44358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5017" y="874593"/>
            <a:ext cx="6569476" cy="1172222"/>
          </a:xfrm>
        </p:spPr>
        <p:txBody>
          <a:bodyPr>
            <a:no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занятия формируются за 1-2 дня до начала занятий. </a:t>
            </a:r>
          </a:p>
          <a:p>
            <a:pPr marL="0" indent="0">
              <a:spcAft>
                <a:spcPts val="750"/>
              </a:spcAft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становится активной за 5 минут до начала занятия.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2439" y="276221"/>
            <a:ext cx="6241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Семинарские занятия в формате вебинаров</a:t>
            </a: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Шевроны со сплошной заливкой">
            <a:extLst>
              <a:ext uri="{FF2B5EF4-FFF2-40B4-BE49-F238E27FC236}">
                <a16:creationId xmlns:a16="http://schemas.microsoft.com/office/drawing/2014/main" id="{261EB9DF-C587-40EA-A45B-07E259767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2439" y="896646"/>
            <a:ext cx="914400" cy="914400"/>
          </a:xfrm>
          <a:prstGeom prst="rect">
            <a:avLst/>
          </a:prstGeom>
        </p:spPr>
      </p:pic>
      <p:pic>
        <p:nvPicPr>
          <p:cNvPr id="14" name="Рисунок 13" descr="Шевроны со сплошной заливкой">
            <a:extLst>
              <a:ext uri="{FF2B5EF4-FFF2-40B4-BE49-F238E27FC236}">
                <a16:creationId xmlns:a16="http://schemas.microsoft.com/office/drawing/2014/main" id="{CB239DAD-3010-4DD4-807D-ADBBA83D1D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7874493" y="896646"/>
            <a:ext cx="914400" cy="9144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1CDF9D-CE84-4D56-A485-BD05E9848D32}"/>
              </a:ext>
            </a:extLst>
          </p:cNvPr>
          <p:cNvSpPr/>
          <p:nvPr/>
        </p:nvSpPr>
        <p:spPr>
          <a:xfrm>
            <a:off x="1174033" y="3514448"/>
            <a:ext cx="887767" cy="116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B4F243E-BFB0-4233-90F9-39B59BA650AA}"/>
              </a:ext>
            </a:extLst>
          </p:cNvPr>
          <p:cNvCxnSpPr>
            <a:cxnSpLocks/>
          </p:cNvCxnSpPr>
          <p:nvPr/>
        </p:nvCxnSpPr>
        <p:spPr>
          <a:xfrm flipH="1">
            <a:off x="2360218" y="3572708"/>
            <a:ext cx="15725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23D2531-EAB4-4283-BE4B-8EFFED31AC9A}"/>
              </a:ext>
            </a:extLst>
          </p:cNvPr>
          <p:cNvSpPr/>
          <p:nvPr/>
        </p:nvSpPr>
        <p:spPr>
          <a:xfrm>
            <a:off x="4013729" y="3399871"/>
            <a:ext cx="1893457" cy="3456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Ссылка на </a:t>
            </a:r>
            <a:r>
              <a:rPr lang="ru-RU" sz="16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вебинар</a:t>
            </a:r>
            <a:endParaRPr lang="ru-RU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-18641"/>
            <a:ext cx="9144000" cy="8629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8648" y="844322"/>
            <a:ext cx="8515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списком онлайн-курсов Вы можете ознакомиться по ссылке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https://online.fa.ru/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48" y="4563054"/>
            <a:ext cx="3481623" cy="22094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27860" y="5141926"/>
            <a:ext cx="1807198" cy="176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</a:rPr>
              <a:t>Иванов Иван Иванович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15962" y="212785"/>
            <a:ext cx="5033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Открытая онлайн-академия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28649" y="1220411"/>
            <a:ext cx="7886700" cy="3342643"/>
          </a:xfrm>
          <a:prstGeom prst="rect">
            <a:avLst/>
          </a:prstGeom>
        </p:spPr>
      </p:pic>
      <p:pic>
        <p:nvPicPr>
          <p:cNvPr id="4098" name="Picture 2" descr="3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1" t="12253" r="922" b="5874"/>
          <a:stretch/>
        </p:blipFill>
        <p:spPr bwMode="auto">
          <a:xfrm>
            <a:off x="5920105" y="2686787"/>
            <a:ext cx="3015807" cy="417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1A4EF0D-2937-4527-A24A-ED5F1F720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4" y="-111935"/>
            <a:ext cx="2010635" cy="10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ок-схема: процесс 12"/>
          <p:cNvSpPr/>
          <p:nvPr/>
        </p:nvSpPr>
        <p:spPr>
          <a:xfrm>
            <a:off x="123748" y="2320548"/>
            <a:ext cx="8896503" cy="1612823"/>
          </a:xfrm>
          <a:prstGeom prst="flowChartProcess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Если у Вас возникли вопросы по выставленной оценке в электронной зачетной книжке (отображается у вас в личном кабинете на </a:t>
            </a:r>
            <a:r>
              <a:rPr lang="en-US" sz="1600" dirty="0"/>
              <a:t>org.fa.ru</a:t>
            </a:r>
            <a:r>
              <a:rPr lang="ru-RU" sz="1600" dirty="0"/>
              <a:t> в разделе «зачетная книжка») необходимо оперативно обратиться к куратору группы с письменным заявлением и с указанием несоответствия полученного результата.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23748" y="907364"/>
            <a:ext cx="8896503" cy="1721193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Видеолекции, электронные учебные пособия/материалы, презентации, вопросы для самостоятельной работы, справочники, дополнительные ресурсы, записанные вебинары, задания для текущего и промежуточного контроля – размещены в ЭУК на </a:t>
            </a:r>
            <a:r>
              <a:rPr lang="en-US" sz="1600" dirty="0"/>
              <a:t>campus.fa.ru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Критерии оценивания по всем видам работ в семестре,</a:t>
            </a:r>
          </a:p>
          <a:p>
            <a:pPr algn="ctr"/>
            <a:r>
              <a:rPr lang="ru-RU" sz="1600" dirty="0"/>
              <a:t> а также срок их выполнения устанавливает преподаватель.</a:t>
            </a:r>
          </a:p>
          <a:p>
            <a:pPr algn="ctr"/>
            <a:r>
              <a:rPr lang="ru-RU" sz="1600" dirty="0"/>
              <a:t>Для связи с преподавателем используется корпоративная электронная почта, </a:t>
            </a:r>
          </a:p>
          <a:p>
            <a:pPr algn="ctr"/>
            <a:r>
              <a:rPr lang="ru-RU" sz="1600" dirty="0"/>
              <a:t>адрес которой указан в ЭУК.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427" y="246134"/>
            <a:ext cx="477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Организация учебного процесса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00797" y="4662227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400800" y="494779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400798" y="4815167"/>
            <a:ext cx="1350085" cy="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00800" y="520244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00800" y="5303672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00800" y="5445986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00799" y="5565373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400800" y="5703794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517748" y="506449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517750" y="4924649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517750" y="4815167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17750" y="467167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517749" y="5199556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517750" y="5310173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517750" y="5435518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517750" y="557743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17750" y="5707230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20" y="3986496"/>
            <a:ext cx="7254158" cy="28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456" y="865358"/>
            <a:ext cx="2963544" cy="209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270" y="1105557"/>
            <a:ext cx="6753225" cy="23671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100 - балльная система оценивания: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семестре: максимум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баллов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(эссе, рефераты, творческие задания, контрольные работы, посещение  вебинаров и работа на семинарских занятиях др.)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экзамен/зачет: максимум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баллов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21670"/>
              </p:ext>
            </p:extLst>
          </p:nvPr>
        </p:nvGraphicFramePr>
        <p:xfrm>
          <a:off x="3207418" y="4215813"/>
          <a:ext cx="548382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363">
                  <a:extLst>
                    <a:ext uri="{9D8B030D-6E8A-4147-A177-3AD203B41FA5}">
                      <a16:colId xmlns:a16="http://schemas.microsoft.com/office/drawing/2014/main" val="3362253553"/>
                    </a:ext>
                  </a:extLst>
                </a:gridCol>
                <a:gridCol w="3282458">
                  <a:extLst>
                    <a:ext uri="{9D8B030D-6E8A-4147-A177-3AD203B41FA5}">
                      <a16:colId xmlns:a16="http://schemas.microsoft.com/office/drawing/2014/main" val="3617296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100-балльная система</a:t>
                      </a:r>
                    </a:p>
                  </a:txBody>
                  <a:tcPr>
                    <a:solidFill>
                      <a:srgbClr val="7676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5-бальная система</a:t>
                      </a:r>
                    </a:p>
                  </a:txBody>
                  <a:tcPr>
                    <a:solidFill>
                      <a:srgbClr val="767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38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86-100</a:t>
                      </a:r>
                    </a:p>
                  </a:txBody>
                  <a:tcPr>
                    <a:solidFill>
                      <a:srgbClr val="8295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«отлично»/зачтено</a:t>
                      </a:r>
                    </a:p>
                  </a:txBody>
                  <a:tcPr>
                    <a:solidFill>
                      <a:srgbClr val="82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593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70-85</a:t>
                      </a:r>
                    </a:p>
                  </a:txBody>
                  <a:tcPr>
                    <a:solidFill>
                      <a:srgbClr val="8CA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«хорошо»/зачтено</a:t>
                      </a:r>
                    </a:p>
                  </a:txBody>
                  <a:tcPr>
                    <a:solidFill>
                      <a:srgbClr val="8CA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67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50-69</a:t>
                      </a:r>
                    </a:p>
                  </a:txBody>
                  <a:tcPr>
                    <a:solidFill>
                      <a:srgbClr val="92BC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«удовлетворительно»/зачтено</a:t>
                      </a:r>
                    </a:p>
                  </a:txBody>
                  <a:tcPr>
                    <a:solidFill>
                      <a:srgbClr val="92B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75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49 и менее</a:t>
                      </a:r>
                    </a:p>
                  </a:txBody>
                  <a:tcPr>
                    <a:solidFill>
                      <a:srgbClr val="98C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«неудовлетворительно»/не зачтено</a:t>
                      </a:r>
                    </a:p>
                  </a:txBody>
                  <a:tcPr>
                    <a:solidFill>
                      <a:srgbClr val="98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21932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7173" y="13299"/>
            <a:ext cx="6289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Контроль успеваемости и критерии оценивания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80634" y="3614981"/>
            <a:ext cx="336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Балльно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-рейтинговая система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Ноутбук с телефоном и калькулятором">
            <a:extLst>
              <a:ext uri="{FF2B5EF4-FFF2-40B4-BE49-F238E27FC236}">
                <a16:creationId xmlns:a16="http://schemas.microsoft.com/office/drawing/2014/main" id="{A687C06E-7657-474B-BBAA-413521A8F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37219" y="2829470"/>
            <a:ext cx="2922973" cy="29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Открыть книгу с помощью индикатора, книги, перо и карандаша">
            <a:extLst>
              <a:ext uri="{FF2B5EF4-FFF2-40B4-BE49-F238E27FC236}">
                <a16:creationId xmlns:a16="http://schemas.microsoft.com/office/drawing/2014/main" id="{71BC4B1A-E609-430D-A09F-F46E745DB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31472" y="2719782"/>
            <a:ext cx="6257772" cy="5808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814" y="1149873"/>
            <a:ext cx="9051460" cy="4931331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814" y="118234"/>
            <a:ext cx="5698362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 2024/2025 учебный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E07A49-004D-49C1-95CB-D032D71CE7FE}"/>
              </a:ext>
            </a:extLst>
          </p:cNvPr>
          <p:cNvSpPr/>
          <p:nvPr/>
        </p:nvSpPr>
        <p:spPr>
          <a:xfrm>
            <a:off x="205089" y="1149873"/>
            <a:ext cx="6380047" cy="1562682"/>
          </a:xfrm>
          <a:prstGeom prst="rect">
            <a:avLst/>
          </a:prstGeom>
          <a:solidFill>
            <a:srgbClr val="8DB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Aft>
                <a:spcPts val="750"/>
              </a:spcAft>
              <a:buNone/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семестр: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01.10.2024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–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31.01.2025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</a:p>
          <a:p>
            <a:pPr marL="0" indent="0">
              <a:spcAft>
                <a:spcPts val="750"/>
              </a:spcAft>
              <a:buNone/>
            </a:pPr>
            <a:endParaRPr lang="ru-R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 по итогам 1 семестра: </a:t>
            </a: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учебным расписанием</a:t>
            </a: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8C49F59-F2C4-429D-8FB8-1DBE85D8DBFD}"/>
              </a:ext>
            </a:extLst>
          </p:cNvPr>
          <p:cNvSpPr/>
          <p:nvPr/>
        </p:nvSpPr>
        <p:spPr>
          <a:xfrm>
            <a:off x="1772542" y="2834196"/>
            <a:ext cx="6380047" cy="1562683"/>
          </a:xfrm>
          <a:prstGeom prst="rect">
            <a:avLst/>
          </a:prstGeom>
          <a:solidFill>
            <a:srgbClr val="8DB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Aft>
                <a:spcPts val="750"/>
              </a:spcAft>
              <a:buNone/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семестр: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01.02.2025 г.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30.06.2025 г.</a:t>
            </a:r>
          </a:p>
          <a:p>
            <a:pPr marL="0" indent="0">
              <a:spcAft>
                <a:spcPts val="750"/>
              </a:spcAft>
              <a:buNone/>
            </a:pPr>
            <a:endParaRPr lang="ru-R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 по итогам 2 семестра: </a:t>
            </a: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учебным расписанием</a:t>
            </a: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Систематизированоные круги">
            <a:extLst>
              <a:ext uri="{FF2B5EF4-FFF2-40B4-BE49-F238E27FC236}">
                <a16:creationId xmlns:a16="http://schemas.microsoft.com/office/drawing/2014/main" id="{D2F61310-ECEB-409B-BC49-7ED4CA3029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055550" y="872585"/>
            <a:ext cx="1874284" cy="1874284"/>
          </a:xfrm>
          <a:prstGeom prst="rect">
            <a:avLst/>
          </a:prstGeom>
        </p:spPr>
      </p:pic>
      <p:pic>
        <p:nvPicPr>
          <p:cNvPr id="19" name="Рисунок 18" descr="Систематизированоные круги">
            <a:extLst>
              <a:ext uri="{FF2B5EF4-FFF2-40B4-BE49-F238E27FC236}">
                <a16:creationId xmlns:a16="http://schemas.microsoft.com/office/drawing/2014/main" id="{5FED88EC-5CDF-4892-ACD8-D49B8E2867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152" y="4251874"/>
            <a:ext cx="2237802" cy="223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0" t="8366" r="1136" b="1486"/>
          <a:stretch/>
        </p:blipFill>
        <p:spPr bwMode="auto">
          <a:xfrm>
            <a:off x="5420265" y="1714910"/>
            <a:ext cx="3588027" cy="39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0"/>
            <a:ext cx="9144000" cy="862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792" y="231426"/>
            <a:ext cx="5423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Система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прокторинга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ProctorEdu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1022" y="1014293"/>
            <a:ext cx="5219243" cy="2217858"/>
          </a:xfrm>
          <a:prstGeom prst="rect">
            <a:avLst/>
          </a:prstGeom>
          <a:solidFill>
            <a:srgbClr val="D1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cs typeface="Arial" panose="020B0604020202020204" pitchFamily="34" charset="0"/>
              </a:rPr>
              <a:t>Система </a:t>
            </a:r>
            <a:r>
              <a:rPr lang="ru-RU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прокторинга</a:t>
            </a:r>
            <a:r>
              <a:rPr lang="ru-RU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 — это программное обеспечение для онлайн-наблюдения, протоколирования и оценивания поведения пользователей при прохождении электронных тестирований.</a:t>
            </a: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Функции </a:t>
            </a:r>
            <a:r>
              <a:rPr lang="ru-RU" sz="1600" dirty="0" err="1">
                <a:solidFill>
                  <a:schemeClr val="tx1"/>
                </a:solidFill>
                <a:cs typeface="Arial" panose="020B0604020202020204" pitchFamily="34" charset="0"/>
              </a:rPr>
              <a:t>прокторинга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 подключаются к платформам тестирования, что позволяет проводить контролируемые дистанционные экзамены.</a:t>
            </a: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ru-RU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2662" y="3844031"/>
            <a:ext cx="4647603" cy="2867487"/>
          </a:xfrm>
          <a:prstGeom prst="rect">
            <a:avLst/>
          </a:prstGeom>
          <a:solidFill>
            <a:srgbClr val="D1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Ознакомиться с инструкцией: </a:t>
            </a:r>
            <a:r>
              <a:rPr lang="ru-RU" sz="1500" dirty="0">
                <a:solidFill>
                  <a:schemeClr val="tx1"/>
                </a:solidFill>
                <a:hlinkClick r:id="rId4"/>
              </a:rPr>
              <a:t>Инструкция по прохождению тестирования с прокторингом.pdf (fa.ru)</a:t>
            </a:r>
            <a:r>
              <a:rPr lang="ru-RU" sz="1500" dirty="0">
                <a:solidFill>
                  <a:schemeClr val="tx1"/>
                </a:solidFill>
              </a:rPr>
              <a:t> </a:t>
            </a: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и с регламентом</a:t>
            </a:r>
            <a:endParaRPr lang="ru-RU" sz="1500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по прохождению электронного тестирования с </a:t>
            </a:r>
            <a:r>
              <a:rPr lang="ru-RU" sz="1600" dirty="0" err="1">
                <a:solidFill>
                  <a:schemeClr val="tx1"/>
                </a:solidFill>
                <a:cs typeface="Arial" panose="020B0604020202020204" pitchFamily="34" charset="0"/>
              </a:rPr>
              <a:t>прокторингом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  <a:hlinkClick r:id="rId5"/>
              </a:rPr>
              <a:t>http://www.fa.ru/org/faculty/ioo/cpb/Pages/uchebniy-process.aspx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Обращаем ваше внимание, что за нарушения регламента результаты сдачи тестирования будут аннулированы.</a:t>
            </a:r>
          </a:p>
        </p:txBody>
      </p:sp>
      <p:sp>
        <p:nvSpPr>
          <p:cNvPr id="4" name="TextBox 3"/>
          <p:cNvSpPr txBox="1"/>
          <p:nvPr/>
        </p:nvSpPr>
        <p:spPr>
          <a:xfrm rot="21315805">
            <a:off x="196612" y="4195064"/>
            <a:ext cx="839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>
                <a:solidFill>
                  <a:srgbClr val="B5B2FE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848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39" y="1023774"/>
            <a:ext cx="7819115" cy="2215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Оформлением документов занимается Служба 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офис»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http://www.fa.ru/org/div/studoffice/Pages/Home.aspx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справок (об обучении, о периоде обучения)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дополнительных соглашений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копий и оригиналов документов (договора, дополнительные соглашения, выписка из электронной зачетной книжки и пр.)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096" y="2833309"/>
            <a:ext cx="4769773" cy="378715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2439" y="276221"/>
            <a:ext cx="4163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Служба «Студенческий офис»</a:t>
            </a: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99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0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22" y="1640761"/>
            <a:ext cx="6853950" cy="6926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студенческий билет находится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обучающегося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https://org.fa.ru/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5B14CE-AA2F-4827-AE23-AA1EA206E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4" y="979689"/>
            <a:ext cx="2787255" cy="2691780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4045745" y="3865910"/>
            <a:ext cx="5098255" cy="2532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Вам требуется студенческий билет в традиционном виде, Вам необходимо обратиться к своему куратору.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i="1" dirty="0">
                <a:solidFill>
                  <a:srgbClr val="2565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туденческий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билет на бумажном носителе необходимо ежегодно (после окончания летней сессии) предоставлять в Институт для продления.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0222" y="183235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Студенческий билет</a:t>
            </a:r>
          </a:p>
        </p:txBody>
      </p:sp>
      <p:pic>
        <p:nvPicPr>
          <p:cNvPr id="4" name="Рисунок 3" descr="Изображение выглядит как текст, визитная карточк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3F79D0B-883D-449E-AF4A-8E7A8549A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8" y="3671469"/>
            <a:ext cx="3802882" cy="253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6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3767"/>
            <a:ext cx="9144000" cy="8242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47" y="198475"/>
            <a:ext cx="6947875" cy="573429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Руководство 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Института открытого образования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4A02D0-CF83-4091-A36E-3F3FE8DDE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101"/>
          <a:stretch/>
        </p:blipFill>
        <p:spPr>
          <a:xfrm>
            <a:off x="4832074" y="3953583"/>
            <a:ext cx="1350099" cy="171904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689132" y="4619927"/>
            <a:ext cx="3090818" cy="930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 </a:t>
            </a:r>
          </a:p>
          <a:p>
            <a:r>
              <a:rPr lang="ru-RU" sz="1600" b="1" i="1" dirty="0" err="1">
                <a:solidFill>
                  <a:srgbClr val="338E9F"/>
                </a:solidFill>
              </a:rPr>
              <a:t>Черевкова</a:t>
            </a:r>
            <a:r>
              <a:rPr lang="ru-RU" sz="1600" b="1" i="1" dirty="0">
                <a:solidFill>
                  <a:srgbClr val="338E9F"/>
                </a:solidFill>
              </a:rPr>
              <a:t> Татьяна Евгеньевна </a:t>
            </a:r>
            <a:endParaRPr lang="en-US" sz="1600" b="1" i="1" dirty="0">
              <a:solidFill>
                <a:srgbClr val="338E9F"/>
              </a:solidFill>
            </a:endParaRPr>
          </a:p>
          <a:p>
            <a:pPr algn="ctr"/>
            <a:endParaRPr lang="ru-RU" sz="1400" dirty="0">
              <a:solidFill>
                <a:srgbClr val="338E9F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41196" y="4797379"/>
            <a:ext cx="3149104" cy="875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 </a:t>
            </a:r>
          </a:p>
          <a:p>
            <a:r>
              <a:rPr lang="ru-RU" sz="1600" b="1" i="1" dirty="0">
                <a:solidFill>
                  <a:srgbClr val="338E9F"/>
                </a:solidFill>
              </a:rPr>
              <a:t>Архипова Юлия Викторовна </a:t>
            </a:r>
            <a:endParaRPr lang="en-US" sz="1600" b="1" i="1" dirty="0">
              <a:solidFill>
                <a:srgbClr val="338E9F"/>
              </a:solidFill>
            </a:endParaRPr>
          </a:p>
          <a:p>
            <a:endParaRPr lang="ru-RU" sz="1400" dirty="0">
              <a:solidFill>
                <a:srgbClr val="256569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18535" y="3980170"/>
            <a:ext cx="3154516" cy="991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8E9F"/>
                </a:solidFill>
              </a:rPr>
              <a:t>ДИРЕКТОР</a:t>
            </a:r>
          </a:p>
          <a:p>
            <a:pPr algn="ctr"/>
            <a:r>
              <a:rPr lang="ru-RU" sz="1600" b="1" dirty="0">
                <a:solidFill>
                  <a:srgbClr val="338E9F"/>
                </a:solidFill>
              </a:rPr>
              <a:t>Центра программ бакалавриата  </a:t>
            </a:r>
            <a:endParaRPr lang="en-US" sz="1600" b="1" dirty="0">
              <a:solidFill>
                <a:srgbClr val="338E9F"/>
              </a:solidFill>
            </a:endParaRPr>
          </a:p>
        </p:txBody>
      </p:sp>
      <p:pic>
        <p:nvPicPr>
          <p:cNvPr id="1026" name="Picture 2" descr="http://www.fa.ru/org/faculty/ioo/SiteAssets/Pages/guide/BratarchukTV_2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" y="1316845"/>
            <a:ext cx="1326388" cy="188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621151" y="2251757"/>
            <a:ext cx="3180498" cy="5632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 </a:t>
            </a:r>
          </a:p>
          <a:p>
            <a:r>
              <a:rPr lang="ru-RU" sz="1600" b="1" i="1" dirty="0" err="1">
                <a:solidFill>
                  <a:srgbClr val="338E9F"/>
                </a:solidFill>
              </a:rPr>
              <a:t>Братарчук</a:t>
            </a:r>
            <a:r>
              <a:rPr lang="ru-RU" sz="1600" b="1" i="1" dirty="0">
                <a:solidFill>
                  <a:srgbClr val="338E9F"/>
                </a:solidFill>
              </a:rPr>
              <a:t> Татьяна Витальевна</a:t>
            </a:r>
            <a:endParaRPr lang="en-US" sz="1600" b="1" i="1" dirty="0">
              <a:solidFill>
                <a:srgbClr val="338E9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99666" y="1791590"/>
            <a:ext cx="1395801" cy="3805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38E9F"/>
                </a:solidFill>
              </a:rPr>
              <a:t>ДИРЕКТОР</a:t>
            </a:r>
            <a:endParaRPr lang="en-US" b="1" dirty="0">
              <a:solidFill>
                <a:srgbClr val="338E9F"/>
              </a:solidFill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1885252" y="4426261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3898525" y="4426261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fa.ru/org/faculty/ioo/SiteAssets/Pages/guide/image-30-05-24-11-17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116" b="1257"/>
          <a:stretch/>
        </p:blipFill>
        <p:spPr bwMode="auto">
          <a:xfrm>
            <a:off x="4828164" y="1343232"/>
            <a:ext cx="1346462" cy="18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Прямая соединительная линия 51"/>
          <p:cNvCxnSpPr/>
          <p:nvPr/>
        </p:nvCxnSpPr>
        <p:spPr>
          <a:xfrm flipV="1">
            <a:off x="3736435" y="1977400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1788834" y="1981898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6294500" y="4423277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8417061" y="4423277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6733834" y="1701617"/>
            <a:ext cx="1884287" cy="6056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8E9F"/>
                </a:solidFill>
              </a:rPr>
              <a:t>ЗАМЕСТИТЕЛЬ ДИРЕКТОРА</a:t>
            </a:r>
            <a:endParaRPr lang="en-US" sz="1600" b="1" dirty="0">
              <a:solidFill>
                <a:srgbClr val="338E9F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V="1">
            <a:off x="6294500" y="1955833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8420919" y="1955833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6241196" y="2200604"/>
            <a:ext cx="3376569" cy="6999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</a:t>
            </a:r>
            <a:endParaRPr lang="en-US" sz="1400" dirty="0">
              <a:solidFill>
                <a:srgbClr val="338E9F"/>
              </a:solidFill>
            </a:endParaRPr>
          </a:p>
          <a:p>
            <a:r>
              <a:rPr lang="ru-RU" sz="1400" dirty="0">
                <a:solidFill>
                  <a:srgbClr val="338E9F"/>
                </a:solidFill>
              </a:rPr>
              <a:t>по учебной и методической работе</a:t>
            </a:r>
          </a:p>
          <a:p>
            <a:r>
              <a:rPr lang="ru-RU" sz="1600" b="1" i="1" dirty="0">
                <a:solidFill>
                  <a:srgbClr val="338E9F"/>
                </a:solidFill>
              </a:rPr>
              <a:t>Вяткина Екатерина Олеговна</a:t>
            </a:r>
            <a:endParaRPr lang="en-US" sz="1600" b="1" i="1" dirty="0">
              <a:solidFill>
                <a:srgbClr val="338E9F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DD539D9-2B69-44C4-B47C-A613A9820B3A}"/>
              </a:ext>
            </a:extLst>
          </p:cNvPr>
          <p:cNvSpPr/>
          <p:nvPr/>
        </p:nvSpPr>
        <p:spPr>
          <a:xfrm>
            <a:off x="6098719" y="4031376"/>
            <a:ext cx="3154516" cy="991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8E9F"/>
                </a:solidFill>
              </a:rPr>
              <a:t>ЗАМЕСТИТЕЛЬ </a:t>
            </a:r>
          </a:p>
          <a:p>
            <a:pPr algn="ctr"/>
            <a:r>
              <a:rPr lang="ru-RU" sz="1600" b="1" dirty="0">
                <a:solidFill>
                  <a:srgbClr val="338E9F"/>
                </a:solidFill>
              </a:rPr>
              <a:t>ДИРЕКТОРА</a:t>
            </a:r>
          </a:p>
          <a:p>
            <a:pPr algn="ctr"/>
            <a:r>
              <a:rPr lang="ru-RU" sz="1600" b="1" dirty="0">
                <a:solidFill>
                  <a:srgbClr val="338E9F"/>
                </a:solidFill>
              </a:rPr>
              <a:t>Центра программ бакалавриата  </a:t>
            </a:r>
            <a:endParaRPr lang="en-US" sz="1600" b="1" dirty="0">
              <a:solidFill>
                <a:srgbClr val="338E9F"/>
              </a:solidFill>
            </a:endParaRPr>
          </a:p>
        </p:txBody>
      </p:sp>
      <p:pic>
        <p:nvPicPr>
          <p:cNvPr id="6" name="Рисунок 5" descr="Изображение выглядит как Человеческое лицо, человек, одежда, мода&#10;&#10;Автоматически созданное описание">
            <a:extLst>
              <a:ext uri="{FF2B5EF4-FFF2-40B4-BE49-F238E27FC236}">
                <a16:creationId xmlns:a16="http://schemas.microsoft.com/office/drawing/2014/main" id="{84C85E51-7AEB-424B-A58B-F210A06CE9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6" r="29178" b="2162"/>
          <a:stretch/>
        </p:blipFill>
        <p:spPr>
          <a:xfrm>
            <a:off x="336682" y="3953583"/>
            <a:ext cx="1326388" cy="174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57727" y="1771689"/>
            <a:ext cx="8807074" cy="1833671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1823C8-664D-47AC-AFD1-22EAA74EB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716">
            <a:off x="6718071" y="4588399"/>
            <a:ext cx="2704605" cy="25919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658" r="10289"/>
          <a:stretch/>
        </p:blipFill>
        <p:spPr>
          <a:xfrm>
            <a:off x="283264" y="3754726"/>
            <a:ext cx="4170224" cy="28504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264" y="1055432"/>
            <a:ext cx="8681537" cy="31047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оформления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кампусной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необходимо обратиться в Группу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кампусных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 необходимо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иметь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кампусных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находится по адресу: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Ленинградский проспект, 51/1, комн. 0112.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+7 (499) 553-13-82.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9.00 до 18.00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 с 9.00 до 16.45                                     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с 12.30 до 13.15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2439" y="276221"/>
            <a:ext cx="3161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Кампусная карта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644858" y="4160211"/>
            <a:ext cx="4319943" cy="66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Подробная информация расположена на сайте: </a:t>
            </a:r>
            <a:r>
              <a:rPr lang="en-US" sz="1600" dirty="0" smtClean="0">
                <a:hlinkClick r:id="rId6"/>
              </a:rPr>
              <a:t>http://www.fa.ru/campus-card/Pages/Home.aspx</a:t>
            </a:r>
            <a:r>
              <a:rPr lang="ru-RU" sz="1600" dirty="0" smtClean="0"/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Скругленная соединительная линия 4"/>
          <p:cNvCxnSpPr/>
          <p:nvPr/>
        </p:nvCxnSpPr>
        <p:spPr>
          <a:xfrm rot="10800000" flipV="1">
            <a:off x="3911704" y="4599194"/>
            <a:ext cx="785405" cy="721968"/>
          </a:xfrm>
          <a:prstGeom prst="curvedConnector3">
            <a:avLst>
              <a:gd name="adj1" fmla="val 50000"/>
            </a:avLst>
          </a:prstGeom>
          <a:ln w="38100">
            <a:solidFill>
              <a:srgbClr val="027D8B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9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51666" y="1024154"/>
            <a:ext cx="8840667" cy="2392273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Оплата обучения на основании договора:</a:t>
            </a:r>
          </a:p>
          <a:p>
            <a:pPr algn="ctr"/>
            <a:r>
              <a:rPr lang="ru-RU" sz="1600" u="sng" dirty="0"/>
              <a:t>до 01 февраля за весенний семестр и до 05 июля за осенний семестр</a:t>
            </a:r>
          </a:p>
          <a:p>
            <a:pPr algn="ctr"/>
            <a:r>
              <a:rPr lang="ru-RU" sz="1600" dirty="0"/>
              <a:t>В случае нарушения срока оплаты студент будет отчислен из </a:t>
            </a:r>
            <a:r>
              <a:rPr lang="ru-RU" sz="1600" dirty="0" err="1"/>
              <a:t>Финуниверситета</a:t>
            </a:r>
            <a:r>
              <a:rPr lang="ru-RU" sz="1600" dirty="0"/>
              <a:t> с правом восстановления.</a:t>
            </a:r>
          </a:p>
          <a:p>
            <a:pPr algn="ctr"/>
            <a:r>
              <a:rPr lang="ru-RU" sz="1600" dirty="0"/>
              <a:t>После оплаты обучения необходимо направить квитанцию своему куратору.</a:t>
            </a:r>
          </a:p>
          <a:p>
            <a:pPr algn="ctr"/>
            <a:r>
              <a:rPr lang="ru-RU" sz="1600" dirty="0"/>
              <a:t>В квитанции указываются номер и дата договора, семестр и с указанием платежа – оплата за обучение в ИОО.</a:t>
            </a:r>
          </a:p>
          <a:p>
            <a:pPr algn="ctr"/>
            <a:r>
              <a:rPr lang="ru-RU" sz="1600" u="sng" dirty="0"/>
              <a:t>Это ВАЖНО! При неверном заполнении квитанции денежные средства попадают на невыясненные платежи. У студента отображается долг за оплату обучения и он подлежит отчислению.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1666" y="203043"/>
            <a:ext cx="3172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Оплата обучения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1666" y="3873442"/>
            <a:ext cx="4171823" cy="2163373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/>
              <a:t>Произвести оплату обучения можно несколькими способами: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через систему онлайн-оплаты: </a:t>
            </a:r>
            <a:r>
              <a:rPr lang="en-US" sz="1600" dirty="0">
                <a:hlinkClick r:id="rId3"/>
              </a:rPr>
              <a:t>http://www.fa.ru/stud/oplata</a:t>
            </a:r>
            <a:r>
              <a:rPr lang="ru-RU" sz="1600" dirty="0">
                <a:hlinkClick r:id="rId3"/>
              </a:rPr>
              <a:t>/</a:t>
            </a:r>
            <a:r>
              <a:rPr lang="ru-RU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 реквизитам через приложение вашего банка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 квитанции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273" y="3575223"/>
            <a:ext cx="4400425" cy="294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2439" y="1023570"/>
            <a:ext cx="8565036" cy="1525550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/>
              <a:t>Рассрочка и отсрочка оплаты: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заявление подается не позднее, чем за 10 дней до даты оплаты по договору: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до 21 января за весенний семестр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до 20 июня за летний семестр.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91769" y="3874525"/>
            <a:ext cx="3842238" cy="2707254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 информацией о предоставлении рассрочки/отсрочки оплаты за обучение Вы можете ознакомиться на сайте:</a:t>
            </a:r>
          </a:p>
          <a:p>
            <a:pPr algn="ctr"/>
            <a:r>
              <a:rPr lang="en-US" sz="1400" dirty="0">
                <a:hlinkClick r:id="rId3"/>
              </a:rPr>
              <a:t>http://www.fa.ru/org/faculty/ioo</a:t>
            </a:r>
            <a:r>
              <a:rPr lang="ru-RU" sz="1400" dirty="0">
                <a:hlinkClick r:id="rId3"/>
              </a:rPr>
              <a:t>/</a:t>
            </a:r>
            <a:r>
              <a:rPr lang="ru-RU" sz="1400" dirty="0"/>
              <a:t> </a:t>
            </a:r>
          </a:p>
          <a:p>
            <a:pPr algn="ctr"/>
            <a:r>
              <a:rPr lang="ru-RU" sz="1400" dirty="0"/>
              <a:t>Вся информация, сроки подачи и формы заявления утверждены Положением о предоставлении отсрочки или рассрочки оплаты за обучение по договорам об оказании платных образовательных услуг </a:t>
            </a:r>
            <a:r>
              <a:rPr lang="en-US" sz="1400" dirty="0">
                <a:hlinkClick r:id="rId4"/>
              </a:rPr>
              <a:t>http://www.fa.ru/org/faculty/ioo/Pages/otsrochka.aspx</a:t>
            </a:r>
            <a:r>
              <a:rPr lang="ru-RU" sz="1400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2439" y="276221"/>
            <a:ext cx="5751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Отсрочка/рассрочка оплаты обучения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52" y="2782303"/>
            <a:ext cx="4867785" cy="33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48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3B7EA20-1644-483C-ADF6-28CEC95A4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r="18122"/>
          <a:stretch/>
        </p:blipFill>
        <p:spPr bwMode="auto">
          <a:xfrm>
            <a:off x="6791077" y="4393857"/>
            <a:ext cx="2347784" cy="24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9" t="21841" r="15841" b="20762"/>
          <a:stretch/>
        </p:blipFill>
        <p:spPr>
          <a:xfrm>
            <a:off x="224203" y="0"/>
            <a:ext cx="9271967" cy="84326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24203" y="2464143"/>
            <a:ext cx="8695593" cy="229428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Переход с платного обучения на обучение за счет средств бюджетных ассигнований </a:t>
            </a:r>
            <a:r>
              <a:rPr lang="ru-RU" b="1" u="sng" dirty="0">
                <a:solidFill>
                  <a:schemeClr val="tx1"/>
                </a:solidFill>
              </a:rPr>
              <a:t>осуществляется при наличии свободных (вакантных) мест, финансируемых за счет бюджетных ассигнований </a:t>
            </a:r>
            <a:r>
              <a:rPr lang="ru-RU" dirty="0">
                <a:solidFill>
                  <a:schemeClr val="tx1"/>
                </a:solidFill>
              </a:rPr>
              <a:t>по соответствующей образовательной программе по профессии, специальности, направлению подготовки, научной специальности и форме обучения на соответствующем курсе либо за счет собственных средств Финансового университета. </a:t>
            </a:r>
            <a:r>
              <a:rPr lang="en-US" b="1" dirty="0">
                <a:solidFill>
                  <a:schemeClr val="tx1"/>
                </a:solidFill>
                <a:hlinkClick r:id="rId5"/>
              </a:rPr>
              <a:t>http://www.fa.ru/stud/free/Pages/Home.aspx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ПРАВО</a:t>
            </a:r>
            <a:r>
              <a:rPr lang="ru-RU" dirty="0">
                <a:solidFill>
                  <a:prstClr val="black"/>
                </a:solidFill>
              </a:rPr>
              <a:t> на переход с платного обучения на бесплатное имеет обучающийся по договору об оказании платных образовательных услуг, </a:t>
            </a:r>
            <a:r>
              <a:rPr lang="ru-RU" b="1" dirty="0">
                <a:solidFill>
                  <a:prstClr val="black"/>
                </a:solidFill>
              </a:rPr>
              <a:t>не </a:t>
            </a:r>
            <a:r>
              <a:rPr lang="ru-RU" b="1" dirty="0" smtClean="0">
                <a:solidFill>
                  <a:prstClr val="black"/>
                </a:solidFill>
              </a:rPr>
              <a:t>имеющий </a:t>
            </a:r>
            <a:r>
              <a:rPr lang="ru-RU" b="1" dirty="0">
                <a:solidFill>
                  <a:prstClr val="black"/>
                </a:solidFill>
              </a:rPr>
              <a:t>на момент подачи заявления на </a:t>
            </a:r>
            <a:r>
              <a:rPr lang="ru-RU" b="1" dirty="0" smtClean="0">
                <a:solidFill>
                  <a:prstClr val="black"/>
                </a:solidFill>
              </a:rPr>
              <a:t>переход - академической </a:t>
            </a:r>
            <a:r>
              <a:rPr lang="ru-RU" b="1" dirty="0">
                <a:solidFill>
                  <a:prstClr val="black"/>
                </a:solidFill>
              </a:rPr>
              <a:t>задолженности, дисциплинарных взысканий, задолженности по оплате обучения, при наличии одного из условий, прописанного в </a:t>
            </a:r>
            <a:r>
              <a:rPr lang="ru-RU" b="1" dirty="0" smtClean="0">
                <a:solidFill>
                  <a:prstClr val="black"/>
                </a:solidFill>
              </a:rPr>
              <a:t>Положении: </a:t>
            </a:r>
            <a:r>
              <a:rPr lang="en-US" b="1" dirty="0">
                <a:solidFill>
                  <a:prstClr val="black"/>
                </a:solidFill>
                <a:hlinkClick r:id="rId6"/>
              </a:rPr>
              <a:t>http://</a:t>
            </a:r>
            <a:r>
              <a:rPr lang="en-US" b="1" dirty="0" smtClean="0">
                <a:solidFill>
                  <a:prstClr val="black"/>
                </a:solidFill>
                <a:hlinkClick r:id="rId6"/>
              </a:rPr>
              <a:t>www.fa.ru/org/faculty/ioo/cpb/Pages/uchebniy-process.aspx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endParaRPr lang="ru-RU" u="sng" dirty="0">
              <a:solidFill>
                <a:prstClr val="black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С перечнем вакантных мест можно ознакомиться в Сведениях о наличии </a:t>
            </a:r>
          </a:p>
          <a:p>
            <a:r>
              <a:rPr lang="ru-RU" dirty="0">
                <a:solidFill>
                  <a:schemeClr val="tx1"/>
                </a:solidFill>
              </a:rPr>
              <a:t>вакантных бюджетных мест по состоянию на текущий семестр на сайте </a:t>
            </a:r>
            <a:r>
              <a:rPr lang="ru-RU" u="sng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http://www.fa.ru/stud/free/Pages/vm.aspx</a:t>
            </a:r>
            <a:r>
              <a:rPr lang="ru-RU" u="sng" dirty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908" y="233821"/>
            <a:ext cx="6752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Переход с платного обучения на бесплатное</a:t>
            </a:r>
          </a:p>
        </p:txBody>
      </p:sp>
    </p:spTree>
    <p:extLst>
      <p:ext uri="{BB962C8B-B14F-4D97-AF65-F5344CB8AC3E}">
        <p14:creationId xmlns:p14="http://schemas.microsoft.com/office/powerpoint/2010/main" val="4271881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-1" y="0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24203" y="1126307"/>
            <a:ext cx="8695593" cy="3046198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/>
              <a:t>Зачет результатов по дисциплинам, изученным в других ВУЗах или на других факультетах </a:t>
            </a:r>
            <a:r>
              <a:rPr lang="ru-RU" sz="2000" u="sng" dirty="0" err="1"/>
              <a:t>Финуниверситета</a:t>
            </a:r>
            <a:r>
              <a:rPr lang="ru-RU" sz="2000" u="sng" dirty="0"/>
              <a:t> </a:t>
            </a:r>
            <a:r>
              <a:rPr lang="ru-RU" sz="2000" dirty="0"/>
              <a:t>возможен при своевременной подаче заявления с приложенными документами (справок, выписок) не позднее 10 дней с начала семестра, в котором реализуется дисциплина, подлежащая </a:t>
            </a:r>
            <a:r>
              <a:rPr lang="ru-RU" sz="2000" dirty="0" err="1"/>
              <a:t>перезачету</a:t>
            </a:r>
            <a:r>
              <a:rPr lang="ru-RU" sz="2000" dirty="0"/>
              <a:t>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до 10 февраля </a:t>
            </a:r>
            <a:r>
              <a:rPr lang="ru-RU" sz="2000" dirty="0"/>
              <a:t>в весеннем семестре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/>
              <a:t>до </a:t>
            </a:r>
            <a:r>
              <a:rPr lang="ru-RU" sz="2000" dirty="0">
                <a:solidFill>
                  <a:schemeClr val="bg1"/>
                </a:solidFill>
              </a:rPr>
              <a:t>10 </a:t>
            </a:r>
            <a:r>
              <a:rPr lang="ru-RU" sz="2000" dirty="0" smtClean="0">
                <a:solidFill>
                  <a:schemeClr val="bg1"/>
                </a:solidFill>
              </a:rPr>
              <a:t>октября </a:t>
            </a:r>
            <a:r>
              <a:rPr lang="ru-RU" sz="2000" dirty="0"/>
              <a:t>в осеннем семестре</a:t>
            </a:r>
          </a:p>
          <a:p>
            <a:pPr algn="ctr"/>
            <a:r>
              <a:rPr lang="ru-RU" sz="2000" dirty="0"/>
              <a:t>Заявление в установленной форме и документы к нему направляются на официальную почту куратора группы. </a:t>
            </a:r>
          </a:p>
          <a:p>
            <a:pPr algn="ctr"/>
            <a:r>
              <a:rPr lang="ru-RU" sz="2000" dirty="0"/>
              <a:t>Форму заявления необходимо запросить у куратора.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2270" y="4368253"/>
            <a:ext cx="5681709" cy="2213526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/>
              <a:t>Зачет результатов регламентируется </a:t>
            </a:r>
            <a:r>
              <a:rPr lang="ru-RU" sz="2000" dirty="0"/>
              <a:t>Положением о зачете результатов пройденного обучения при освоении образовательных программ.</a:t>
            </a:r>
          </a:p>
          <a:p>
            <a:pPr algn="ctr"/>
            <a:r>
              <a:rPr lang="ru-RU" sz="2000" dirty="0"/>
              <a:t>В нем определены требования к дисциплинам, формы документов, сроки подачи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2439" y="276221"/>
            <a:ext cx="4057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Перезачёт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дисциплин</a:t>
            </a:r>
          </a:p>
        </p:txBody>
      </p:sp>
      <p:pic>
        <p:nvPicPr>
          <p:cNvPr id="4" name="Рисунок 3" descr="Шевроны со сплошной заливкой">
            <a:extLst>
              <a:ext uri="{FF2B5EF4-FFF2-40B4-BE49-F238E27FC236}">
                <a16:creationId xmlns:a16="http://schemas.microsoft.com/office/drawing/2014/main" id="{574624E9-3227-4FA7-95FE-793D3AB87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1588" y="4926044"/>
            <a:ext cx="914400" cy="914400"/>
          </a:xfrm>
          <a:prstGeom prst="rect">
            <a:avLst/>
          </a:prstGeom>
        </p:spPr>
      </p:pic>
      <p:pic>
        <p:nvPicPr>
          <p:cNvPr id="7" name="Рисунок 6" descr="Шевроны со сплошной заливкой">
            <a:extLst>
              <a:ext uri="{FF2B5EF4-FFF2-40B4-BE49-F238E27FC236}">
                <a16:creationId xmlns:a16="http://schemas.microsoft.com/office/drawing/2014/main" id="{8F370899-E254-493D-BCF7-8C92779BBC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603724" y="49260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46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24203" y="915946"/>
            <a:ext cx="8695593" cy="1862765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u="sng" dirty="0"/>
          </a:p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Студенты ИОО вправе принимать участие в студенческой жизни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Финуниверситета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наряду со всеми студентами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Финуниверситета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всех форм обучения</a:t>
            </a:r>
          </a:p>
          <a:p>
            <a:pPr algn="ctr"/>
            <a:endParaRPr lang="ru-RU" u="sng" dirty="0"/>
          </a:p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Общими мероприятиями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Финуниверситета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занимается</a:t>
            </a:r>
          </a:p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внеаудиторной работы:</a:t>
            </a:r>
          </a:p>
          <a:p>
            <a:pPr algn="ctr"/>
            <a:r>
              <a:rPr lang="en-US" sz="1600" dirty="0"/>
              <a:t>http://www.fa.ru/org/div/cokmivr/News/Forms/AllPages.aspx</a:t>
            </a:r>
            <a:endParaRPr lang="ru-RU" sz="1600" dirty="0"/>
          </a:p>
          <a:p>
            <a:pPr algn="ctr"/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902998"/>
            <a:ext cx="5505856" cy="3853759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открытого образования направляет студентам рассылку по мероприятиям студенческой жизни, но мы готовы принимать предложения об организации студенческой жизни от самих студентов: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круглых столов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кружков и сообществ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конференции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читательский клуб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спортивные мероприятия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культурные мероприятия (посещение музеев, выставок онлайн/очно и др.)</a:t>
            </a:r>
          </a:p>
          <a:p>
            <a:pPr algn="ctr"/>
            <a:endParaRPr lang="ru-RU" sz="1500" dirty="0"/>
          </a:p>
          <a:p>
            <a:pPr algn="ctr"/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предложения просим направлять заместителю директора по учебной и методической работе</a:t>
            </a:r>
          </a:p>
          <a:p>
            <a:pPr algn="ctr"/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Института открытого образования </a:t>
            </a:r>
            <a:r>
              <a:rPr lang="ru-RU" sz="15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Вяткиной</a:t>
            </a:r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Е.О. </a:t>
            </a:r>
          </a:p>
          <a:p>
            <a:pPr algn="ctr"/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EOVyatkina@fa.ru</a:t>
            </a:r>
            <a:endParaRPr lang="ru-RU" sz="1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439" y="276221"/>
            <a:ext cx="3828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Студенческая жизнь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61" y="3788011"/>
            <a:ext cx="3732239" cy="3067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1823C8-664D-47AC-AFD1-22EAA74EB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537">
            <a:off x="4865037" y="3303463"/>
            <a:ext cx="2042809" cy="19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71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0"/>
            <a:ext cx="9144000" cy="8629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02758" y="998366"/>
            <a:ext cx="4876800" cy="3643023"/>
          </a:xfrm>
          <a:prstGeom prst="rect">
            <a:avLst/>
          </a:prstGeom>
          <a:solidFill>
            <a:srgbClr val="90B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/>
          </a:p>
          <a:p>
            <a:pPr algn="ctr"/>
            <a:endParaRPr lang="ru-RU" u="sng" dirty="0"/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«Дневник успеха»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​Открытый проект Института ​​открытого образования «Дневник успеха», который поможет каждому участнику найти свой путь в сфере предпринимательства. 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проекта: Гурьянова Алина Юрьевна, бизнес-тренер, основатель клуба предпринимателей, выпускница Финансового Университета.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442" y="200648"/>
            <a:ext cx="5618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Проект «Дневник успеха» ИОО</a:t>
            </a:r>
          </a:p>
        </p:txBody>
      </p:sp>
      <p:pic>
        <p:nvPicPr>
          <p:cNvPr id="2" name="Picture 2" descr="Teal Illustrated Unlocking Success In Business LinkedIn Carousel 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2" y="1261710"/>
            <a:ext cx="3827588" cy="47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6BE0A4-EC01-4B08-AF05-78C77358DC69}"/>
              </a:ext>
            </a:extLst>
          </p:cNvPr>
          <p:cNvSpPr/>
          <p:nvPr/>
        </p:nvSpPr>
        <p:spPr>
          <a:xfrm>
            <a:off x="4309800" y="4935236"/>
            <a:ext cx="4462715" cy="1633339"/>
          </a:xfrm>
          <a:prstGeom prst="rect">
            <a:avLst/>
          </a:prstGeom>
          <a:solidFill>
            <a:srgbClr val="90B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Контактное лицо для консультации и записи на проект: главный специалист Центра программ бакалавриата Института открытого образования Пучкова Н.Ю.</a:t>
            </a:r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nyupuchkova@fa.ru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247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0194" y="172266"/>
            <a:ext cx="1745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ХК ИОО</a:t>
            </a:r>
          </a:p>
        </p:txBody>
      </p:sp>
      <p:pic>
        <p:nvPicPr>
          <p:cNvPr id="1026" name="Picture 2" descr="Банер с тг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72" y="865358"/>
            <a:ext cx="3697523" cy="54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D478A7-3C7E-4642-939D-211E9DFAD173}"/>
              </a:ext>
            </a:extLst>
          </p:cNvPr>
          <p:cNvSpPr txBox="1"/>
          <p:nvPr/>
        </p:nvSpPr>
        <p:spPr>
          <a:xfrm>
            <a:off x="117705" y="1126408"/>
            <a:ext cx="48694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Мы приглашаем студентов в нашу команду, независимо от вашего уровня мастерства и возраста, опыта игры и подготовки. Хоккейные тренировки включают в себя базовый цикл упражнений, направленных на развитие координации на льду, основные технические элементы катания и владение шайбой. </a:t>
            </a: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ХК ИОО организовывает и проводит тренировки с учетом уровня спортивной подготовки каждого участника занятия.</a:t>
            </a:r>
            <a:endParaRPr lang="ru-RU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Занятия с тренером будут проходить на крытых ледовых аренах в г. Москве в вечернее время, что позволит посещать тренировки в свободное от работы и обучения время.</a:t>
            </a:r>
          </a:p>
          <a:p>
            <a:pPr algn="just"/>
            <a:endParaRPr lang="ru-RU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Подробная информация:</a:t>
            </a:r>
            <a:endParaRPr lang="ru-RU" sz="1600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935D1-0D4D-4275-B2DF-AC58ABE84A7D}"/>
              </a:ext>
            </a:extLst>
          </p:cNvPr>
          <p:cNvSpPr txBox="1"/>
          <p:nvPr/>
        </p:nvSpPr>
        <p:spPr>
          <a:xfrm>
            <a:off x="2677163" y="6344019"/>
            <a:ext cx="625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http://www.fa.ru/org/faculty/ioo/Pages/student-life.aspx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337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/>
          <a:stretch/>
        </p:blipFill>
        <p:spPr bwMode="auto">
          <a:xfrm>
            <a:off x="17746" y="4275166"/>
            <a:ext cx="3281820" cy="25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876" y="1078913"/>
            <a:ext cx="8767329" cy="31962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старосты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передавать студентам информацию от преподавателей и куратора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сообщать о корректировке расписания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распределять темы докладов для выступлений на семинарах;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различные мероприятия и др.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со студентами своей группы от лица куратора при возникновении срочных вопросов и не только.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Ждём кандидатуру от каждой группы!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Данные необходимо направить на почту: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esromanova@fa.ru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1877" y="249210"/>
            <a:ext cx="6222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Выбор старосты</a:t>
            </a:r>
          </a:p>
        </p:txBody>
      </p:sp>
    </p:spTree>
    <p:extLst>
      <p:ext uri="{BB962C8B-B14F-4D97-AF65-F5344CB8AC3E}">
        <p14:creationId xmlns:p14="http://schemas.microsoft.com/office/powerpoint/2010/main" val="2609445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90" y="4900307"/>
            <a:ext cx="2042809" cy="1957693"/>
          </a:xfrm>
          <a:prstGeom prst="rect">
            <a:avLst/>
          </a:prstGeom>
        </p:spPr>
      </p:pic>
      <p:pic>
        <p:nvPicPr>
          <p:cNvPr id="9" name="Объект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7" b="27385"/>
          <a:stretch/>
        </p:blipFill>
        <p:spPr>
          <a:xfrm>
            <a:off x="820971" y="1941919"/>
            <a:ext cx="2781220" cy="31805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86" y="2427758"/>
            <a:ext cx="2453588" cy="24535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5418" y="1392987"/>
            <a:ext cx="2844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Телеграмм-канал: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53725" y="1446503"/>
            <a:ext cx="285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Группа </a:t>
            </a:r>
            <a:r>
              <a:rPr lang="ru-RU" sz="20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1609" y="5462491"/>
            <a:ext cx="676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Обязательно подпишитесь на нашу страницу ВКонтакте.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Узнавайте первыми все новости по учебному процессу, участвуйте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мероприятиях, выигрывайте в конкурсах!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1059" y="94102"/>
            <a:ext cx="6222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Институт открытого образования в социальных сетях</a:t>
            </a:r>
          </a:p>
        </p:txBody>
      </p:sp>
    </p:spTree>
    <p:extLst>
      <p:ext uri="{BB962C8B-B14F-4D97-AF65-F5344CB8AC3E}">
        <p14:creationId xmlns:p14="http://schemas.microsoft.com/office/powerpoint/2010/main" val="205600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81625" y="2023288"/>
            <a:ext cx="7786468" cy="3194719"/>
          </a:xfrm>
          <a:prstGeom prst="roundRect">
            <a:avLst/>
          </a:prstGeom>
          <a:gradFill>
            <a:gsLst>
              <a:gs pos="0">
                <a:srgbClr val="787DE5">
                  <a:lumMod val="100000"/>
                  <a:alpha val="51000"/>
                </a:srgbClr>
              </a:gs>
              <a:gs pos="35000">
                <a:srgbClr val="819FD4">
                  <a:alpha val="85000"/>
                </a:srgbClr>
              </a:gs>
              <a:gs pos="83000">
                <a:srgbClr val="8DB8D0">
                  <a:alpha val="82000"/>
                </a:srgbClr>
              </a:gs>
              <a:gs pos="100000">
                <a:srgbClr val="8CBFB9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81625" y="130110"/>
            <a:ext cx="6947875" cy="57342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Куратор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9653" y="2498595"/>
            <a:ext cx="4209910" cy="2244107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Романова Елизавета Сергеевна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Лаборант Центра программ бакалавриата Института открытого образования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E-mail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esromanova@fa.ru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Телефон: +7 (495) 249-51-60 доб. 5160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738704" y="2319379"/>
            <a:ext cx="2206269" cy="25641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4" descr="http://www.fa.ru/org/faculty/ioo/SiteAssets/Pages/guide/image-13-05-24-12-2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57" y="2471014"/>
            <a:ext cx="1895443" cy="22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812510" y="2372773"/>
            <a:ext cx="2050576" cy="2437323"/>
          </a:xfrm>
          <a:prstGeom prst="roundRect">
            <a:avLst/>
          </a:prstGeom>
          <a:noFill/>
          <a:ln w="1651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DEC35-95A3-49D6-96DE-15EF7F6304AA}"/>
              </a:ext>
            </a:extLst>
          </p:cNvPr>
          <p:cNvSpPr txBox="1"/>
          <p:nvPr/>
        </p:nvSpPr>
        <p:spPr>
          <a:xfrm>
            <a:off x="206812" y="137264"/>
            <a:ext cx="53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Куратор группы</a:t>
            </a:r>
          </a:p>
        </p:txBody>
      </p:sp>
    </p:spTree>
    <p:extLst>
      <p:ext uri="{BB962C8B-B14F-4D97-AF65-F5344CB8AC3E}">
        <p14:creationId xmlns:p14="http://schemas.microsoft.com/office/powerpoint/2010/main" val="325352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23697" r="5672" b="65537"/>
          <a:stretch/>
        </p:blipFill>
        <p:spPr>
          <a:xfrm>
            <a:off x="0" y="0"/>
            <a:ext cx="9144000" cy="3489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0" y="3422210"/>
            <a:ext cx="9144000" cy="3435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7743" y="2287826"/>
            <a:ext cx="6947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рады ответить на все интересующие </a:t>
            </a:r>
            <a:r>
              <a:rPr lang="ru-RU" sz="32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вопросы!</a:t>
            </a:r>
            <a:endParaRPr lang="ru-RU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18823" y="3349071"/>
            <a:ext cx="6525178" cy="58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Freeform 13"/>
          <p:cNvSpPr/>
          <p:nvPr/>
        </p:nvSpPr>
        <p:spPr>
          <a:xfrm>
            <a:off x="6017212" y="343934"/>
            <a:ext cx="2832208" cy="1080626"/>
          </a:xfrm>
          <a:custGeom>
            <a:avLst/>
            <a:gdLst/>
            <a:ahLst/>
            <a:cxnLst/>
            <a:rect l="l" t="t" r="r" b="b"/>
            <a:pathLst>
              <a:path w="3952380" h="1517214">
                <a:moveTo>
                  <a:pt x="0" y="0"/>
                </a:moveTo>
                <a:lnTo>
                  <a:pt x="3952380" y="0"/>
                </a:lnTo>
                <a:lnTo>
                  <a:pt x="3952380" y="1517214"/>
                </a:lnTo>
                <a:lnTo>
                  <a:pt x="0" y="1517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691" b="-3639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303740" y="202306"/>
            <a:ext cx="2704866" cy="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8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3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50934" y="1134729"/>
            <a:ext cx="2982791" cy="905608"/>
          </a:xfrm>
          <a:prstGeom prst="roundRect">
            <a:avLst/>
          </a:prstGeom>
          <a:solidFill>
            <a:srgbClr val="9CA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prstMaterial="clear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Куратор Вашей группы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20436" y="2426794"/>
            <a:ext cx="3703020" cy="905608"/>
          </a:xfrm>
          <a:prstGeom prst="roundRect">
            <a:avLst/>
          </a:prstGeom>
          <a:solidFill>
            <a:srgbClr val="9CA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Директор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программ бакалавриата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84859" y="3646793"/>
            <a:ext cx="4047391" cy="905608"/>
          </a:xfrm>
          <a:prstGeom prst="roundRect">
            <a:avLst/>
          </a:prstGeom>
          <a:solidFill>
            <a:srgbClr val="9CA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Заместитель директора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учебной и методической работе Института открытого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0480" y="5692057"/>
            <a:ext cx="8149536" cy="937846"/>
          </a:xfrm>
          <a:prstGeom prst="rect">
            <a:avLst/>
          </a:prstGeom>
          <a:solidFill>
            <a:schemeClr val="bg1"/>
          </a:solidFill>
          <a:ln w="38100">
            <a:solidFill>
              <a:srgbClr val="849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Официальное обращение происходит с учебной почты студента (123456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@edu.fa.ru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корпоративную почту работника ИОО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esromanova@fa.ru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Заявления, обращения, вопросы принимаются только через корпоративные почты!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3406" y="4893841"/>
            <a:ext cx="7977188" cy="655170"/>
          </a:xfrm>
          <a:prstGeom prst="rect">
            <a:avLst/>
          </a:prstGeom>
          <a:noFill/>
          <a:ln w="1905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контакты работников ИОО доступны на официальной странице ИОО на сайте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http://www.fa.ru/org/faculty/ioo/Pages/Home.aspx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6699" y="110710"/>
            <a:ext cx="5553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Алгоритм обращения к работникам Института открытого образования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2180">
            <a:off x="3188856" y="1629094"/>
            <a:ext cx="942618" cy="7132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2180">
            <a:off x="6080789" y="2829244"/>
            <a:ext cx="942618" cy="7132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04" y="5499260"/>
            <a:ext cx="671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9CAEE1"/>
                </a:solidFill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4" name="Рисунок 3" descr="Двумя выносками">
            <a:extLst>
              <a:ext uri="{FF2B5EF4-FFF2-40B4-BE49-F238E27FC236}">
                <a16:creationId xmlns:a16="http://schemas.microsoft.com/office/drawing/2014/main" id="{E3B23A0B-2DD0-4DE0-AB2D-4DC3E2C09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525455">
            <a:off x="6338021" y="332667"/>
            <a:ext cx="2821144" cy="2821144"/>
          </a:xfrm>
          <a:prstGeom prst="rect">
            <a:avLst/>
          </a:prstGeom>
        </p:spPr>
      </p:pic>
      <p:pic>
        <p:nvPicPr>
          <p:cNvPr id="10" name="Рисунок 9" descr="Пользовательский интерфейс и взаимодействие с пользователем контур">
            <a:extLst>
              <a:ext uri="{FF2B5EF4-FFF2-40B4-BE49-F238E27FC236}">
                <a16:creationId xmlns:a16="http://schemas.microsoft.com/office/drawing/2014/main" id="{AF1AD723-5CF5-4E82-81A8-63A220B791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50934" y="2711897"/>
            <a:ext cx="1869792" cy="18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6" y="4538514"/>
            <a:ext cx="2896366" cy="231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25" y="3493070"/>
            <a:ext cx="2159261" cy="151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362" y="985150"/>
            <a:ext cx="4917049" cy="8918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дистанционный формат обучения</a:t>
            </a:r>
          </a:p>
          <a:p>
            <a:pPr marL="0" indent="0">
              <a:lnSpc>
                <a:spcPct val="11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97713" y="2428260"/>
            <a:ext cx="4905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проходит в электронном учебном курсе (ЭУК) на образовательной платформе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LMS Moodle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8" y="1493435"/>
            <a:ext cx="3255208" cy="21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50" y="985149"/>
            <a:ext cx="1764427" cy="132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9017" y="233821"/>
            <a:ext cx="4087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Формат обучения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37915" y="5034159"/>
            <a:ext cx="540931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Зачеты и экзамены по дисциплинам проводятся           в форме электронного тестирования, заданий в письменной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*С расписанием проведения зачетов и экзаменов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сможете ознакомиться на сайте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ruz.fa.ru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A77DC-44C2-45BF-8227-2E1E2F70ACFF}"/>
              </a:ext>
            </a:extLst>
          </p:cNvPr>
          <p:cNvSpPr txBox="1"/>
          <p:nvPr/>
        </p:nvSpPr>
        <p:spPr>
          <a:xfrm>
            <a:off x="247734" y="3787147"/>
            <a:ext cx="4678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Семинарские занятия 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неделю по субботам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alpha val="0"/>
                <a:lumMod val="66000"/>
                <a:lumOff val="3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46498" y="2038122"/>
            <a:ext cx="2107494" cy="1112309"/>
          </a:xfrm>
          <a:prstGeom prst="rect">
            <a:avLst/>
          </a:prstGeom>
          <a:solidFill>
            <a:srgbClr val="96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на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https://org.fa.ru/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252" y="1462195"/>
            <a:ext cx="95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8CAD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8CAD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04603" y="2072377"/>
            <a:ext cx="2107494" cy="1083307"/>
          </a:xfrm>
          <a:prstGeom prst="rect">
            <a:avLst/>
          </a:prstGeom>
          <a:solidFill>
            <a:srgbClr val="A2A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Корпоративная почта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https://biz.mail.ru/login/edu.fa.ru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607105" y="3712785"/>
            <a:ext cx="1888813" cy="1083307"/>
          </a:xfrm>
          <a:prstGeom prst="rect">
            <a:avLst/>
          </a:prstGeom>
          <a:solidFill>
            <a:srgbClr val="8DB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 электронного студенческого билета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404719" y="3668549"/>
            <a:ext cx="1970679" cy="1112309"/>
          </a:xfrm>
          <a:prstGeom prst="rect">
            <a:avLst/>
          </a:prstGeom>
          <a:solidFill>
            <a:srgbClr val="8FC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 электронной зачётной книжки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883652" y="2061909"/>
            <a:ext cx="2045189" cy="1083307"/>
          </a:xfrm>
          <a:prstGeom prst="rect">
            <a:avLst/>
          </a:prstGeom>
          <a:solidFill>
            <a:srgbClr val="B9E1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https://campus.fa.ru/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6163" y="250132"/>
            <a:ext cx="5676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Учётные данные (123456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@edu.fa.ru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741" y="5873115"/>
            <a:ext cx="82828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Учётные данные (логин и пароль) будут направлены на электронную почту, указанную при поступлении.</a:t>
            </a:r>
          </a:p>
          <a:p>
            <a:endParaRPr lang="ru-RU" dirty="0">
              <a:solidFill>
                <a:srgbClr val="25656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58761" y="1477653"/>
            <a:ext cx="95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A2A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A2A0E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1610" y="3194485"/>
            <a:ext cx="95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8DB4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8DB4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77577" y="1507617"/>
            <a:ext cx="932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B9E1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B9E1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98161" y="3133694"/>
            <a:ext cx="955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8FC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8FC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BDC6E3-099F-4EAE-B5DE-A2D3488F23A2}"/>
              </a:ext>
            </a:extLst>
          </p:cNvPr>
          <p:cNvSpPr txBox="1"/>
          <p:nvPr/>
        </p:nvSpPr>
        <p:spPr>
          <a:xfrm>
            <a:off x="120014" y="947961"/>
            <a:ext cx="82828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Учётные данные являются универсальными для входа во все информационные системы Финансового университета.</a:t>
            </a:r>
          </a:p>
          <a:p>
            <a:endParaRPr lang="ru-RU" dirty="0">
              <a:solidFill>
                <a:srgbClr val="256569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4FF35878-8D7F-41D3-AA91-3345D88D07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5767541"/>
                  </p:ext>
                </p:extLst>
              </p:nvPr>
            </p:nvGraphicFramePr>
            <p:xfrm>
              <a:off x="-853344" y="3030436"/>
              <a:ext cx="3608944" cy="284267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608944" cy="2842679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747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4FF35878-8D7F-41D3-AA91-3345D88D07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853344" y="3030436"/>
                <a:ext cx="3608944" cy="28426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47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B0B54FD-94F1-4333-AC6C-39C7367061D5}"/>
              </a:ext>
            </a:extLst>
          </p:cNvPr>
          <p:cNvSpPr/>
          <p:nvPr/>
        </p:nvSpPr>
        <p:spPr>
          <a:xfrm>
            <a:off x="1411013" y="3762215"/>
            <a:ext cx="2146467" cy="1277174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E1B9AC3-EF56-414C-97D1-0183ECDBFB6F}"/>
              </a:ext>
            </a:extLst>
          </p:cNvPr>
          <p:cNvSpPr/>
          <p:nvPr/>
        </p:nvSpPr>
        <p:spPr>
          <a:xfrm>
            <a:off x="4180124" y="1421394"/>
            <a:ext cx="1963452" cy="1012807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97304B1-5E16-40D5-B86E-B66F1F9FA17F}"/>
              </a:ext>
            </a:extLst>
          </p:cNvPr>
          <p:cNvSpPr/>
          <p:nvPr/>
        </p:nvSpPr>
        <p:spPr>
          <a:xfrm>
            <a:off x="1299785" y="1421628"/>
            <a:ext cx="2146467" cy="887532"/>
          </a:xfrm>
          <a:prstGeom prst="roundRect">
            <a:avLst/>
          </a:prstGeom>
          <a:solidFill>
            <a:srgbClr val="8295DD"/>
          </a:solidFill>
          <a:ln>
            <a:solidFill>
              <a:srgbClr val="767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205143" y="3748608"/>
            <a:ext cx="2767581" cy="1070057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156768" y="1456621"/>
            <a:ext cx="1830459" cy="876339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205746" y="1421394"/>
            <a:ext cx="1830459" cy="865452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687" y="188374"/>
            <a:ext cx="520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Информационные системы</a:t>
            </a:r>
          </a:p>
        </p:txBody>
      </p:sp>
      <p:sp>
        <p:nvSpPr>
          <p:cNvPr id="10" name="Овал 9"/>
          <p:cNvSpPr/>
          <p:nvPr/>
        </p:nvSpPr>
        <p:spPr>
          <a:xfrm>
            <a:off x="675031" y="2655369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19394" y="2472787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62174" y="2681693"/>
            <a:ext cx="539450" cy="539450"/>
          </a:xfrm>
          <a:prstGeom prst="ellipse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1150196" y="1603846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3584655" y="2655369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529018" y="2472787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1798" y="2681693"/>
            <a:ext cx="539450" cy="539450"/>
          </a:xfrm>
          <a:prstGeom prst="ellipse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4059820" y="1603846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29952" y="1456621"/>
            <a:ext cx="228294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LMS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https://campus.fa.ru/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544325" y="2716188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488688" y="2533606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631468" y="2742512"/>
            <a:ext cx="539450" cy="539450"/>
          </a:xfrm>
          <a:prstGeom prst="ellipse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7019490" y="1664665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70918" y="1421394"/>
            <a:ext cx="228294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расписания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занятий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https://ruz.fa.ru/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33761" y="4832418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49884" y="4679519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820861" y="4853304"/>
            <a:ext cx="539450" cy="539450"/>
          </a:xfrm>
          <a:prstGeom prst="ellipse">
            <a:avLst/>
          </a:prstGeom>
          <a:solidFill>
            <a:srgbClr val="8C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1136654" y="3767501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485851" y="3790483"/>
            <a:ext cx="210187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VK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WorkMail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корпоративная почта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http://www.fa.ru/org/div/sitp/Pages/mail_portal.aspx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644042" y="4912266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588405" y="4729684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3731185" y="4938590"/>
            <a:ext cx="539450" cy="539450"/>
          </a:xfrm>
          <a:prstGeom prst="ellipse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4119207" y="3860743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88344" y="3823226"/>
            <a:ext cx="2913510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MTS.Link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платформа для проведения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вход по ссылке через расписание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B33262A-7FB6-4F48-8AEF-AADDD667F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25" y="4661830"/>
            <a:ext cx="2566653" cy="225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364172" y="1449895"/>
            <a:ext cx="2403617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 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https://org.fa.ru/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951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8814" y="947134"/>
            <a:ext cx="8728355" cy="5014649"/>
          </a:xfrm>
          <a:prstGeom prst="roundRect">
            <a:avLst/>
          </a:prstGeom>
          <a:gradFill flip="none" rotWithShape="1">
            <a:gsLst>
              <a:gs pos="0">
                <a:srgbClr val="98CAC6">
                  <a:tint val="66000"/>
                  <a:satMod val="160000"/>
                  <a:alpha val="95000"/>
                </a:srgbClr>
              </a:gs>
              <a:gs pos="50000">
                <a:srgbClr val="98CAC6">
                  <a:tint val="44500"/>
                  <a:satMod val="160000"/>
                  <a:alpha val="90000"/>
                </a:srgbClr>
              </a:gs>
              <a:gs pos="100000">
                <a:srgbClr val="98CAC6">
                  <a:tint val="23500"/>
                  <a:satMod val="160000"/>
                  <a:alpha val="8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" y="977993"/>
            <a:ext cx="8572500" cy="3712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входа в личный кабинет обучающегося необходимо перейти по адресу: 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https://org.fa.ru/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странице входа введите данные учётной записи: логин (без @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пароль. Далее нажмите кнопку «Войти».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в меню с левой стороны нажмите на «Образовательный кампус». Это Ваша основная обучающая платформа, на которой расположены электронные учебные курсы (далее - ЭУК) по каждой дисциплине, где будут доступны учебные материалы,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задания, записи семинарских занятий.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авторизации Вы можете осуществлять вход на «Образовательный кампус» напрямую через сайт: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https://campus.fa.ru/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814" y="82723"/>
            <a:ext cx="5698362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LMS Moodle</a:t>
            </a:r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  (</a:t>
            </a:r>
            <a:r>
              <a:rPr lang="en-US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campus.fa.ru)</a:t>
            </a:r>
            <a:endParaRPr lang="ru-RU" sz="20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3340" y="5961783"/>
            <a:ext cx="8281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возникновении технических ошибок необходимо написать в Службу технической поддержки Финансового университета на e-mail: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2288@fa.ru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поставив в копию письма своего куратора (Романову Елизавету Сергеевну: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esromanova@fa.ru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D7CC1D-D92F-4BAA-9982-295D796B9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0741" y="2245086"/>
            <a:ext cx="4847385" cy="197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b="14107"/>
          <a:stretch/>
        </p:blipFill>
        <p:spPr>
          <a:xfrm>
            <a:off x="372052" y="1539155"/>
            <a:ext cx="8234469" cy="387554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85322" y="81571"/>
            <a:ext cx="5709152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Как зайти в электронную корпоративную почту?</a:t>
            </a:r>
          </a:p>
        </p:txBody>
      </p:sp>
      <p:sp>
        <p:nvSpPr>
          <p:cNvPr id="31" name="Овал 30"/>
          <p:cNvSpPr/>
          <p:nvPr/>
        </p:nvSpPr>
        <p:spPr>
          <a:xfrm>
            <a:off x="1162976" y="1521299"/>
            <a:ext cx="400222" cy="227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>
            <a:cxnSpLocks/>
            <a:endCxn id="31" idx="6"/>
          </p:cNvCxnSpPr>
          <p:nvPr/>
        </p:nvCxnSpPr>
        <p:spPr>
          <a:xfrm flipH="1" flipV="1">
            <a:off x="1563198" y="1634870"/>
            <a:ext cx="1022772" cy="2171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2526394" y="1783147"/>
            <a:ext cx="284651" cy="275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4636198" y="4284677"/>
            <a:ext cx="557237" cy="264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5193435" y="4096780"/>
            <a:ext cx="701039" cy="272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5789942" y="3951120"/>
            <a:ext cx="316194" cy="273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26159" y="5514631"/>
            <a:ext cx="72200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распоряжением руководства Финансового университета, для решения вопросов об обучении необходимо использовать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корпоративную почту.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направлении письма куратору обязательно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указывать ФИО и группу.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6BD3D8-EBE9-49F5-9504-D15C23F23047}"/>
              </a:ext>
            </a:extLst>
          </p:cNvPr>
          <p:cNvSpPr/>
          <p:nvPr/>
        </p:nvSpPr>
        <p:spPr>
          <a:xfrm>
            <a:off x="372052" y="898146"/>
            <a:ext cx="7220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Зайти в электронную почту можно через сайт Финансового университета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http://www.fa.ru/org/div/sitp/Pages/mail_portal.aspx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778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52A4D475B3F94B9A44EC35E28A4960" ma:contentTypeVersion="1" ma:contentTypeDescription="Создание документа." ma:contentTypeScope="" ma:versionID="46f56e486521e51090bd96ea8df1194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01F834A-76E6-4828-A761-3403309F8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14FB3A-98B0-4541-A9B6-6A9A9A4E97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F78A8B-7EE1-459B-81DE-8E382C3F86C9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3461</TotalTime>
  <Words>1605</Words>
  <Application>Microsoft Office PowerPoint</Application>
  <PresentationFormat>Экран (4:3)</PresentationFormat>
  <Paragraphs>267</Paragraphs>
  <Slides>30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PT Sans</vt:lpstr>
      <vt:lpstr>Segoe UI</vt:lpstr>
      <vt:lpstr>Times New Roman</vt:lpstr>
      <vt:lpstr>Wingdings</vt:lpstr>
      <vt:lpstr>Тема Office</vt:lpstr>
      <vt:lpstr>Презентация PowerPoint</vt:lpstr>
      <vt:lpstr>Руководство  Института открытого образования</vt:lpstr>
      <vt:lpstr>Куратор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RePack by Diakov</cp:lastModifiedBy>
  <cp:revision>254</cp:revision>
  <dcterms:created xsi:type="dcterms:W3CDTF">2016-09-22T16:49:19Z</dcterms:created>
  <dcterms:modified xsi:type="dcterms:W3CDTF">2024-10-23T18:41:29Z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0x010100D152A4D475B3F94B9A44EC35E28A4960</vt:lpwstr>
  </property>
</Properties>
</file>