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епанян Лена Юриковна" initials="СЛЮ" lastIdx="1" clrIdx="0">
    <p:extLst>
      <p:ext uri="{19B8F6BF-5375-455C-9EA6-DF929625EA0E}">
        <p15:presenceInfo xmlns:p15="http://schemas.microsoft.com/office/powerpoint/2012/main" userId="S-1-5-21-253769567-97405767-927750060-308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709F3-8F83-4053-B981-DEA8B57082E8}" v="16" dt="2024-07-11T10:18:45.3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0CA"/>
          </a:solidFill>
        </a:fill>
      </a:tcStyle>
    </a:wholeTbl>
    <a:band2H>
      <a:tcTxStyle/>
      <a:tcStyle>
        <a:tcBdr/>
        <a:fill>
          <a:solidFill>
            <a:srgbClr val="E7F0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DCA"/>
          </a:solidFill>
        </a:fill>
      </a:tcStyle>
    </a:wholeTbl>
    <a:band2H>
      <a:tcTxStyle/>
      <a:tcStyle>
        <a:tcBdr/>
        <a:fill>
          <a:solidFill>
            <a:srgbClr val="F0E8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BCB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Slid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Slid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8959" y="547199"/>
            <a:ext cx="21944882" cy="22899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8959" y="3209400"/>
            <a:ext cx="21944882" cy="7954920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10285" marR="0" indent="-370285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2000" marR="0" indent="-3840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7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89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21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53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4E891-EC5F-44FD-A42F-4363A69F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Номинация «Методическое мастерство»"/>
          <p:cNvSpPr txBox="1"/>
          <p:nvPr/>
        </p:nvSpPr>
        <p:spPr>
          <a:xfrm>
            <a:off x="933840" y="1003319"/>
            <a:ext cx="23477806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4400" b="1" dirty="0" err="1"/>
              <a:t>Номинация</a:t>
            </a:r>
            <a:r>
              <a:rPr sz="4400" b="1" dirty="0"/>
              <a:t> </a:t>
            </a:r>
            <a:r>
              <a:rPr lang="ru-RU" sz="4400" b="1" dirty="0"/>
              <a:t>«Цифровое мастерство»</a:t>
            </a:r>
            <a:r>
              <a:rPr sz="4400" b="1" dirty="0"/>
              <a:t> </a:t>
            </a:r>
          </a:p>
        </p:txBody>
      </p:sp>
      <p:sp>
        <p:nvSpPr>
          <p:cNvPr id="31" name="Тема «Название темы конкурсной работы»"/>
          <p:cNvSpPr txBox="1"/>
          <p:nvPr/>
        </p:nvSpPr>
        <p:spPr>
          <a:xfrm>
            <a:off x="933840" y="10562257"/>
            <a:ext cx="22805650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Название конкурсной работы</a:t>
            </a:r>
            <a:r>
              <a:rPr sz="4400" b="1" dirty="0"/>
              <a:t> «</a:t>
            </a:r>
            <a:r>
              <a:rPr lang="ru-RU" sz="4400" b="1" dirty="0"/>
              <a:t>_______________________________________</a:t>
            </a:r>
            <a:r>
              <a:rPr sz="4400" b="1" dirty="0"/>
              <a:t>»</a:t>
            </a:r>
          </a:p>
        </p:txBody>
      </p:sp>
      <p:sp>
        <p:nvSpPr>
          <p:cNvPr id="32" name="ФИО конкурсанта, должность, ученая степень/ученое звание (если есть)…"/>
          <p:cNvSpPr txBox="1"/>
          <p:nvPr/>
        </p:nvSpPr>
        <p:spPr>
          <a:xfrm>
            <a:off x="6530400" y="5966849"/>
            <a:ext cx="17853600" cy="298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sz="6000" b="1" dirty="0" err="1">
                <a:solidFill>
                  <a:srgbClr val="002060"/>
                </a:solidFill>
              </a:rPr>
              <a:t>Иванов</a:t>
            </a:r>
            <a:r>
              <a:rPr sz="6000" b="1" dirty="0">
                <a:solidFill>
                  <a:srgbClr val="002060"/>
                </a:solidFill>
              </a:rPr>
              <a:t> </a:t>
            </a:r>
            <a:r>
              <a:rPr sz="6000" b="1" dirty="0" err="1">
                <a:solidFill>
                  <a:srgbClr val="002060"/>
                </a:solidFill>
              </a:rPr>
              <a:t>Иван</a:t>
            </a:r>
            <a:r>
              <a:rPr sz="6000" b="1" dirty="0">
                <a:solidFill>
                  <a:srgbClr val="002060"/>
                </a:solidFill>
              </a:rPr>
              <a:t> Иванович</a:t>
            </a:r>
            <a:endParaRPr lang="en-US" dirty="0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dirty="0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 err="1">
                <a:solidFill>
                  <a:srgbClr val="002060"/>
                </a:solidFill>
              </a:rPr>
              <a:t>доцент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b="1" dirty="0" err="1">
                <a:solidFill>
                  <a:srgbClr val="002060"/>
                </a:solidFill>
              </a:rPr>
              <a:t>афедры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математики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>
                <a:solidFill>
                  <a:srgbClr val="002060"/>
                </a:solidFill>
              </a:rPr>
              <a:t>и </a:t>
            </a:r>
            <a:r>
              <a:rPr b="1" dirty="0" err="1">
                <a:solidFill>
                  <a:srgbClr val="002060"/>
                </a:solidFill>
              </a:rPr>
              <a:t>анализа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больших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данных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Факультета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информационных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технологий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>
                <a:solidFill>
                  <a:srgbClr val="002060"/>
                </a:solidFill>
              </a:rPr>
              <a:t>и </a:t>
            </a:r>
            <a:r>
              <a:rPr b="1" dirty="0" err="1">
                <a:solidFill>
                  <a:srgbClr val="002060"/>
                </a:solidFill>
              </a:rPr>
              <a:t>анализа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больших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данных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к.п.н</a:t>
            </a:r>
            <a:r>
              <a:rPr b="1" dirty="0">
                <a:solidFill>
                  <a:srgbClr val="002060"/>
                </a:solidFill>
              </a:rPr>
              <a:t>., </a:t>
            </a:r>
            <a:r>
              <a:rPr b="1" dirty="0" err="1">
                <a:solidFill>
                  <a:srgbClr val="002060"/>
                </a:solidFill>
              </a:rPr>
              <a:t>доцент</a:t>
            </a:r>
            <a:endParaRPr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336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Цель и задачи конкурсной рабо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Выбор цифрового инструмента/ресурса. </a:t>
            </a:r>
          </a:p>
        </p:txBody>
      </p:sp>
      <p:sp>
        <p:nvSpPr>
          <p:cNvPr id="36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50587F-E405-464D-9758-3B8FEC22AD76}"/>
              </a:ext>
            </a:extLst>
          </p:cNvPr>
          <p:cNvSpPr/>
          <p:nvPr/>
        </p:nvSpPr>
        <p:spPr>
          <a:xfrm>
            <a:off x="13878120" y="4205921"/>
            <a:ext cx="8133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4000" b="1" dirty="0">
              <a:solidFill>
                <a:schemeClr val="bg1"/>
              </a:solidFill>
              <a:latin typeface="Montserrat-Medium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CA4F945-473A-4433-9075-501944AC7E93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C9D5AD-87A0-455F-B98B-B766EEB3725C}"/>
              </a:ext>
            </a:extLst>
          </p:cNvPr>
          <p:cNvSpPr/>
          <p:nvPr/>
        </p:nvSpPr>
        <p:spPr>
          <a:xfrm>
            <a:off x="2153040" y="3912603"/>
            <a:ext cx="2016509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ссылка на разработанный онлайн-курс, материалы по применению различных цифровых инструментов/ресурсов (образовательных симуляторов, виртуального класса, </a:t>
            </a:r>
            <a:r>
              <a:rPr lang="ru-RU" sz="4000" dirty="0" err="1">
                <a:solidFill>
                  <a:schemeClr val="bg1"/>
                </a:solidFill>
                <a:latin typeface="Montserrat-Medium"/>
              </a:rPr>
              <a:t>нейрогаджетов</a:t>
            </a:r>
            <a:r>
              <a:rPr lang="ru-RU" sz="4000" dirty="0">
                <a:solidFill>
                  <a:schemeClr val="bg1"/>
                </a:solidFill>
                <a:latin typeface="Montserrat-Medium"/>
              </a:rPr>
              <a:t>, 3D-очков, VR/AR технологий и т.д.) на примере учебных занятий по дисциплине (предмету, программе ДПО)актуальность применения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обоснование выбора и применения цифрового инструмента/ресурса в рамках дисциплины (предмета, программы ДПО).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актуальность применения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соответствие применяемого цифрового инструмента/ресурса целям и задачам учебных занятий по дисциплине (предмету, программе ДПО)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bg1"/>
              </a:solidFill>
              <a:latin typeface="Montserrat-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оминации_1.pdf" descr="Номинации_1.pdf">
            <a:extLst>
              <a:ext uri="{FF2B5EF4-FFF2-40B4-BE49-F238E27FC236}">
                <a16:creationId xmlns:a16="http://schemas.microsoft.com/office/drawing/2014/main" id="{161319A2-DF6F-47C9-9C27-285250D3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ланируемые результа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Оригинальность и новизна</a:t>
            </a:r>
            <a:endParaRPr sz="4400" b="1" dirty="0"/>
          </a:p>
        </p:txBody>
      </p:sp>
      <p:sp>
        <p:nvSpPr>
          <p:cNvPr id="40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2C2023-85A3-44E2-BB8F-D1D1FE10345C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BAE006-919C-4442-874A-AF052FC8A06E}"/>
              </a:ext>
            </a:extLst>
          </p:cNvPr>
          <p:cNvSpPr/>
          <p:nvPr/>
        </p:nvSpPr>
        <p:spPr>
          <a:xfrm>
            <a:off x="2153041" y="3912603"/>
            <a:ext cx="20085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создание нового/нестандартного цифрового инструмента/ресурса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описание собственных подходов к применению цифрового инструмента/ресурса в образовательной деятельности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эстетичный и удобный дизайн предложенного цифрового решения, простота и интуитивность в использовании для преподавателей и обучающихся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Основные тезисы конкурсной работы"/>
          <p:cNvSpPr txBox="1"/>
          <p:nvPr/>
        </p:nvSpPr>
        <p:spPr>
          <a:xfrm>
            <a:off x="933840" y="766250"/>
            <a:ext cx="23604817" cy="130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Преимущество применения цифрового инструмента/ресурса в образовательном процессе</a:t>
            </a:r>
            <a:endParaRPr sz="4400" b="1" dirty="0"/>
          </a:p>
        </p:txBody>
      </p:sp>
      <p:sp>
        <p:nvSpPr>
          <p:cNvPr id="44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91FFFF-215A-4FF1-AE69-ACFE519A9E80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BF4859-6A82-48A6-AE7B-8A8B103E851D}"/>
              </a:ext>
            </a:extLst>
          </p:cNvPr>
          <p:cNvSpPr/>
          <p:nvPr/>
        </p:nvSpPr>
        <p:spPr>
          <a:xfrm>
            <a:off x="2153040" y="3912603"/>
            <a:ext cx="200918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сравнительная характеристика развития цифровых компетенций обучающихся в условиях работы с цифровым инструментом/ресурсом и без него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влияние на мотивацию и улучшение образовательных результатов обучающихся в результате использования цифрового инструмента/ресурса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ограничения использования цифрового инструмента/ресурса в образовательном процессе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Специфические особенности конкурсной рабо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Универсальность применения цифрового инструмента/ресурса</a:t>
            </a:r>
            <a:endParaRPr sz="4400" b="1" dirty="0"/>
          </a:p>
        </p:txBody>
      </p:sp>
      <p:sp>
        <p:nvSpPr>
          <p:cNvPr id="48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8CC9C0-0F0F-4617-8B01-E064202FD2A0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D73AC-FB07-4353-A1ED-E4684E153EEC}"/>
              </a:ext>
            </a:extLst>
          </p:cNvPr>
          <p:cNvSpPr/>
          <p:nvPr/>
        </p:nvSpPr>
        <p:spPr>
          <a:xfrm>
            <a:off x="2153040" y="3912603"/>
            <a:ext cx="201548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универсальность применения данного цифрового инструмента/ресурса независимо от предмета (дисциплины, программы ДПО)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создание цифровой образовательной среды при использовании цифрового инструмента/ресурса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обоснование и примеры педагогических задач, которые можно решать благодаря применению данного цифрового инструмента/ресурса на различных учебных занятиях в рамках дисциплины (предмета, программы ДПО)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Апробация и достигнутые результаты</a:t>
            </a:r>
            <a:endParaRPr sz="4400" b="1" dirty="0"/>
          </a:p>
        </p:txBody>
      </p:sp>
      <p:sp>
        <p:nvSpPr>
          <p:cNvPr id="52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B40E67-44FF-434C-BD8F-DBA104AEDBBF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5DB02D-3ECD-4F98-BAC8-43445006588D}"/>
              </a:ext>
            </a:extLst>
          </p:cNvPr>
          <p:cNvSpPr/>
          <p:nvPr/>
        </p:nvSpPr>
        <p:spPr>
          <a:xfrm>
            <a:off x="2153041" y="3912603"/>
            <a:ext cx="201893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когда применялся представленный цифровой инструмент/ресурс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на каких предметах (дисциплинах, программах ДПО – с указанием количества зачетных единиц/часов)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численность обучающихся на проведенных учебных занятиях в условиях работы с цифровым инструментом/ресурсом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влияние применения цифрового инструмента/ресурса на уровень обученности, скорость усвоения учебного материала обучающимися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влияние на уровень индекса ПГС («преподаватель глазами студента») после применения цифрового инструмента/ресурса (если есть)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обратная связь после реализации учебных занятий с применением цифрового инструмента/ресурса (благодарности, значимые отзывы, экспертная оценка и др.)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bg1"/>
              </a:solidFill>
              <a:latin typeface="Montserrat-Medium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Дополнительные материалы</a:t>
            </a:r>
            <a:endParaRPr sz="4400" b="1" dirty="0"/>
          </a:p>
        </p:txBody>
      </p:sp>
      <p:sp>
        <p:nvSpPr>
          <p:cNvPr id="52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B40E67-44FF-434C-BD8F-DBA104AEDBBF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5DB02D-3ECD-4F98-BAC8-43445006588D}"/>
              </a:ext>
            </a:extLst>
          </p:cNvPr>
          <p:cNvSpPr/>
          <p:nvPr/>
        </p:nvSpPr>
        <p:spPr>
          <a:xfrm>
            <a:off x="2153041" y="3912603"/>
            <a:ext cx="201893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ссылки на научные статьи конкурсантов с материалами о применении данного цифрового инструмента/ресурса в образовательном процессе</a:t>
            </a:r>
            <a:endParaRPr lang="en-US" sz="4000" dirty="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ссылки на фото- и видеоматериалы, которые отражают результаты деятельности обучающихся в условиях работы с цифровым инструментом/ресурсом (с пояснениями)</a:t>
            </a:r>
          </a:p>
        </p:txBody>
      </p:sp>
    </p:spTree>
    <p:extLst>
      <p:ext uri="{BB962C8B-B14F-4D97-AF65-F5344CB8AC3E}">
        <p14:creationId xmlns:p14="http://schemas.microsoft.com/office/powerpoint/2010/main" val="124910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421</Words>
  <Application>Microsoft Office PowerPoint</Application>
  <PresentationFormat>Произвольный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Helvetica</vt:lpstr>
      <vt:lpstr>Helvetica Neue</vt:lpstr>
      <vt:lpstr>Montserrat Bold</vt:lpstr>
      <vt:lpstr>Montserrat-Medium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Степанян Лена Юриковна</dc:creator>
  <cp:lastModifiedBy>Степанян Лена Юриковна</cp:lastModifiedBy>
  <cp:revision>6</cp:revision>
  <dcterms:modified xsi:type="dcterms:W3CDTF">2025-06-11T12:44:46Z</dcterms:modified>
</cp:coreProperties>
</file>