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9926638" cy="6797675"/>
  <p:defaultTextStyle>
    <a:defPPr>
      <a:defRPr lang="fr-FR"/>
    </a:defPPr>
    <a:lvl1pPr marL="0" algn="l" defTabSz="914354">
      <a:defRPr sz="18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>
      <a:defRPr sz="18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>
      <a:defRPr sz="18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>
      <a:defRPr sz="18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>
      <a:defRPr sz="18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>
      <a:defRPr sz="18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>
      <a:defRPr sz="18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>
      <a:defRPr sz="18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>
          <p15:clr>
            <a:srgbClr val="A4A3A4"/>
          </p15:clr>
        </p15:guide>
        <p15:guide id="2" orient="horz" pos="3159">
          <p15:clr>
            <a:srgbClr val="A4A3A4"/>
          </p15:clr>
        </p15:guide>
        <p15:guide id="3" orient="horz" pos="981">
          <p15:clr>
            <a:srgbClr val="A4A3A4"/>
          </p15:clr>
        </p15:guide>
        <p15:guide id="4" pos="3840">
          <p15:clr>
            <a:srgbClr val="A4A3A4"/>
          </p15:clr>
        </p15:guide>
        <p15:guide id="5" pos="575">
          <p15:clr>
            <a:srgbClr val="A4A3A4"/>
          </p15:clr>
        </p15:guide>
        <p15:guide id="6" pos="7105">
          <p15:clr>
            <a:srgbClr val="A4A3A4"/>
          </p15:clr>
        </p15:guide>
        <p15:guide id="7" pos="7408">
          <p15:clr>
            <a:srgbClr val="A4A3A4"/>
          </p15:clr>
        </p15:guide>
        <p15:guide id="8" pos="303">
          <p15:clr>
            <a:srgbClr val="A4A3A4"/>
          </p15:clr>
        </p15:guide>
        <p15:guide id="9" pos="1965">
          <p15:clr>
            <a:srgbClr val="A4A3A4"/>
          </p15:clr>
        </p15:guide>
        <p15:guide id="10" pos="5715">
          <p15:clr>
            <a:srgbClr val="A4A3A4"/>
          </p15:clr>
        </p15:guide>
        <p15:guide id="11" pos="4384">
          <p15:clr>
            <a:srgbClr val="A4A3A4"/>
          </p15:clr>
        </p15:guide>
        <p15:guide id="12" orient="horz" pos="3295">
          <p15:clr>
            <a:srgbClr val="A4A3A4"/>
          </p15:clr>
        </p15:guide>
        <p15:guide id="1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Светлый стиль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band2V>
      <a:tcStyle>
        <a:tcBdr/>
        <a:fill>
          <a:solidFill>
            <a:schemeClr val="tx1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tx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25400">
              <a:solidFill>
                <a:schemeClr val="tx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  <a:fill>
          <a:solidFill>
            <a:schemeClr val="accent3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'ср балл'!$B$1</c:f>
              <c:strCache>
                <c:ptCount val="1"/>
                <c:pt idx="0">
                  <c:v>2022</c:v>
                </c:pt>
              </c:strCache>
            </c:strRef>
          </c:tx>
          <c:spPr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'ср балл'!$A$2:$A$4</c:f>
              <c:strCache>
                <c:ptCount val="3"/>
                <c:pt idx="0">
                  <c:v>Английский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'ср балл'!$B$2:$B$4</c:f>
              <c:numCache>
                <c:formatCode>General</c:formatCode>
                <c:ptCount val="3"/>
                <c:pt idx="0">
                  <c:v>58</c:v>
                </c:pt>
                <c:pt idx="1">
                  <c:v>60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DE-4048-B24C-2266C56F081A}"/>
            </c:ext>
          </c:extLst>
        </c:ser>
        <c:ser>
          <c:idx val="1"/>
          <c:order val="1"/>
          <c:tx>
            <c:strRef>
              <c:f>'ср балл'!$C$1</c:f>
              <c:strCache>
                <c:ptCount val="1"/>
                <c:pt idx="0">
                  <c:v>2023</c:v>
                </c:pt>
              </c:strCache>
            </c:strRef>
          </c:tx>
          <c:spPr>
            <a:prstGeom prst="rect">
              <a:avLst/>
            </a:prstGeom>
            <a:solidFill>
              <a:srgbClr val="F4B18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'ср балл'!$A$2:$A$4</c:f>
              <c:strCache>
                <c:ptCount val="3"/>
                <c:pt idx="0">
                  <c:v>Английский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'ср балл'!$C$2:$C$4</c:f>
              <c:numCache>
                <c:formatCode>General</c:formatCode>
                <c:ptCount val="3"/>
                <c:pt idx="0">
                  <c:v>86</c:v>
                </c:pt>
                <c:pt idx="1">
                  <c:v>57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DE-4048-B24C-2266C56F081A}"/>
            </c:ext>
          </c:extLst>
        </c:ser>
        <c:ser>
          <c:idx val="2"/>
          <c:order val="2"/>
          <c:tx>
            <c:strRef>
              <c:f>'ср балл'!$D$1</c:f>
              <c:strCache>
                <c:ptCount val="1"/>
                <c:pt idx="0">
                  <c:v>2024</c:v>
                </c:pt>
              </c:strCache>
            </c:strRef>
          </c:tx>
          <c:spPr>
            <a:prstGeom prst="rect">
              <a:avLst/>
            </a:prstGeom>
            <a:solidFill>
              <a:srgbClr val="A5A5A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'ср балл'!$A$2:$A$4</c:f>
              <c:strCache>
                <c:ptCount val="3"/>
                <c:pt idx="0">
                  <c:v>Английский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'ср балл'!$D$2:$D$4</c:f>
              <c:numCache>
                <c:formatCode>General</c:formatCode>
                <c:ptCount val="3"/>
                <c:pt idx="0">
                  <c:v>81</c:v>
                </c:pt>
                <c:pt idx="1">
                  <c:v>67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DE-4048-B24C-2266C56F081A}"/>
            </c:ext>
          </c:extLst>
        </c:ser>
        <c:ser>
          <c:idx val="3"/>
          <c:order val="3"/>
          <c:tx>
            <c:strRef>
              <c:f>'ср балл'!$E$1</c:f>
              <c:strCache>
                <c:ptCount val="1"/>
                <c:pt idx="0">
                  <c:v>2025</c:v>
                </c:pt>
              </c:strCache>
            </c:strRef>
          </c:tx>
          <c:spPr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'ср балл'!$A$2:$A$4</c:f>
              <c:strCache>
                <c:ptCount val="3"/>
                <c:pt idx="0">
                  <c:v>Английский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'ср балл'!$E$2:$E$4</c:f>
              <c:numCache>
                <c:formatCode>General</c:formatCode>
                <c:ptCount val="3"/>
                <c:pt idx="0">
                  <c:v>91</c:v>
                </c:pt>
                <c:pt idx="1">
                  <c:v>79</c:v>
                </c:pt>
                <c:pt idx="2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DE-4048-B24C-2266C56F08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1"/>
        <c:axId val="321559072"/>
        <c:axId val="321559904"/>
      </c:barChart>
      <c:catAx>
        <c:axId val="32155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321559904"/>
        <c:crosses val="autoZero"/>
        <c:auto val="1"/>
        <c:lblAlgn val="ctr"/>
        <c:lblOffset val="100"/>
        <c:noMultiLvlLbl val="0"/>
      </c:catAx>
      <c:valAx>
        <c:axId val="321559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32155907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t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191344" y="1250500"/>
      <a:ext cx="11449272" cy="446449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20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средних'!$Z$15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средних'!$Y$16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средних'!$Z$16</c:f>
              <c:numCache>
                <c:formatCode>0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6-4F5D-A471-305C5DE8D853}"/>
            </c:ext>
          </c:extLst>
        </c:ser>
        <c:ser>
          <c:idx val="2"/>
          <c:order val="1"/>
          <c:tx>
            <c:strRef>
              <c:f>'графики средних'!$AB$15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средних'!$Y$16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средних'!$AB$16</c:f>
              <c:numCache>
                <c:formatCode>0</c:formatCode>
                <c:ptCount val="1"/>
                <c:pt idx="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B6-4F5D-A471-305C5DE8D853}"/>
            </c:ext>
          </c:extLst>
        </c:ser>
        <c:ser>
          <c:idx val="1"/>
          <c:order val="2"/>
          <c:tx>
            <c:strRef>
              <c:f>'графики средних'!$AA$15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средних'!$Y$16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средних'!$AA$16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B6-4F5D-A471-305C5DE8D85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37104"/>
        <c:axId val="1925953328"/>
      </c:barChart>
      <c:catAx>
        <c:axId val="192593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53328"/>
        <c:crosses val="autoZero"/>
        <c:auto val="1"/>
        <c:lblAlgn val="ctr"/>
        <c:lblOffset val="100"/>
        <c:noMultiLvlLbl val="0"/>
      </c:catAx>
      <c:valAx>
        <c:axId val="192595332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3710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-151870" y="1094989"/>
      <a:ext cx="5334157" cy="204355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средних'!$AC$18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8.24349999999999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48-494C-AFAE-842C7C76BCE1}"/>
                </c:ext>
              </c:extLst>
            </c:dLbl>
            <c:dLbl>
              <c:idx val="3"/>
              <c:layout>
                <c:manualLayout>
                  <c:x val="0"/>
                  <c:y val="8.24349999999999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48-494C-AFAE-842C7C76BC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средних'!$AB$19:$AB$22</c:f>
              <c:strCache>
                <c:ptCount val="4"/>
                <c:pt idx="0">
                  <c:v>Факультет международных экономических отношений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  <c:pt idx="3">
                  <c:v>Финансовый факультет</c:v>
                </c:pt>
              </c:strCache>
            </c:strRef>
          </c:cat>
          <c:val>
            <c:numRef>
              <c:f>'графики средних'!$AC$19:$AC$22</c:f>
              <c:numCache>
                <c:formatCode>0</c:formatCode>
                <c:ptCount val="4"/>
                <c:pt idx="0">
                  <c:v>10</c:v>
                </c:pt>
                <c:pt idx="1">
                  <c:v>50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48-494C-AFAE-842C7C76BCE1}"/>
            </c:ext>
          </c:extLst>
        </c:ser>
        <c:ser>
          <c:idx val="2"/>
          <c:order val="1"/>
          <c:tx>
            <c:strRef>
              <c:f>'графики средних'!$AE$18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средних'!$AB$19:$AB$22</c:f>
              <c:strCache>
                <c:ptCount val="4"/>
                <c:pt idx="0">
                  <c:v>Факультет международных экономических отношений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  <c:pt idx="3">
                  <c:v>Финансовый факультет</c:v>
                </c:pt>
              </c:strCache>
            </c:strRef>
          </c:cat>
          <c:val>
            <c:numRef>
              <c:f>'графики средних'!$AE$19:$AE$22</c:f>
              <c:numCache>
                <c:formatCode>0</c:formatCode>
                <c:ptCount val="4"/>
                <c:pt idx="0">
                  <c:v>72.833333333333329</c:v>
                </c:pt>
                <c:pt idx="1">
                  <c:v>78</c:v>
                </c:pt>
                <c:pt idx="2">
                  <c:v>71.666666666666671</c:v>
                </c:pt>
                <c:pt idx="3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48-494C-AFAE-842C7C76BCE1}"/>
            </c:ext>
          </c:extLst>
        </c:ser>
        <c:ser>
          <c:idx val="1"/>
          <c:order val="2"/>
          <c:tx>
            <c:strRef>
              <c:f>'графики средних'!$AD$18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средних'!$AB$19:$AB$22</c:f>
              <c:strCache>
                <c:ptCount val="4"/>
                <c:pt idx="0">
                  <c:v>Факультет международных экономических отношений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  <c:pt idx="3">
                  <c:v>Финансовый факультет</c:v>
                </c:pt>
              </c:strCache>
            </c:strRef>
          </c:cat>
          <c:val>
            <c:numRef>
              <c:f>'графики средних'!$AD$19:$AD$22</c:f>
              <c:numCache>
                <c:formatCode>0</c:formatCode>
                <c:ptCount val="4"/>
                <c:pt idx="0">
                  <c:v>100</c:v>
                </c:pt>
                <c:pt idx="1">
                  <c:v>95</c:v>
                </c:pt>
                <c:pt idx="2">
                  <c:v>95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48-494C-AFAE-842C7C76BCE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30810240"/>
        <c:axId val="1830801088"/>
      </c:barChart>
      <c:catAx>
        <c:axId val="183081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30801088"/>
        <c:crosses val="autoZero"/>
        <c:auto val="1"/>
        <c:lblAlgn val="ctr"/>
        <c:lblOffset val="100"/>
        <c:noMultiLvlLbl val="0"/>
      </c:catAx>
      <c:valAx>
        <c:axId val="183080108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3081024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692999999999998"/>
          <c:y val="0.39234599999999997"/>
          <c:w val="0.236399"/>
          <c:h val="0.22356200000000001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54238" y="3780488"/>
      <a:ext cx="6094418" cy="307751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средних'!$AF$13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средних'!$AE$14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средних'!$AF$14</c:f>
              <c:numCache>
                <c:formatCode>0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1C-44DA-99B6-B8F0A2744A0C}"/>
            </c:ext>
          </c:extLst>
        </c:ser>
        <c:ser>
          <c:idx val="2"/>
          <c:order val="1"/>
          <c:tx>
            <c:strRef>
              <c:f>'графики средних'!$AH$13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средних'!$AE$14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средних'!$AH$14</c:f>
              <c:numCache>
                <c:formatCode>0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1C-44DA-99B6-B8F0A2744A0C}"/>
            </c:ext>
          </c:extLst>
        </c:ser>
        <c:ser>
          <c:idx val="1"/>
          <c:order val="2"/>
          <c:tx>
            <c:strRef>
              <c:f>'графики средних'!$AG$13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средних'!$AE$14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средних'!$AG$14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1C-44DA-99B6-B8F0A2744A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59568"/>
        <c:axId val="1925957904"/>
      </c:barChart>
      <c:catAx>
        <c:axId val="192595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57904"/>
        <c:crosses val="autoZero"/>
        <c:auto val="1"/>
        <c:lblAlgn val="ctr"/>
        <c:lblOffset val="100"/>
        <c:noMultiLvlLbl val="0"/>
      </c:catAx>
      <c:valAx>
        <c:axId val="192595790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5956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54170" y="1091516"/>
      <a:ext cx="5272339" cy="173566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средних'!$AI$15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средних'!$AH$16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средних'!$AI$16</c:f>
              <c:numCache>
                <c:formatCode>0</c:formatCode>
                <c:ptCount val="1"/>
                <c:pt idx="0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A7-4AD4-80BD-22AFE8998FD2}"/>
            </c:ext>
          </c:extLst>
        </c:ser>
        <c:ser>
          <c:idx val="2"/>
          <c:order val="1"/>
          <c:tx>
            <c:strRef>
              <c:f>'графики средних'!$AK$15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средних'!$AH$16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средних'!$AK$16</c:f>
              <c:numCache>
                <c:formatCode>0</c:formatCode>
                <c:ptCount val="1"/>
                <c:pt idx="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A7-4AD4-80BD-22AFE8998FD2}"/>
            </c:ext>
          </c:extLst>
        </c:ser>
        <c:ser>
          <c:idx val="1"/>
          <c:order val="2"/>
          <c:tx>
            <c:strRef>
              <c:f>'графики средних'!$AJ$15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средних'!$AH$16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средних'!$AJ$16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A7-4AD4-80BD-22AFE8998FD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46672"/>
        <c:axId val="1925950832"/>
      </c:barChart>
      <c:catAx>
        <c:axId val="192594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50832"/>
        <c:crosses val="autoZero"/>
        <c:auto val="1"/>
        <c:lblAlgn val="ctr"/>
        <c:lblOffset val="100"/>
        <c:noMultiLvlLbl val="0"/>
      </c:catAx>
      <c:valAx>
        <c:axId val="19259508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4667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89870" y="4017752"/>
      <a:ext cx="5319653" cy="2370179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средних'!$AL$13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средних'!$AK$14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средних'!$AL$14</c:f>
              <c:numCache>
                <c:formatCode>0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7C-46CE-B92C-C59448614CFC}"/>
            </c:ext>
          </c:extLst>
        </c:ser>
        <c:ser>
          <c:idx val="2"/>
          <c:order val="1"/>
          <c:tx>
            <c:strRef>
              <c:f>'графики средних'!$AN$13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средних'!$AK$14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средних'!$AN$14</c:f>
              <c:numCache>
                <c:formatCode>0</c:formatCode>
                <c:ptCount val="1"/>
                <c:pt idx="0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7C-46CE-B92C-C59448614CFC}"/>
            </c:ext>
          </c:extLst>
        </c:ser>
        <c:ser>
          <c:idx val="1"/>
          <c:order val="2"/>
          <c:tx>
            <c:strRef>
              <c:f>'графики средних'!$AM$13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средних'!$AK$14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средних'!$AM$14</c:f>
              <c:numCache>
                <c:formatCode>0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7C-46CE-B92C-C59448614C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30809408"/>
        <c:axId val="1830806080"/>
      </c:barChart>
      <c:catAx>
        <c:axId val="183080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30806080"/>
        <c:crosses val="autoZero"/>
        <c:auto val="1"/>
        <c:lblAlgn val="ctr"/>
        <c:lblOffset val="100"/>
        <c:noMultiLvlLbl val="0"/>
      </c:catAx>
      <c:valAx>
        <c:axId val="183080608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3080940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01539" y="996950"/>
      <a:ext cx="5368995" cy="210677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средних'!$AO$15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средних'!$AN$16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средних'!$AO$16</c:f>
              <c:numCache>
                <c:formatCode>0</c:formatCode>
                <c:ptCount val="1"/>
                <c:pt idx="0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BD-4404-A051-DD8D16579311}"/>
            </c:ext>
          </c:extLst>
        </c:ser>
        <c:ser>
          <c:idx val="2"/>
          <c:order val="1"/>
          <c:tx>
            <c:strRef>
              <c:f>'графики средних'!$AQ$15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средних'!$AN$16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средних'!$AQ$16</c:f>
              <c:numCache>
                <c:formatCode>0</c:formatCode>
                <c:ptCount val="1"/>
                <c:pt idx="0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BD-4404-A051-DD8D16579311}"/>
            </c:ext>
          </c:extLst>
        </c:ser>
        <c:ser>
          <c:idx val="1"/>
          <c:order val="2"/>
          <c:tx>
            <c:strRef>
              <c:f>'графики средних'!$AP$15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средних'!$AN$16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средних'!$AP$16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BD-4404-A051-DD8D1657931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54160"/>
        <c:axId val="1925944592"/>
      </c:barChart>
      <c:catAx>
        <c:axId val="192595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44592"/>
        <c:crosses val="autoZero"/>
        <c:auto val="1"/>
        <c:lblAlgn val="ctr"/>
        <c:lblOffset val="100"/>
        <c:noMultiLvlLbl val="0"/>
      </c:catAx>
      <c:valAx>
        <c:axId val="192594459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5416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01539" y="4121317"/>
      <a:ext cx="5168774" cy="233556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средних'!$AR$13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средних'!$AQ$14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средних'!$AR$14</c:f>
              <c:numCache>
                <c:formatCode>0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75-4777-B729-0689256AF6D4}"/>
            </c:ext>
          </c:extLst>
        </c:ser>
        <c:ser>
          <c:idx val="2"/>
          <c:order val="1"/>
          <c:tx>
            <c:strRef>
              <c:f>'графики средних'!$AT$13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средних'!$AQ$14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средних'!$AT$14</c:f>
              <c:numCache>
                <c:formatCode>0</c:formatCode>
                <c:ptCount val="1"/>
                <c:pt idx="0">
                  <c:v>84.4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75-4777-B729-0689256AF6D4}"/>
            </c:ext>
          </c:extLst>
        </c:ser>
        <c:ser>
          <c:idx val="1"/>
          <c:order val="2"/>
          <c:tx>
            <c:strRef>
              <c:f>'графики средних'!$AS$13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средних'!$AQ$14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средних'!$AS$14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75-4777-B729-0689256AF6D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43934656"/>
        <c:axId val="1843933824"/>
      </c:barChart>
      <c:catAx>
        <c:axId val="184393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43933824"/>
        <c:crosses val="autoZero"/>
        <c:auto val="1"/>
        <c:lblAlgn val="ctr"/>
        <c:lblOffset val="100"/>
        <c:noMultiLvlLbl val="0"/>
      </c:catAx>
      <c:valAx>
        <c:axId val="184393382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4393465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42463" y="951298"/>
      <a:ext cx="5583885" cy="1873871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средних'!$AU$15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средних'!$AT$16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средних'!$AU$16</c:f>
              <c:numCache>
                <c:formatCode>0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23-4B29-AF4A-D02D131A48E6}"/>
            </c:ext>
          </c:extLst>
        </c:ser>
        <c:ser>
          <c:idx val="2"/>
          <c:order val="1"/>
          <c:tx>
            <c:strRef>
              <c:f>'графики средних'!$AW$15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средних'!$AT$16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средних'!$AW$16</c:f>
              <c:numCache>
                <c:formatCode>0</c:formatCode>
                <c:ptCount val="1"/>
                <c:pt idx="0">
                  <c:v>76.25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23-4B29-AF4A-D02D131A48E6}"/>
            </c:ext>
          </c:extLst>
        </c:ser>
        <c:ser>
          <c:idx val="1"/>
          <c:order val="2"/>
          <c:tx>
            <c:strRef>
              <c:f>'графики средних'!$AV$15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средних'!$AT$16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средних'!$AV$16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23-4B29-AF4A-D02D131A48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45840"/>
        <c:axId val="1925939184"/>
      </c:barChart>
      <c:catAx>
        <c:axId val="192594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39184"/>
        <c:crosses val="autoZero"/>
        <c:auto val="1"/>
        <c:lblAlgn val="ctr"/>
        <c:lblOffset val="100"/>
        <c:noMultiLvlLbl val="0"/>
      </c:catAx>
      <c:valAx>
        <c:axId val="192593918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4584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42462" y="4019768"/>
      <a:ext cx="5583885" cy="227229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средних'!$AX$13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средних'!$AW$14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средних'!$AX$14</c:f>
              <c:numCache>
                <c:formatCode>0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F1-4AA6-A5F0-EA03F2417143}"/>
            </c:ext>
          </c:extLst>
        </c:ser>
        <c:ser>
          <c:idx val="2"/>
          <c:order val="1"/>
          <c:tx>
            <c:strRef>
              <c:f>'графики средних'!$AZ$13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средних'!$AW$14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средних'!$AZ$14</c:f>
              <c:numCache>
                <c:formatCode>0</c:formatCode>
                <c:ptCount val="1"/>
                <c:pt idx="0">
                  <c:v>71.666666666666671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F1-4AA6-A5F0-EA03F2417143}"/>
            </c:ext>
          </c:extLst>
        </c:ser>
        <c:ser>
          <c:idx val="1"/>
          <c:order val="2"/>
          <c:tx>
            <c:strRef>
              <c:f>'графики средних'!$AY$13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средних'!$AW$14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средних'!$AY$14</c:f>
              <c:numCache>
                <c:formatCode>0</c:formatCode>
                <c:ptCount val="1"/>
                <c:pt idx="0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F1-4AA6-A5F0-EA03F241714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41264"/>
        <c:axId val="1925935440"/>
      </c:barChart>
      <c:catAx>
        <c:axId val="192594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35440"/>
        <c:crosses val="autoZero"/>
        <c:auto val="1"/>
        <c:lblAlgn val="ctr"/>
        <c:lblOffset val="100"/>
        <c:noMultiLvlLbl val="0"/>
      </c:catAx>
      <c:valAx>
        <c:axId val="19259354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4126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09249" y="1286687"/>
      <a:ext cx="5173072" cy="162888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средних'!$BD$13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средних'!$BC$14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средних'!$BD$14</c:f>
              <c:numCache>
                <c:formatCode>0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CB-4B9F-ADC3-5CAF1148926E}"/>
            </c:ext>
          </c:extLst>
        </c:ser>
        <c:ser>
          <c:idx val="2"/>
          <c:order val="1"/>
          <c:tx>
            <c:strRef>
              <c:f>'графики средних'!$BF$13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средних'!$BC$14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средних'!$BF$14</c:f>
              <c:numCache>
                <c:formatCode>0</c:formatCode>
                <c:ptCount val="1"/>
                <c:pt idx="0">
                  <c:v>79.75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CB-4B9F-ADC3-5CAF1148926E}"/>
            </c:ext>
          </c:extLst>
        </c:ser>
        <c:ser>
          <c:idx val="1"/>
          <c:order val="2"/>
          <c:tx>
            <c:strRef>
              <c:f>'графики средних'!$BE$13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средних'!$BC$14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средних'!$BE$14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CB-4B9F-ADC3-5CAF1148926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30448"/>
        <c:axId val="1925929616"/>
      </c:barChart>
      <c:catAx>
        <c:axId val="192593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29616"/>
        <c:crosses val="autoZero"/>
        <c:auto val="1"/>
        <c:lblAlgn val="ctr"/>
        <c:lblOffset val="100"/>
        <c:noMultiLvlLbl val="0"/>
      </c:catAx>
      <c:valAx>
        <c:axId val="192592961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3044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631674" y="3894821"/>
      <a:ext cx="4850647" cy="239331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средних'!$B$3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средних'!$A$4:$A$11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'графики средних'!$B$4:$B$11</c:f>
              <c:numCache>
                <c:formatCode>0</c:formatCode>
                <c:ptCount val="8"/>
                <c:pt idx="0">
                  <c:v>28</c:v>
                </c:pt>
                <c:pt idx="1">
                  <c:v>32</c:v>
                </c:pt>
                <c:pt idx="2">
                  <c:v>28</c:v>
                </c:pt>
                <c:pt idx="3">
                  <c:v>32</c:v>
                </c:pt>
                <c:pt idx="4">
                  <c:v>36</c:v>
                </c:pt>
                <c:pt idx="5">
                  <c:v>4</c:v>
                </c:pt>
                <c:pt idx="6">
                  <c:v>60</c:v>
                </c:pt>
                <c:pt idx="7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BC-428E-A425-57DAA4BB9677}"/>
            </c:ext>
          </c:extLst>
        </c:ser>
        <c:ser>
          <c:idx val="2"/>
          <c:order val="1"/>
          <c:tx>
            <c:strRef>
              <c:f>'графики средних'!$D$3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средних'!$A$4:$A$11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'графики средних'!$D$4:$D$11</c:f>
              <c:numCache>
                <c:formatCode>0</c:formatCode>
                <c:ptCount val="8"/>
                <c:pt idx="0">
                  <c:v>90.161290322580641</c:v>
                </c:pt>
                <c:pt idx="1">
                  <c:v>90.9</c:v>
                </c:pt>
                <c:pt idx="2">
                  <c:v>94.1</c:v>
                </c:pt>
                <c:pt idx="3">
                  <c:v>90.777777777777771</c:v>
                </c:pt>
                <c:pt idx="4">
                  <c:v>92</c:v>
                </c:pt>
                <c:pt idx="5">
                  <c:v>93.2</c:v>
                </c:pt>
                <c:pt idx="6">
                  <c:v>81</c:v>
                </c:pt>
                <c:pt idx="7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C-428E-A425-57DAA4BB9677}"/>
            </c:ext>
          </c:extLst>
        </c:ser>
        <c:ser>
          <c:idx val="1"/>
          <c:order val="2"/>
          <c:tx>
            <c:strRef>
              <c:f>'графики средних'!$C$3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средних'!$A$4:$A$11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'графики средних'!$C$4:$C$11</c:f>
              <c:numCache>
                <c:formatCode>0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BC-428E-A425-57DAA4BB967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9"/>
        <c:axId val="322421568"/>
        <c:axId val="322443200"/>
      </c:barChart>
      <c:catAx>
        <c:axId val="32242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322443200"/>
        <c:crosses val="autoZero"/>
        <c:auto val="1"/>
        <c:lblAlgn val="ctr"/>
        <c:lblOffset val="100"/>
        <c:noMultiLvlLbl val="0"/>
      </c:catAx>
      <c:valAx>
        <c:axId val="32244320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32242156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07368" y="952866"/>
      <a:ext cx="11665295" cy="312704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средних'!$BA$15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A2-4032-BA5B-590E93CFAB1F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A2-4032-BA5B-590E93CFA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средних'!$AZ$16:$AZ$19</c:f>
              <c:strCache>
                <c:ptCount val="4"/>
                <c:pt idx="0">
                  <c:v>Факультет информационных технологий и анализа больших данных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социальных наук и массовых коммуникаций</c:v>
                </c:pt>
                <c:pt idx="3">
                  <c:v>Факультет экономики и бизнеса</c:v>
                </c:pt>
              </c:strCache>
            </c:strRef>
          </c:cat>
          <c:val>
            <c:numRef>
              <c:f>'графики средних'!$BA$16:$BA$19</c:f>
              <c:numCache>
                <c:formatCode>0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A2-4032-BA5B-590E93CFAB1F}"/>
            </c:ext>
          </c:extLst>
        </c:ser>
        <c:ser>
          <c:idx val="2"/>
          <c:order val="1"/>
          <c:tx>
            <c:strRef>
              <c:f>'графики средних'!$BC$15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средних'!$AZ$16:$AZ$19</c:f>
              <c:strCache>
                <c:ptCount val="4"/>
                <c:pt idx="0">
                  <c:v>Факультет информационных технологий и анализа больших данных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социальных наук и массовых коммуникаций</c:v>
                </c:pt>
                <c:pt idx="3">
                  <c:v>Факультет экономики и бизнеса</c:v>
                </c:pt>
              </c:strCache>
            </c:strRef>
          </c:cat>
          <c:val>
            <c:numRef>
              <c:f>'графики средних'!$BC$16:$BC$19</c:f>
              <c:numCache>
                <c:formatCode>0</c:formatCode>
                <c:ptCount val="4"/>
                <c:pt idx="0">
                  <c:v>85.75</c:v>
                </c:pt>
                <c:pt idx="1">
                  <c:v>84.818181818181813</c:v>
                </c:pt>
                <c:pt idx="2">
                  <c:v>85.909090909090907</c:v>
                </c:pt>
                <c:pt idx="3">
                  <c:v>59.666666666666664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A2-4032-BA5B-590E93CFAB1F}"/>
            </c:ext>
          </c:extLst>
        </c:ser>
        <c:ser>
          <c:idx val="1"/>
          <c:order val="2"/>
          <c:tx>
            <c:strRef>
              <c:f>'графики средних'!$BB$15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средних'!$AZ$16:$AZ$19</c:f>
              <c:strCache>
                <c:ptCount val="4"/>
                <c:pt idx="0">
                  <c:v>Факультет информационных технологий и анализа больших данных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социальных наук и массовых коммуникаций</c:v>
                </c:pt>
                <c:pt idx="3">
                  <c:v>Факультет экономики и бизнеса</c:v>
                </c:pt>
              </c:strCache>
            </c:strRef>
          </c:cat>
          <c:val>
            <c:numRef>
              <c:f>'графики средних'!$BB$16:$BB$19</c:f>
              <c:numCache>
                <c:formatCode>0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A2-4032-BA5B-590E93CFAB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55943664"/>
        <c:axId val="1655944080"/>
      </c:barChart>
      <c:catAx>
        <c:axId val="165594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655944080"/>
        <c:crosses val="autoZero"/>
        <c:auto val="1"/>
        <c:lblAlgn val="ctr"/>
        <c:lblOffset val="100"/>
        <c:noMultiLvlLbl val="0"/>
      </c:catAx>
      <c:valAx>
        <c:axId val="165594408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5594366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191344" y="1667044"/>
      <a:ext cx="5389096" cy="352839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средних'!$BG$15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средних'!$BF$16:$BF$18</c:f>
              <c:strCache>
                <c:ptCount val="3"/>
                <c:pt idx="0">
                  <c:v>Высшая школа управления</c:v>
                </c:pt>
                <c:pt idx="1">
                  <c:v>Факультет социальных наук и массовых коммуникаций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'графики средних'!$BG$16:$BG$18</c:f>
              <c:numCache>
                <c:formatCode>0</c:formatCode>
                <c:ptCount val="3"/>
                <c:pt idx="0">
                  <c:v>15</c:v>
                </c:pt>
                <c:pt idx="1">
                  <c:v>40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7E-408A-897D-210E6371F5B5}"/>
            </c:ext>
          </c:extLst>
        </c:ser>
        <c:ser>
          <c:idx val="2"/>
          <c:order val="1"/>
          <c:tx>
            <c:strRef>
              <c:f>'графики средних'!$BI$15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средних'!$BF$16:$BF$18</c:f>
              <c:strCache>
                <c:ptCount val="3"/>
                <c:pt idx="0">
                  <c:v>Высшая школа управления</c:v>
                </c:pt>
                <c:pt idx="1">
                  <c:v>Факультет социальных наук и массовых коммуникаций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'графики средних'!$BI$16:$BI$18</c:f>
              <c:numCache>
                <c:formatCode>0</c:formatCode>
                <c:ptCount val="3"/>
                <c:pt idx="0">
                  <c:v>82</c:v>
                </c:pt>
                <c:pt idx="1">
                  <c:v>77.5</c:v>
                </c:pt>
                <c:pt idx="2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7E-408A-897D-210E6371F5B5}"/>
            </c:ext>
          </c:extLst>
        </c:ser>
        <c:ser>
          <c:idx val="1"/>
          <c:order val="2"/>
          <c:tx>
            <c:strRef>
              <c:f>'графики средних'!$BH$15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средних'!$BF$16:$BF$18</c:f>
              <c:strCache>
                <c:ptCount val="3"/>
                <c:pt idx="0">
                  <c:v>Высшая школа управления</c:v>
                </c:pt>
                <c:pt idx="1">
                  <c:v>Факультет социальных наук и массовых коммуникаций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'графики средних'!$BH$16:$BH$18</c:f>
              <c:numCache>
                <c:formatCode>0</c:formatCode>
                <c:ptCount val="3"/>
                <c:pt idx="0">
                  <c:v>100</c:v>
                </c:pt>
                <c:pt idx="1">
                  <c:v>95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7E-408A-897D-210E6371F5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30805664"/>
        <c:axId val="1830805248"/>
      </c:barChart>
      <c:catAx>
        <c:axId val="183080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30805248"/>
        <c:crosses val="autoZero"/>
        <c:auto val="1"/>
        <c:lblAlgn val="ctr"/>
        <c:lblOffset val="100"/>
        <c:noMultiLvlLbl val="0"/>
      </c:catAx>
      <c:valAx>
        <c:axId val="183080524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3080566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07368" y="1011724"/>
      <a:ext cx="5749136" cy="270825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средних'!$BJ$12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средних'!$BI$13:$BI$14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средних'!$BJ$13:$BJ$14</c:f>
              <c:numCache>
                <c:formatCode>0</c:formatCode>
                <c:ptCount val="2"/>
                <c:pt idx="0">
                  <c:v>25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19-4B34-AE59-D9C799035318}"/>
            </c:ext>
          </c:extLst>
        </c:ser>
        <c:ser>
          <c:idx val="2"/>
          <c:order val="1"/>
          <c:tx>
            <c:strRef>
              <c:f>'графики средних'!$BL$12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средних'!$BI$13:$BI$14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средних'!$BL$13:$BL$14</c:f>
              <c:numCache>
                <c:formatCode>0</c:formatCode>
                <c:ptCount val="2"/>
                <c:pt idx="0">
                  <c:v>82.75</c:v>
                </c:pt>
                <c:pt idx="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19-4B34-AE59-D9C799035318}"/>
            </c:ext>
          </c:extLst>
        </c:ser>
        <c:ser>
          <c:idx val="1"/>
          <c:order val="2"/>
          <c:tx>
            <c:strRef>
              <c:f>'графики средних'!$BK$12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средних'!$BI$13:$BI$14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средних'!$BK$13:$BK$14</c:f>
              <c:numCache>
                <c:formatCode>0</c:formatCode>
                <c:ptCount val="2"/>
                <c:pt idx="0">
                  <c:v>100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19-4B34-AE59-D9C79903531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61538512"/>
        <c:axId val="1261531440"/>
      </c:barChart>
      <c:catAx>
        <c:axId val="126153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261531440"/>
        <c:crosses val="autoZero"/>
        <c:auto val="1"/>
        <c:lblAlgn val="ctr"/>
        <c:lblOffset val="100"/>
        <c:noMultiLvlLbl val="0"/>
      </c:catAx>
      <c:valAx>
        <c:axId val="12615314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26153851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191344" y="4456044"/>
      <a:ext cx="5965160" cy="221050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средних'!$BM$18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8D-4840-9834-FD5422F9F6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средних'!$BL$19:$BL$20</c:f>
              <c:strCache>
                <c:ptCount val="2"/>
                <c:pt idx="0">
                  <c:v>Факультет налогов, аудита и бизнес-анализа</c:v>
                </c:pt>
                <c:pt idx="1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средних'!$BM$19:$BM$20</c:f>
              <c:numCache>
                <c:formatCode>0</c:formatCode>
                <c:ptCount val="2"/>
                <c:pt idx="0">
                  <c:v>40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8D-4840-9834-FD5422F9F6DC}"/>
            </c:ext>
          </c:extLst>
        </c:ser>
        <c:ser>
          <c:idx val="2"/>
          <c:order val="1"/>
          <c:tx>
            <c:strRef>
              <c:f>'графики средних'!$BO$18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средних'!$BL$19:$BL$20</c:f>
              <c:strCache>
                <c:ptCount val="2"/>
                <c:pt idx="0">
                  <c:v>Факультет налогов, аудита и бизнес-анализа</c:v>
                </c:pt>
                <c:pt idx="1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средних'!$BO$19:$BO$20</c:f>
              <c:numCache>
                <c:formatCode>0</c:formatCode>
                <c:ptCount val="2"/>
                <c:pt idx="0">
                  <c:v>84</c:v>
                </c:pt>
                <c:pt idx="1">
                  <c:v>79.125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8D-4840-9834-FD5422F9F6DC}"/>
            </c:ext>
          </c:extLst>
        </c:ser>
        <c:ser>
          <c:idx val="1"/>
          <c:order val="2"/>
          <c:tx>
            <c:strRef>
              <c:f>'графики средних'!$BN$18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средних'!$BL$19:$BL$20</c:f>
              <c:strCache>
                <c:ptCount val="2"/>
                <c:pt idx="0">
                  <c:v>Факультет налогов, аудита и бизнес-анализа</c:v>
                </c:pt>
                <c:pt idx="1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средних'!$BN$19:$BN$20</c:f>
              <c:numCache>
                <c:formatCode>0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8D-4840-9834-FD5422F9F6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55939088"/>
        <c:axId val="1655946160"/>
      </c:barChart>
      <c:catAx>
        <c:axId val="1655939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655946160"/>
        <c:crosses val="autoZero"/>
        <c:auto val="1"/>
        <c:lblAlgn val="ctr"/>
        <c:lblOffset val="100"/>
        <c:noMultiLvlLbl val="0"/>
      </c:catAx>
      <c:valAx>
        <c:axId val="165594616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5593908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63352" y="1844824"/>
      <a:ext cx="5400600" cy="345638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средних'!$BP$12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3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1-4D16-9CDB-9634BAFBC9B7}"/>
                </c:ext>
              </c:extLst>
            </c:dLbl>
            <c:dLbl>
              <c:idx val="4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A1-4D16-9CDB-9634BAFBC9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средних'!$BO$13:$BO$17</c:f>
              <c:strCache>
                <c:ptCount val="5"/>
                <c:pt idx="0">
                  <c:v>Высшая школа управления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налогов, аудита и бизнес-анализа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'графики средних'!$BP$13:$BP$17</c:f>
              <c:numCache>
                <c:formatCode>0</c:formatCode>
                <c:ptCount val="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15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A1-4D16-9CDB-9634BAFBC9B7}"/>
            </c:ext>
          </c:extLst>
        </c:ser>
        <c:ser>
          <c:idx val="2"/>
          <c:order val="1"/>
          <c:tx>
            <c:strRef>
              <c:f>'графики средних'!$BR$12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средних'!$BO$13:$BO$17</c:f>
              <c:strCache>
                <c:ptCount val="5"/>
                <c:pt idx="0">
                  <c:v>Высшая школа управления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налогов, аудита и бизнес-анализа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'графики средних'!$BR$13:$BR$17</c:f>
              <c:numCache>
                <c:formatCode>0</c:formatCode>
                <c:ptCount val="5"/>
                <c:pt idx="0">
                  <c:v>66</c:v>
                </c:pt>
                <c:pt idx="1">
                  <c:v>59.75</c:v>
                </c:pt>
                <c:pt idx="2">
                  <c:v>63.25</c:v>
                </c:pt>
                <c:pt idx="3">
                  <c:v>54.5</c:v>
                </c:pt>
                <c:pt idx="4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A1-4D16-9CDB-9634BAFBC9B7}"/>
            </c:ext>
          </c:extLst>
        </c:ser>
        <c:ser>
          <c:idx val="1"/>
          <c:order val="2"/>
          <c:tx>
            <c:strRef>
              <c:f>'графики средних'!$BQ$12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средних'!$BO$13:$BO$17</c:f>
              <c:strCache>
                <c:ptCount val="5"/>
                <c:pt idx="0">
                  <c:v>Высшая школа управления</c:v>
                </c:pt>
                <c:pt idx="1">
                  <c:v>Факультет международных экономических отношений</c:v>
                </c:pt>
                <c:pt idx="2">
                  <c:v>Факультет налогов, аудита и бизнес-анализа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'графики средних'!$BQ$13:$BQ$17</c:f>
              <c:numCache>
                <c:formatCode>0</c:formatCode>
                <c:ptCount val="5"/>
                <c:pt idx="0">
                  <c:v>100</c:v>
                </c:pt>
                <c:pt idx="1">
                  <c:v>90</c:v>
                </c:pt>
                <c:pt idx="2">
                  <c:v>95</c:v>
                </c:pt>
                <c:pt idx="3">
                  <c:v>90</c:v>
                </c:pt>
                <c:pt idx="4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A1-4D16-9CDB-9634BAFBC9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55936592"/>
        <c:axId val="1655935760"/>
      </c:barChart>
      <c:catAx>
        <c:axId val="165593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655935760"/>
        <c:crosses val="autoZero"/>
        <c:auto val="1"/>
        <c:lblAlgn val="ctr"/>
        <c:lblOffset val="100"/>
        <c:noMultiLvlLbl val="0"/>
      </c:catAx>
      <c:valAx>
        <c:axId val="165593576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5593659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0" y="1990544"/>
      <a:ext cx="6023992" cy="360742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средних'!$BS$18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средних'!$BR$19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средних'!$BS$19</c:f>
              <c:numCache>
                <c:formatCode>0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04-4097-877E-03C297B0D02A}"/>
            </c:ext>
          </c:extLst>
        </c:ser>
        <c:ser>
          <c:idx val="2"/>
          <c:order val="1"/>
          <c:tx>
            <c:strRef>
              <c:f>'графики средних'!$BU$18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средних'!$BR$19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средних'!$BU$19</c:f>
              <c:numCache>
                <c:formatCode>0</c:formatCode>
                <c:ptCount val="1"/>
                <c:pt idx="0">
                  <c:v>96.666666666666671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04-4097-877E-03C297B0D02A}"/>
            </c:ext>
          </c:extLst>
        </c:ser>
        <c:ser>
          <c:idx val="1"/>
          <c:order val="2"/>
          <c:tx>
            <c:strRef>
              <c:f>'графики средних'!$BT$18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средних'!$BR$19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средних'!$BT$19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04-4097-877E-03C297B0D0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55934512"/>
        <c:axId val="1655938256"/>
      </c:barChart>
      <c:catAx>
        <c:axId val="165593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655938256"/>
        <c:crosses val="autoZero"/>
        <c:auto val="1"/>
        <c:lblAlgn val="ctr"/>
        <c:lblOffset val="100"/>
        <c:noMultiLvlLbl val="0"/>
      </c:catAx>
      <c:valAx>
        <c:axId val="165593825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5593451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551384" y="1016006"/>
      <a:ext cx="5472608" cy="238176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средних'!$BV$13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средних'!$BU$14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средних'!$BV$14</c:f>
              <c:numCache>
                <c:formatCode>0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8F-47C6-86F0-35CC48CC24F1}"/>
            </c:ext>
          </c:extLst>
        </c:ser>
        <c:ser>
          <c:idx val="2"/>
          <c:order val="1"/>
          <c:tx>
            <c:strRef>
              <c:f>'графики средних'!$BX$13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средних'!$BU$14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средних'!$BX$14</c:f>
              <c:numCache>
                <c:formatCode>0</c:formatCode>
                <c:ptCount val="1"/>
                <c:pt idx="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8F-47C6-86F0-35CC48CC24F1}"/>
            </c:ext>
          </c:extLst>
        </c:ser>
        <c:ser>
          <c:idx val="1"/>
          <c:order val="2"/>
          <c:tx>
            <c:strRef>
              <c:f>'графики средних'!$BW$13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средних'!$BU$14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'графики средних'!$BW$14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8F-47C6-86F0-35CC48CC24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30801504"/>
        <c:axId val="1830802336"/>
      </c:barChart>
      <c:catAx>
        <c:axId val="183080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30802336"/>
        <c:crosses val="autoZero"/>
        <c:auto val="1"/>
        <c:lblAlgn val="ctr"/>
        <c:lblOffset val="100"/>
        <c:noMultiLvlLbl val="0"/>
      </c:catAx>
      <c:valAx>
        <c:axId val="18308023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3080150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9797"/>
          <c:y val="0.34904499999999999"/>
          <c:w val="0.28404600000000002"/>
          <c:h val="0.30191099999999998"/>
        </c:manualLayout>
      </c:layout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49796" y="4189856"/>
      <a:ext cx="5502188" cy="2417551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средних'!$BY$15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средних'!$BX$16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средних'!$BY$16</c:f>
              <c:numCache>
                <c:formatCode>0</c:formatCode>
                <c:ptCount val="1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C-47EB-919A-AC0CB3DA04D1}"/>
            </c:ext>
          </c:extLst>
        </c:ser>
        <c:ser>
          <c:idx val="2"/>
          <c:order val="1"/>
          <c:tx>
            <c:strRef>
              <c:f>'графики средних'!$CA$15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средних'!$BX$16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средних'!$CA$16</c:f>
              <c:numCache>
                <c:formatCode>0</c:formatCode>
                <c:ptCount val="1"/>
                <c:pt idx="0">
                  <c:v>92.5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4C-47EB-919A-AC0CB3DA04D1}"/>
            </c:ext>
          </c:extLst>
        </c:ser>
        <c:ser>
          <c:idx val="1"/>
          <c:order val="2"/>
          <c:tx>
            <c:strRef>
              <c:f>'графики средних'!$BZ$15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средних'!$BX$16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средних'!$BZ$16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4C-47EB-919A-AC0CB3DA04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61533520"/>
        <c:axId val="1261529776"/>
      </c:barChart>
      <c:catAx>
        <c:axId val="126153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261529776"/>
        <c:crosses val="autoZero"/>
        <c:auto val="1"/>
        <c:lblAlgn val="ctr"/>
        <c:lblOffset val="100"/>
        <c:noMultiLvlLbl val="0"/>
      </c:catAx>
      <c:valAx>
        <c:axId val="126152977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26153352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551954" y="1176524"/>
      <a:ext cx="5400029" cy="220480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средних'!$CB$12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средних'!$CA$13:$CA$14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средних'!$CB$13:$CB$14</c:f>
              <c:numCache>
                <c:formatCode>0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22-44DB-8DE9-17E62E8F16ED}"/>
            </c:ext>
          </c:extLst>
        </c:ser>
        <c:ser>
          <c:idx val="2"/>
          <c:order val="1"/>
          <c:tx>
            <c:strRef>
              <c:f>'графики средних'!$CD$12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средних'!$CA$13:$CA$14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средних'!$CD$13:$CD$14</c:f>
              <c:numCache>
                <c:formatCode>0</c:formatCode>
                <c:ptCount val="2"/>
                <c:pt idx="0">
                  <c:v>84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22-44DB-8DE9-17E62E8F16ED}"/>
            </c:ext>
          </c:extLst>
        </c:ser>
        <c:ser>
          <c:idx val="1"/>
          <c:order val="2"/>
          <c:tx>
            <c:strRef>
              <c:f>'графики средних'!$CC$12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средних'!$CA$13:$CA$14</c:f>
              <c:strCache>
                <c:ptCount val="2"/>
                <c:pt idx="0">
                  <c:v>Высшая школа управления</c:v>
                </c:pt>
                <c:pt idx="1">
                  <c:v>Факультет экономики и бизнеса</c:v>
                </c:pt>
              </c:strCache>
            </c:strRef>
          </c:cat>
          <c:val>
            <c:numRef>
              <c:f>'графики средних'!$CC$13:$CC$14</c:f>
              <c:numCache>
                <c:formatCode>0</c:formatCode>
                <c:ptCount val="2"/>
                <c:pt idx="0">
                  <c:v>100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22-44DB-8DE9-17E62E8F16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40848"/>
        <c:axId val="1925952080"/>
      </c:barChart>
      <c:catAx>
        <c:axId val="192594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52080"/>
        <c:crosses val="autoZero"/>
        <c:auto val="1"/>
        <c:lblAlgn val="ctr"/>
        <c:lblOffset val="100"/>
        <c:noMultiLvlLbl val="0"/>
      </c:catAx>
      <c:valAx>
        <c:axId val="192595208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4084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19752" y="4377966"/>
      <a:ext cx="5632231" cy="228889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средних'!$CE$15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средних'!$CD$16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'графики средних'!$CE$16</c:f>
              <c:numCache>
                <c:formatCode>0</c:formatCode>
                <c:ptCount val="1"/>
                <c:pt idx="0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38-4CF2-A46F-FF7F01C161A3}"/>
            </c:ext>
          </c:extLst>
        </c:ser>
        <c:ser>
          <c:idx val="2"/>
          <c:order val="1"/>
          <c:tx>
            <c:strRef>
              <c:f>'графики средних'!$CG$15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средних'!$CD$16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'графики средних'!$CG$16</c:f>
              <c:numCache>
                <c:formatCode>0</c:formatCode>
                <c:ptCount val="1"/>
                <c:pt idx="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38-4CF2-A46F-FF7F01C161A3}"/>
            </c:ext>
          </c:extLst>
        </c:ser>
        <c:ser>
          <c:idx val="1"/>
          <c:order val="2"/>
          <c:tx>
            <c:strRef>
              <c:f>'графики средних'!$CF$15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средних'!$CD$16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'графики средних'!$CF$16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38-4CF2-A46F-FF7F01C161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61530192"/>
        <c:axId val="1261536432"/>
      </c:barChart>
      <c:catAx>
        <c:axId val="126153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261536432"/>
        <c:crosses val="autoZero"/>
        <c:auto val="1"/>
        <c:lblAlgn val="ctr"/>
        <c:lblOffset val="100"/>
        <c:noMultiLvlLbl val="0"/>
      </c:catAx>
      <c:valAx>
        <c:axId val="12615364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26153019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55548" y="1021618"/>
      <a:ext cx="5768444" cy="251461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средних'!$I$13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11-4227-9B6D-2E73DFB9DDB0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11-4227-9B6D-2E73DFB9DD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средних'!$H$14:$H$20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'графики средних'!$I$14:$I$20</c:f>
              <c:numCache>
                <c:formatCode>0</c:formatCode>
                <c:ptCount val="7"/>
                <c:pt idx="0">
                  <c:v>10</c:v>
                </c:pt>
                <c:pt idx="1">
                  <c:v>20</c:v>
                </c:pt>
                <c:pt idx="2">
                  <c:v>65</c:v>
                </c:pt>
                <c:pt idx="3">
                  <c:v>60</c:v>
                </c:pt>
                <c:pt idx="4">
                  <c:v>10</c:v>
                </c:pt>
                <c:pt idx="5">
                  <c:v>65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11-4227-9B6D-2E73DFB9DDB0}"/>
            </c:ext>
          </c:extLst>
        </c:ser>
        <c:ser>
          <c:idx val="2"/>
          <c:order val="1"/>
          <c:tx>
            <c:strRef>
              <c:f>'графики средних'!$K$13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средних'!$H$14:$H$20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'графики средних'!$K$14:$K$20</c:f>
              <c:numCache>
                <c:formatCode>0</c:formatCode>
                <c:ptCount val="7"/>
                <c:pt idx="0">
                  <c:v>76.36363636363636</c:v>
                </c:pt>
                <c:pt idx="1">
                  <c:v>80.090909090909093</c:v>
                </c:pt>
                <c:pt idx="2">
                  <c:v>90.5</c:v>
                </c:pt>
                <c:pt idx="3">
                  <c:v>83.5</c:v>
                </c:pt>
                <c:pt idx="4">
                  <c:v>70.333333333333329</c:v>
                </c:pt>
                <c:pt idx="5">
                  <c:v>79</c:v>
                </c:pt>
                <c:pt idx="6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11-4227-9B6D-2E73DFB9DDB0}"/>
            </c:ext>
          </c:extLst>
        </c:ser>
        <c:ser>
          <c:idx val="1"/>
          <c:order val="2"/>
          <c:tx>
            <c:strRef>
              <c:f>'графики средних'!$J$13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средних'!$H$14:$H$20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'графики средних'!$J$14:$J$20</c:f>
              <c:numCache>
                <c:formatCode>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11-4227-9B6D-2E73DFB9DDB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22426976"/>
        <c:axId val="322440288"/>
      </c:barChart>
      <c:catAx>
        <c:axId val="32242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322440288"/>
        <c:crosses val="autoZero"/>
        <c:auto val="1"/>
        <c:lblAlgn val="ctr"/>
        <c:lblOffset val="100"/>
        <c:noMultiLvlLbl val="0"/>
      </c:catAx>
      <c:valAx>
        <c:axId val="32244028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32242697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93412" y="1124025"/>
      <a:ext cx="11167184" cy="290800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средних'!$CH$12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средних'!$CG$13</c:f>
              <c:strCache>
                <c:ptCount val="1"/>
                <c:pt idx="0">
                  <c:v>Факультет экономики и бизнеса</c:v>
                </c:pt>
              </c:strCache>
            </c:strRef>
          </c:cat>
          <c:val>
            <c:numRef>
              <c:f>'графики средних'!$CH$13</c:f>
              <c:numCache>
                <c:formatCode>0</c:formatCode>
                <c:ptCount val="1"/>
                <c:pt idx="0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E5-4B45-BA79-77911B5EC0BF}"/>
            </c:ext>
          </c:extLst>
        </c:ser>
        <c:ser>
          <c:idx val="2"/>
          <c:order val="1"/>
          <c:tx>
            <c:strRef>
              <c:f>'графики средних'!$CJ$12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средних'!$CG$13</c:f>
              <c:strCache>
                <c:ptCount val="1"/>
                <c:pt idx="0">
                  <c:v>Факультет экономики и бизнеса</c:v>
                </c:pt>
              </c:strCache>
            </c:strRef>
          </c:cat>
          <c:val>
            <c:numRef>
              <c:f>'графики средних'!$CJ$13</c:f>
              <c:numCache>
                <c:formatCode>0</c:formatCode>
                <c:ptCount val="1"/>
                <c:pt idx="0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E5-4B45-BA79-77911B5EC0BF}"/>
            </c:ext>
          </c:extLst>
        </c:ser>
        <c:ser>
          <c:idx val="1"/>
          <c:order val="2"/>
          <c:tx>
            <c:strRef>
              <c:f>'графики средних'!$CI$12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средних'!$CG$13</c:f>
              <c:strCache>
                <c:ptCount val="1"/>
                <c:pt idx="0">
                  <c:v>Факультет экономики и бизнеса</c:v>
                </c:pt>
              </c:strCache>
            </c:strRef>
          </c:cat>
          <c:val>
            <c:numRef>
              <c:f>'графики средних'!$CI$13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E5-4B45-BA79-77911B5EC0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55944912"/>
        <c:axId val="1655935344"/>
      </c:barChart>
      <c:catAx>
        <c:axId val="165594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655935344"/>
        <c:crosses val="autoZero"/>
        <c:auto val="1"/>
        <c:lblAlgn val="ctr"/>
        <c:lblOffset val="100"/>
        <c:noMultiLvlLbl val="0"/>
      </c:catAx>
      <c:valAx>
        <c:axId val="165593534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65594491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07368" y="4303337"/>
      <a:ext cx="5616624" cy="250066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средних'!$CK$14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средних'!$CJ$15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средних'!$CK$15</c:f>
              <c:numCache>
                <c:formatCode>0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6-44CD-AD7D-7C1FBD839B65}"/>
            </c:ext>
          </c:extLst>
        </c:ser>
        <c:ser>
          <c:idx val="2"/>
          <c:order val="1"/>
          <c:tx>
            <c:strRef>
              <c:f>'графики средних'!$CM$14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средних'!$CJ$15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средних'!$CM$15</c:f>
              <c:numCache>
                <c:formatCode>0</c:formatCode>
                <c:ptCount val="1"/>
                <c:pt idx="0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E6-44CD-AD7D-7C1FBD839B65}"/>
            </c:ext>
          </c:extLst>
        </c:ser>
        <c:ser>
          <c:idx val="1"/>
          <c:order val="2"/>
          <c:tx>
            <c:strRef>
              <c:f>'графики средних'!$CL$14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средних'!$CJ$15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средних'!$CL$15</c:f>
              <c:numCache>
                <c:formatCode>0</c:formatCode>
                <c:ptCount val="1"/>
                <c:pt idx="0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E6-44CD-AD7D-7C1FBD839B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36272"/>
        <c:axId val="1925949584"/>
      </c:barChart>
      <c:catAx>
        <c:axId val="192593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49584"/>
        <c:crosses val="autoZero"/>
        <c:auto val="1"/>
        <c:lblAlgn val="ctr"/>
        <c:lblOffset val="100"/>
        <c:noMultiLvlLbl val="0"/>
      </c:catAx>
      <c:valAx>
        <c:axId val="192594958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3627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767408" y="1166692"/>
      <a:ext cx="5256584" cy="222447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средних'!$CN$12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средних'!$CM$13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средних'!$CN$13</c:f>
              <c:numCache>
                <c:formatCode>0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44-4675-A97B-AACACB7CCA29}"/>
            </c:ext>
          </c:extLst>
        </c:ser>
        <c:ser>
          <c:idx val="2"/>
          <c:order val="1"/>
          <c:tx>
            <c:strRef>
              <c:f>'графики средних'!$CP$12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средних'!$CM$13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средних'!$CP$13</c:f>
              <c:numCache>
                <c:formatCode>0</c:formatCode>
                <c:ptCount val="1"/>
                <c:pt idx="0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44-4675-A97B-AACACB7CCA29}"/>
            </c:ext>
          </c:extLst>
        </c:ser>
        <c:ser>
          <c:idx val="1"/>
          <c:order val="2"/>
          <c:tx>
            <c:strRef>
              <c:f>'графики средних'!$CO$12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средних'!$CM$13</c:f>
              <c:strCache>
                <c:ptCount val="1"/>
                <c:pt idx="0">
                  <c:v>Факультет налогов, аудита и бизнес-анализа</c:v>
                </c:pt>
              </c:strCache>
            </c:strRef>
          </c:cat>
          <c:val>
            <c:numRef>
              <c:f>'графики средних'!$CO$13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44-4675-A97B-AACACB7CCA2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843947968"/>
        <c:axId val="1843941312"/>
      </c:barChart>
      <c:catAx>
        <c:axId val="184394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843941312"/>
        <c:crosses val="autoZero"/>
        <c:auto val="1"/>
        <c:lblAlgn val="ctr"/>
        <c:lblOffset val="100"/>
        <c:noMultiLvlLbl val="0"/>
      </c:catAx>
      <c:valAx>
        <c:axId val="184394131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84394796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35360" y="4221088"/>
      <a:ext cx="5616624" cy="231782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36100000000002"/>
          <c:y val="2.2508E-2"/>
          <c:w val="0.64836000000000005"/>
          <c:h val="0.924170999999999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'итог по дисциплинам'!$F$5</c:f>
              <c:strCache>
                <c:ptCount val="1"/>
                <c:pt idx="0">
                  <c:v>до 70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69-4499-90CE-B5D9187497E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69-4499-90CE-B5D9187497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'итог по дисциплинам'!$E$6:$E$36</c:f>
              <c:strCache>
                <c:ptCount val="31"/>
                <c:pt idx="0">
                  <c:v>Дифференциальные уравнения</c:v>
                </c:pt>
                <c:pt idx="1">
                  <c:v>Финансы</c:v>
                </c:pt>
                <c:pt idx="2">
                  <c:v>Экономика и управление гостиничными и ресторанными объектами</c:v>
                </c:pt>
                <c:pt idx="3">
                  <c:v>Бюджетное устройство и бюджетный процесс в Российской Федерации</c:v>
                </c:pt>
                <c:pt idx="4">
                  <c:v>Английский язык</c:v>
                </c:pt>
                <c:pt idx="5">
                  <c:v>Математический анализ</c:v>
                </c:pt>
                <c:pt idx="6">
                  <c:v>Конституционное право</c:v>
                </c:pt>
                <c:pt idx="7">
                  <c:v>История экономических учений</c:v>
                </c:pt>
                <c:pt idx="8">
                  <c:v>Таможенные операции</c:v>
                </c:pt>
                <c:pt idx="9">
                  <c:v>Экономическая теория</c:v>
                </c:pt>
                <c:pt idx="10">
                  <c:v>Экономика организации</c:v>
                </c:pt>
                <c:pt idx="11">
                  <c:v>Деньги, кредит, банки</c:v>
                </c:pt>
                <c:pt idx="12">
                  <c:v>Теория вероятностей и математическая статистика</c:v>
                </c:pt>
                <c:pt idx="13">
                  <c:v>Менеджмент</c:v>
                </c:pt>
                <c:pt idx="14">
                  <c:v>Философия</c:v>
                </c:pt>
                <c:pt idx="15">
                  <c:v>Базы данных</c:v>
                </c:pt>
                <c:pt idx="16">
                  <c:v>Сети и системы передачи информации</c:v>
                </c:pt>
                <c:pt idx="17">
                  <c:v>Социальная психология</c:v>
                </c:pt>
                <c:pt idx="18">
                  <c:v>Логика.Теория аргументации</c:v>
                </c:pt>
                <c:pt idx="19">
                  <c:v>История</c:v>
                </c:pt>
                <c:pt idx="20">
                  <c:v>Политология</c:v>
                </c:pt>
                <c:pt idx="21">
                  <c:v>Социология массовых коммуникаций</c:v>
                </c:pt>
                <c:pt idx="22">
                  <c:v>Основы бизнеса</c:v>
                </c:pt>
                <c:pt idx="23">
                  <c:v>Финансовая математика и ее приложения</c:v>
                </c:pt>
                <c:pt idx="24">
                  <c:v>Социально-экономическая статистика</c:v>
                </c:pt>
                <c:pt idx="25">
                  <c:v>Информационное право</c:v>
                </c:pt>
                <c:pt idx="26">
                  <c:v>Таможенное регулирование внешнеэкономической деятельности</c:v>
                </c:pt>
                <c:pt idx="27">
                  <c:v>Статистика</c:v>
                </c:pt>
                <c:pt idx="28">
                  <c:v>Дискретная математика</c:v>
                </c:pt>
                <c:pt idx="29">
                  <c:v>Основы права</c:v>
                </c:pt>
                <c:pt idx="30">
                  <c:v>Теория управления</c:v>
                </c:pt>
              </c:strCache>
            </c:strRef>
          </c:cat>
          <c:val>
            <c:numRef>
              <c:f>'итог по дисциплинам'!$F$6:$F$36</c:f>
              <c:numCache>
                <c:formatCode>0.0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4.5238095238095237</c:v>
                </c:pt>
                <c:pt idx="4">
                  <c:v>4.727082242011523</c:v>
                </c:pt>
                <c:pt idx="5">
                  <c:v>4.7884615384615383</c:v>
                </c:pt>
                <c:pt idx="6">
                  <c:v>5.3255813953488369</c:v>
                </c:pt>
                <c:pt idx="7">
                  <c:v>5.3493333333333339</c:v>
                </c:pt>
                <c:pt idx="8">
                  <c:v>6</c:v>
                </c:pt>
                <c:pt idx="9">
                  <c:v>6.5367647058823533</c:v>
                </c:pt>
                <c:pt idx="10">
                  <c:v>6.7613636363636367</c:v>
                </c:pt>
                <c:pt idx="11">
                  <c:v>8.4738095238095248</c:v>
                </c:pt>
                <c:pt idx="12">
                  <c:v>14.306122448979593</c:v>
                </c:pt>
                <c:pt idx="13">
                  <c:v>18.037974683544306</c:v>
                </c:pt>
                <c:pt idx="14">
                  <c:v>18.660377358490567</c:v>
                </c:pt>
                <c:pt idx="15">
                  <c:v>20</c:v>
                </c:pt>
                <c:pt idx="16">
                  <c:v>20.012048192771083</c:v>
                </c:pt>
                <c:pt idx="17">
                  <c:v>22.204081632653061</c:v>
                </c:pt>
                <c:pt idx="18">
                  <c:v>24.787037037037038</c:v>
                </c:pt>
                <c:pt idx="19">
                  <c:v>29.395243488108722</c:v>
                </c:pt>
                <c:pt idx="20">
                  <c:v>29.504360465116282</c:v>
                </c:pt>
                <c:pt idx="21">
                  <c:v>30.09302325581395</c:v>
                </c:pt>
                <c:pt idx="22">
                  <c:v>30.88950276243094</c:v>
                </c:pt>
                <c:pt idx="23">
                  <c:v>36.631578947368425</c:v>
                </c:pt>
                <c:pt idx="24">
                  <c:v>42.785714285714285</c:v>
                </c:pt>
                <c:pt idx="25">
                  <c:v>44.939393939393938</c:v>
                </c:pt>
                <c:pt idx="26">
                  <c:v>47</c:v>
                </c:pt>
                <c:pt idx="27">
                  <c:v>50.471830985915489</c:v>
                </c:pt>
                <c:pt idx="28">
                  <c:v>56.203252032520311</c:v>
                </c:pt>
                <c:pt idx="29">
                  <c:v>71.849898580121703</c:v>
                </c:pt>
                <c:pt idx="30">
                  <c:v>85.634920634920633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69-4499-90CE-B5D9187497ED}"/>
            </c:ext>
          </c:extLst>
        </c:ser>
        <c:ser>
          <c:idx val="1"/>
          <c:order val="1"/>
          <c:tx>
            <c:strRef>
              <c:f>'итог по дисциплинам'!$G$5</c:f>
              <c:strCache>
                <c:ptCount val="1"/>
                <c:pt idx="0">
                  <c:v>71-100</c:v>
                </c:pt>
              </c:strCache>
            </c:strRef>
          </c:tx>
          <c:spPr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'итог по дисциплинам'!$E$6:$E$36</c:f>
              <c:strCache>
                <c:ptCount val="31"/>
                <c:pt idx="0">
                  <c:v>Дифференциальные уравнения</c:v>
                </c:pt>
                <c:pt idx="1">
                  <c:v>Финансы</c:v>
                </c:pt>
                <c:pt idx="2">
                  <c:v>Экономика и управление гостиничными и ресторанными объектами</c:v>
                </c:pt>
                <c:pt idx="3">
                  <c:v>Бюджетное устройство и бюджетный процесс в Российской Федерации</c:v>
                </c:pt>
                <c:pt idx="4">
                  <c:v>Английский язык</c:v>
                </c:pt>
                <c:pt idx="5">
                  <c:v>Математический анализ</c:v>
                </c:pt>
                <c:pt idx="6">
                  <c:v>Конституционное право</c:v>
                </c:pt>
                <c:pt idx="7">
                  <c:v>История экономических учений</c:v>
                </c:pt>
                <c:pt idx="8">
                  <c:v>Таможенные операции</c:v>
                </c:pt>
                <c:pt idx="9">
                  <c:v>Экономическая теория</c:v>
                </c:pt>
                <c:pt idx="10">
                  <c:v>Экономика организации</c:v>
                </c:pt>
                <c:pt idx="11">
                  <c:v>Деньги, кредит, банки</c:v>
                </c:pt>
                <c:pt idx="12">
                  <c:v>Теория вероятностей и математическая статистика</c:v>
                </c:pt>
                <c:pt idx="13">
                  <c:v>Менеджмент</c:v>
                </c:pt>
                <c:pt idx="14">
                  <c:v>Философия</c:v>
                </c:pt>
                <c:pt idx="15">
                  <c:v>Базы данных</c:v>
                </c:pt>
                <c:pt idx="16">
                  <c:v>Сети и системы передачи информации</c:v>
                </c:pt>
                <c:pt idx="17">
                  <c:v>Социальная психология</c:v>
                </c:pt>
                <c:pt idx="18">
                  <c:v>Логика.Теория аргументации</c:v>
                </c:pt>
                <c:pt idx="19">
                  <c:v>История</c:v>
                </c:pt>
                <c:pt idx="20">
                  <c:v>Политология</c:v>
                </c:pt>
                <c:pt idx="21">
                  <c:v>Социология массовых коммуникаций</c:v>
                </c:pt>
                <c:pt idx="22">
                  <c:v>Основы бизнеса</c:v>
                </c:pt>
                <c:pt idx="23">
                  <c:v>Финансовая математика и ее приложения</c:v>
                </c:pt>
                <c:pt idx="24">
                  <c:v>Социально-экономическая статистика</c:v>
                </c:pt>
                <c:pt idx="25">
                  <c:v>Информационное право</c:v>
                </c:pt>
                <c:pt idx="26">
                  <c:v>Таможенное регулирование внешнеэкономической деятельности</c:v>
                </c:pt>
                <c:pt idx="27">
                  <c:v>Статистика</c:v>
                </c:pt>
                <c:pt idx="28">
                  <c:v>Дискретная математика</c:v>
                </c:pt>
                <c:pt idx="29">
                  <c:v>Основы права</c:v>
                </c:pt>
                <c:pt idx="30">
                  <c:v>Теория управления</c:v>
                </c:pt>
              </c:strCache>
            </c:strRef>
          </c:cat>
          <c:val>
            <c:numRef>
              <c:f>'итог по дисциплинам'!$G$6:$G$36</c:f>
              <c:numCache>
                <c:formatCode>0.0</c:formatCode>
                <c:ptCount val="31"/>
                <c:pt idx="0">
                  <c:v>100</c:v>
                </c:pt>
                <c:pt idx="1">
                  <c:v>100</c:v>
                </c:pt>
                <c:pt idx="2">
                  <c:v>96</c:v>
                </c:pt>
                <c:pt idx="3">
                  <c:v>95.476190476190467</c:v>
                </c:pt>
                <c:pt idx="4">
                  <c:v>95.272917757988466</c:v>
                </c:pt>
                <c:pt idx="5">
                  <c:v>95.211538461538453</c:v>
                </c:pt>
                <c:pt idx="6">
                  <c:v>94.674418604651166</c:v>
                </c:pt>
                <c:pt idx="7">
                  <c:v>94.650666666666666</c:v>
                </c:pt>
                <c:pt idx="8">
                  <c:v>94</c:v>
                </c:pt>
                <c:pt idx="9">
                  <c:v>93.463235294117652</c:v>
                </c:pt>
                <c:pt idx="10">
                  <c:v>93.238636363636346</c:v>
                </c:pt>
                <c:pt idx="11">
                  <c:v>91.526190476190493</c:v>
                </c:pt>
                <c:pt idx="12">
                  <c:v>85.693877551020393</c:v>
                </c:pt>
                <c:pt idx="13">
                  <c:v>81.962025316455694</c:v>
                </c:pt>
                <c:pt idx="14">
                  <c:v>81.339622641509436</c:v>
                </c:pt>
                <c:pt idx="15">
                  <c:v>80</c:v>
                </c:pt>
                <c:pt idx="16">
                  <c:v>79.987951807228924</c:v>
                </c:pt>
                <c:pt idx="17">
                  <c:v>77.795918367346928</c:v>
                </c:pt>
                <c:pt idx="18">
                  <c:v>75.212962962962962</c:v>
                </c:pt>
                <c:pt idx="19">
                  <c:v>70.604756511891281</c:v>
                </c:pt>
                <c:pt idx="20">
                  <c:v>70.495639534883722</c:v>
                </c:pt>
                <c:pt idx="21">
                  <c:v>69.906976744186039</c:v>
                </c:pt>
                <c:pt idx="22">
                  <c:v>69.110497237569049</c:v>
                </c:pt>
                <c:pt idx="23">
                  <c:v>63.368421052631575</c:v>
                </c:pt>
                <c:pt idx="24">
                  <c:v>57.214285714285708</c:v>
                </c:pt>
                <c:pt idx="25">
                  <c:v>55.060606060606062</c:v>
                </c:pt>
                <c:pt idx="26">
                  <c:v>53</c:v>
                </c:pt>
                <c:pt idx="27">
                  <c:v>49.528169014084511</c:v>
                </c:pt>
                <c:pt idx="28">
                  <c:v>43.796747967479675</c:v>
                </c:pt>
                <c:pt idx="29">
                  <c:v>28.150101419878297</c:v>
                </c:pt>
                <c:pt idx="30">
                  <c:v>14.365079365079367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69-4499-90CE-B5D9187497E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23403840"/>
        <c:axId val="2123405504"/>
      </c:barChart>
      <c:catAx>
        <c:axId val="2123403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2123405504"/>
        <c:crosses val="autoZero"/>
        <c:auto val="1"/>
        <c:lblAlgn val="ctr"/>
        <c:lblOffset val="100"/>
        <c:noMultiLvlLbl val="0"/>
      </c:catAx>
      <c:valAx>
        <c:axId val="2123405504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212340384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63352" y="651406"/>
      <a:ext cx="11377264" cy="620659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999999999997E-2"/>
          <c:w val="0.85271799999999998"/>
          <c:h val="0.648652000000000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факультетам'!$L$19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4.02800000000000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0A-424D-90EB-67EA552486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факультетам'!$L$20:$L$26</c:f>
              <c:numCache>
                <c:formatCode>0</c:formatCode>
                <c:ptCount val="7"/>
                <c:pt idx="0">
                  <c:v>0</c:v>
                </c:pt>
                <c:pt idx="1">
                  <c:v>15</c:v>
                </c:pt>
                <c:pt idx="2">
                  <c:v>10</c:v>
                </c:pt>
                <c:pt idx="3">
                  <c:v>30</c:v>
                </c:pt>
                <c:pt idx="4">
                  <c:v>40</c:v>
                </c:pt>
                <c:pt idx="5">
                  <c:v>15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0A-424D-90EB-67EA552486C6}"/>
            </c:ext>
          </c:extLst>
        </c:ser>
        <c:ser>
          <c:idx val="1"/>
          <c:order val="1"/>
          <c:tx>
            <c:strRef>
              <c:f>'По факультетам'!$M$19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факультетам'!$M$20:$M$26</c:f>
              <c:numCache>
                <c:formatCode>0</c:formatCode>
                <c:ptCount val="7"/>
                <c:pt idx="0">
                  <c:v>74.555555555555557</c:v>
                </c:pt>
                <c:pt idx="1">
                  <c:v>74.1875</c:v>
                </c:pt>
                <c:pt idx="2">
                  <c:v>74.5</c:v>
                </c:pt>
                <c:pt idx="3">
                  <c:v>80</c:v>
                </c:pt>
                <c:pt idx="4">
                  <c:v>76.5</c:v>
                </c:pt>
                <c:pt idx="5">
                  <c:v>73</c:v>
                </c:pt>
                <c:pt idx="6">
                  <c:v>83.75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0A-424D-90EB-67EA552486C6}"/>
            </c:ext>
          </c:extLst>
        </c:ser>
        <c:ser>
          <c:idx val="2"/>
          <c:order val="2"/>
          <c:tx>
            <c:strRef>
              <c:f>'По факультетам'!$N$19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факультетам'!$N$20:$N$26</c:f>
              <c:numCache>
                <c:formatCode>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0A-424D-90EB-67EA552486C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85536" y="1051862"/>
      <a:ext cx="12106464" cy="330024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средних'!$N$13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средних'!$N$14</c:f>
              <c:numCache>
                <c:formatCode>0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2-440A-9A70-489F23072913}"/>
            </c:ext>
          </c:extLst>
        </c:ser>
        <c:ser>
          <c:idx val="2"/>
          <c:order val="1"/>
          <c:tx>
            <c:strRef>
              <c:f>'графики средних'!$P$13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средних'!$P$14</c:f>
              <c:numCache>
                <c:formatCode>0</c:formatCode>
                <c:ptCount val="1"/>
                <c:pt idx="0">
                  <c:v>86.25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A2-440A-9A70-489F23072913}"/>
            </c:ext>
          </c:extLst>
        </c:ser>
        <c:ser>
          <c:idx val="1"/>
          <c:order val="2"/>
          <c:tx>
            <c:strRef>
              <c:f>'графики средних'!$O$13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средних'!$M$14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'графики средних'!$O$14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A2-440A-9A70-489F230729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753558624"/>
        <c:axId val="753559040"/>
      </c:barChart>
      <c:catAx>
        <c:axId val="75355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753559040"/>
        <c:crosses val="autoZero"/>
        <c:auto val="1"/>
        <c:lblAlgn val="ctr"/>
        <c:lblOffset val="100"/>
        <c:noMultiLvlLbl val="0"/>
      </c:catAx>
      <c:valAx>
        <c:axId val="7535590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75355862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43372" y="1119856"/>
      <a:ext cx="5256584" cy="211263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средних'!$N$16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средних'!$M$17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средних'!$N$17</c:f>
              <c:numCache>
                <c:formatCode>0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B-44B7-909B-63F5E7DDB9EC}"/>
            </c:ext>
          </c:extLst>
        </c:ser>
        <c:ser>
          <c:idx val="2"/>
          <c:order val="1"/>
          <c:tx>
            <c:strRef>
              <c:f>'графики средних'!$P$16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средних'!$M$17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средних'!$P$17</c:f>
              <c:numCache>
                <c:formatCode>0</c:formatCode>
                <c:ptCount val="1"/>
                <c:pt idx="0">
                  <c:v>60.333333333333336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DB-44B7-909B-63F5E7DDB9EC}"/>
            </c:ext>
          </c:extLst>
        </c:ser>
        <c:ser>
          <c:idx val="1"/>
          <c:order val="2"/>
          <c:tx>
            <c:strRef>
              <c:f>'графики средних'!$O$16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средних'!$M$17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'графики средних'!$O$17</c:f>
              <c:numCache>
                <c:formatCode>0</c:formatCode>
                <c:ptCount val="1"/>
                <c:pt idx="0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DB-44B7-909B-63F5E7DDB9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753547808"/>
        <c:axId val="753550304"/>
      </c:barChart>
      <c:catAx>
        <c:axId val="753547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753550304"/>
        <c:crosses val="autoZero"/>
        <c:auto val="1"/>
        <c:lblAlgn val="ctr"/>
        <c:lblOffset val="100"/>
        <c:noMultiLvlLbl val="0"/>
      </c:catAx>
      <c:valAx>
        <c:axId val="75355030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753547808"/>
        <c:crosses val="autoZero"/>
        <c:crossBetween val="between"/>
      </c:valAx>
      <c:spPr>
        <a:prstGeom prst="rect">
          <a:avLst/>
        </a:prstGeom>
        <a:noFill/>
        <a:ln>
          <a:noFill/>
          <a:miter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520479" y="4132907"/>
      <a:ext cx="5526360" cy="232397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средних'!$Q$18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средних'!$P$19:$P$22</c:f>
              <c:strCache>
                <c:ptCount val="4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социальных наук и массовых коммуникаций</c:v>
                </c:pt>
                <c:pt idx="3">
                  <c:v>Юридический факультет</c:v>
                </c:pt>
              </c:strCache>
            </c:strRef>
          </c:cat>
          <c:val>
            <c:numRef>
              <c:f>'графики средних'!$Q$19:$Q$22</c:f>
              <c:numCache>
                <c:formatCode>0</c:formatCode>
                <c:ptCount val="4"/>
                <c:pt idx="0">
                  <c:v>0</c:v>
                </c:pt>
                <c:pt idx="1">
                  <c:v>70</c:v>
                </c:pt>
                <c:pt idx="2">
                  <c:v>60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25-4C76-B348-DE5309E04F75}"/>
            </c:ext>
          </c:extLst>
        </c:ser>
        <c:ser>
          <c:idx val="2"/>
          <c:order val="1"/>
          <c:tx>
            <c:strRef>
              <c:f>'графики средних'!$S$18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средних'!$P$19:$P$22</c:f>
              <c:strCache>
                <c:ptCount val="4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социальных наук и массовых коммуникаций</c:v>
                </c:pt>
                <c:pt idx="3">
                  <c:v>Юридический факультет</c:v>
                </c:pt>
              </c:strCache>
            </c:strRef>
          </c:cat>
          <c:val>
            <c:numRef>
              <c:f>'графики средних'!$S$19:$S$22</c:f>
              <c:numCache>
                <c:formatCode>0</c:formatCode>
                <c:ptCount val="4"/>
                <c:pt idx="0">
                  <c:v>97</c:v>
                </c:pt>
                <c:pt idx="1">
                  <c:v>94.5</c:v>
                </c:pt>
                <c:pt idx="2">
                  <c:v>93.333333333333329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25-4C76-B348-DE5309E04F75}"/>
            </c:ext>
          </c:extLst>
        </c:ser>
        <c:ser>
          <c:idx val="1"/>
          <c:order val="2"/>
          <c:tx>
            <c:strRef>
              <c:f>'графики средних'!$R$18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средних'!$P$19:$P$22</c:f>
              <c:strCache>
                <c:ptCount val="4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социальных наук и массовых коммуникаций</c:v>
                </c:pt>
                <c:pt idx="3">
                  <c:v>Юридический факультет</c:v>
                </c:pt>
              </c:strCache>
            </c:strRef>
          </c:cat>
          <c:val>
            <c:numRef>
              <c:f>'графики средних'!$R$19:$R$22</c:f>
              <c:numCache>
                <c:formatCode>0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25-4C76-B348-DE5309E04F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54992"/>
        <c:axId val="1925943344"/>
      </c:barChart>
      <c:catAx>
        <c:axId val="192595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43344"/>
        <c:crosses val="autoZero"/>
        <c:auto val="1"/>
        <c:lblAlgn val="ctr"/>
        <c:lblOffset val="100"/>
        <c:noMultiLvlLbl val="0"/>
      </c:catAx>
      <c:valAx>
        <c:axId val="192594334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54992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191344" y="2060848"/>
      <a:ext cx="6109990" cy="374532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средних'!$T$13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средних'!$S$14:$S$16</c:f>
              <c:strCache>
                <c:ptCount val="3"/>
                <c:pt idx="0">
                  <c:v>Факультет налогов, аудита и бизнес-анализа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средних'!$T$14:$T$16</c:f>
              <c:numCache>
                <c:formatCode>0</c:formatCode>
                <c:ptCount val="3"/>
                <c:pt idx="0">
                  <c:v>65</c:v>
                </c:pt>
                <c:pt idx="1">
                  <c:v>65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AC-4F36-A0A8-564BA7A621B5}"/>
            </c:ext>
          </c:extLst>
        </c:ser>
        <c:ser>
          <c:idx val="2"/>
          <c:order val="1"/>
          <c:tx>
            <c:strRef>
              <c:f>'графики средних'!$V$13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средних'!$S$14:$S$16</c:f>
              <c:strCache>
                <c:ptCount val="3"/>
                <c:pt idx="0">
                  <c:v>Факультет налогов, аудита и бизнес-анализа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средних'!$V$14:$V$16</c:f>
              <c:numCache>
                <c:formatCode>0</c:formatCode>
                <c:ptCount val="3"/>
                <c:pt idx="0">
                  <c:v>92</c:v>
                </c:pt>
                <c:pt idx="1">
                  <c:v>90.8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AC-4F36-A0A8-564BA7A621B5}"/>
            </c:ext>
          </c:extLst>
        </c:ser>
        <c:ser>
          <c:idx val="1"/>
          <c:order val="2"/>
          <c:tx>
            <c:strRef>
              <c:f>'графики средних'!$U$13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средних'!$S$14:$S$16</c:f>
              <c:strCache>
                <c:ptCount val="3"/>
                <c:pt idx="0">
                  <c:v>Факультет налогов, аудита и бизнес-анализа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средних'!$U$14:$U$16</c:f>
              <c:numCache>
                <c:formatCode>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AC-4F36-A0A8-564BA7A621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25937936"/>
        <c:axId val="1925938768"/>
      </c:barChart>
      <c:catAx>
        <c:axId val="1925937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925938768"/>
        <c:crosses val="autoZero"/>
        <c:auto val="1"/>
        <c:lblAlgn val="ctr"/>
        <c:lblOffset val="100"/>
        <c:noMultiLvlLbl val="0"/>
      </c:catAx>
      <c:valAx>
        <c:axId val="192593876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92593793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335359" y="967682"/>
      <a:ext cx="5533112" cy="274320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'графики средних'!$W$18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средних'!$V$19:$V$21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средних'!$W$19:$W$21</c:f>
              <c:numCache>
                <c:formatCode>0</c:formatCode>
                <c:ptCount val="3"/>
                <c:pt idx="0">
                  <c:v>50</c:v>
                </c:pt>
                <c:pt idx="1">
                  <c:v>55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1-4679-8498-6963AF76AABE}"/>
            </c:ext>
          </c:extLst>
        </c:ser>
        <c:ser>
          <c:idx val="2"/>
          <c:order val="1"/>
          <c:tx>
            <c:strRef>
              <c:f>'графики средних'!$Y$18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prstGeom prst="rect">
              <a:avLst/>
            </a:prstGeom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средних'!$V$19:$V$21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средних'!$Y$19:$Y$21</c:f>
              <c:numCache>
                <c:formatCode>0</c:formatCode>
                <c:ptCount val="3"/>
                <c:pt idx="0">
                  <c:v>92.2</c:v>
                </c:pt>
                <c:pt idx="1">
                  <c:v>87.6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A1-4679-8498-6963AF76AABE}"/>
            </c:ext>
          </c:extLst>
        </c:ser>
        <c:ser>
          <c:idx val="1"/>
          <c:order val="2"/>
          <c:tx>
            <c:strRef>
              <c:f>'графики средних'!$X$18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prstGeom prst="rect">
              <a:avLst/>
            </a:prstGeom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Times New Roman"/>
                    <a:ea typeface="+mn-ea"/>
                    <a:cs typeface="Times New Roman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'графики средних'!$V$19:$V$21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'графики средних'!$X$19:$X$21</c:f>
              <c:numCache>
                <c:formatCode>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A1-4679-8498-6963AF76AA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61536848"/>
        <c:axId val="1261540176"/>
      </c:barChart>
      <c:catAx>
        <c:axId val="126153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Times New Roman"/>
                <a:ea typeface="Arial"/>
                <a:cs typeface="Times New Roman"/>
              </a:defRPr>
            </a:pPr>
            <a:endParaRPr lang="ru-RU"/>
          </a:p>
        </c:txPr>
        <c:crossAx val="1261540176"/>
        <c:crosses val="autoZero"/>
        <c:auto val="1"/>
        <c:lblAlgn val="ctr"/>
        <c:lblOffset val="100"/>
        <c:noMultiLvlLbl val="0"/>
      </c:catAx>
      <c:valAx>
        <c:axId val="126154017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26153684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r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/>
              </a:solidFill>
              <a:latin typeface="Times New Roman"/>
              <a:ea typeface="+mn-ea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23575" y="4085279"/>
      <a:ext cx="5597655" cy="274320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2708920"/>
            <a:ext cx="9144000" cy="1944216"/>
          </a:xfrm>
        </p:spPr>
        <p:txBody>
          <a:bodyPr anchor="ctr"/>
          <a:lstStyle>
            <a:lvl1pPr algn="ctr">
              <a:defRPr sz="6000" b="1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6672063" y="5085184"/>
            <a:ext cx="4676753" cy="935682"/>
          </a:xfrm>
        </p:spPr>
        <p:txBody>
          <a:bodyPr anchor="ctr"/>
          <a:lstStyle>
            <a:lvl1pPr marL="0" indent="0" algn="r">
              <a:buNone/>
              <a:defRPr sz="2400" cap="all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4482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448251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48251"/>
            <a:ext cx="2743200" cy="365125"/>
          </a:xfrm>
        </p:spPr>
        <p:txBody>
          <a:bodyPr/>
          <a:lstStyle/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No Content w/ Nber and Ph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auto"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 extrusionOk="0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5530114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No Content and Ph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auto"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 extrusionOk="0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7187514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 #2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 bwMode="auto">
          <a:xfrm>
            <a:off x="2025650" y="4724399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/>
            </a:lvl1pPr>
          </a:lstStyle>
          <a:p>
            <a:pPr lvl="0">
              <a:defRPr/>
            </a:pPr>
            <a:r>
              <a:rPr lang="en-US"/>
              <a:t>Edit Master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Section Header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265841" y="2852936"/>
            <a:ext cx="4665236" cy="1709538"/>
          </a:xfrm>
        </p:spPr>
        <p:txBody>
          <a:bodyPr anchor="b"/>
          <a:lstStyle>
            <a:lvl1pPr>
              <a:defRPr sz="6000" b="1" cap="all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65841" y="5047036"/>
            <a:ext cx="4665236" cy="1042614"/>
          </a:xfrm>
        </p:spPr>
        <p:txBody>
          <a:bodyPr/>
          <a:lstStyle>
            <a:lvl1pPr marL="0" indent="0">
              <a:buNone/>
              <a:defRPr sz="2400" cap="all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spc="10">
                <a:solidFill>
                  <a:schemeClr val="bg1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Section Header #2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63352" y="1018876"/>
            <a:ext cx="4665236" cy="1709538"/>
          </a:xfrm>
        </p:spPr>
        <p:txBody>
          <a:bodyPr anchor="b"/>
          <a:lstStyle>
            <a:lvl1pPr>
              <a:defRPr sz="6000" b="1" cap="all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63352" y="3212976"/>
            <a:ext cx="4665236" cy="1042614"/>
          </a:xfrm>
        </p:spPr>
        <p:txBody>
          <a:bodyPr/>
          <a:lstStyle>
            <a:lvl1pPr marL="0" indent="0">
              <a:buNone/>
              <a:defRPr sz="2400" cap="all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spc="10">
                <a:solidFill>
                  <a:srgbClr val="49CEEF"/>
                </a:solidFill>
                <a:latin typeface="Arial Black"/>
              </a:defRPr>
            </a:lvl1pPr>
          </a:lstStyle>
          <a:p>
            <a:pPr marL="228600" lvl="0" indent="-22860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le and Content  w/ Nber and Ph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auto"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 extrusionOk="0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5530114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55812"/>
            <a:ext cx="7187514" cy="389346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le and Content w/ N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88582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60848"/>
            <a:ext cx="10515600" cy="3888432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le and Content #2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 bwMode="auto">
          <a:xfrm>
            <a:off x="2025650" y="4724399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/>
            </a:lvl1pPr>
          </a:lstStyle>
          <a:p>
            <a:pPr lvl="0">
              <a:defRPr/>
            </a:pPr>
            <a:r>
              <a:rPr lang="en-US"/>
              <a:t>Edit Master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60848"/>
            <a:ext cx="10515600" cy="3888432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353C8A6-EE20-42A4-B27B-796E6E0CB7BE}" type="datetime1">
              <a:rPr lang="ru-RU"/>
              <a:t>23.06.2025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Section Header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265841" y="2852936"/>
            <a:ext cx="4665236" cy="1709538"/>
          </a:xfrm>
        </p:spPr>
        <p:txBody>
          <a:bodyPr anchor="b"/>
          <a:lstStyle>
            <a:lvl1pPr>
              <a:defRPr sz="6000" b="1" cap="all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65841" y="5047036"/>
            <a:ext cx="4665236" cy="1042614"/>
          </a:xfrm>
        </p:spPr>
        <p:txBody>
          <a:bodyPr/>
          <a:lstStyle>
            <a:lvl1pPr marL="0" indent="0">
              <a:buNone/>
              <a:defRPr sz="2400" cap="all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spc="10">
                <a:solidFill>
                  <a:schemeClr val="bg1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Section Header #2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63352" y="1018876"/>
            <a:ext cx="4665236" cy="1709538"/>
          </a:xfrm>
        </p:spPr>
        <p:txBody>
          <a:bodyPr anchor="b"/>
          <a:lstStyle>
            <a:lvl1pPr>
              <a:defRPr sz="6000" b="1" cap="all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63352" y="3212976"/>
            <a:ext cx="4665236" cy="1042614"/>
          </a:xfrm>
        </p:spPr>
        <p:txBody>
          <a:bodyPr/>
          <a:lstStyle>
            <a:lvl1pPr marL="0" indent="0">
              <a:buNone/>
              <a:defRPr sz="2400" cap="all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spc="10">
                <a:solidFill>
                  <a:srgbClr val="49CEEF"/>
                </a:solidFill>
                <a:latin typeface="Arial Black"/>
              </a:defRPr>
            </a:lvl1pPr>
          </a:lstStyle>
          <a:p>
            <a:pPr marL="228600" lvl="0" indent="-22860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 w/ N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88582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60848"/>
            <a:ext cx="10515600" cy="3888432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60848"/>
            <a:ext cx="10515600" cy="3888432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  w/ Nber and Ph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auto"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 extrusionOk="0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5530114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55812"/>
            <a:ext cx="7187514" cy="389346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 and Ph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 bwMode="auto"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 extrusionOk="0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7187514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55812"/>
            <a:ext cx="7187514" cy="389346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No Content w/ N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495600" y="365125"/>
            <a:ext cx="88582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>
              <a:defRPr/>
            </a:pPr>
            <a:r>
              <a:rPr lang="en-US"/>
              <a:t>00</a:t>
            </a:r>
            <a:endParaRPr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N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"/>
          <p:cNvSpPr>
            <a:spLocks noChangeAspect="1"/>
          </p:cNvSpPr>
          <p:nvPr userDrawn="1"/>
        </p:nvSpPr>
        <p:spPr bwMode="auto"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188669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Your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Your Footer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036A72-EF4D-4486-A23C-054FE2E2A8D2}" type="slidenum">
              <a:rPr lang="en-US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auto">
          <a:xfrm rot="5400000">
            <a:off x="11604686" y="5799924"/>
            <a:ext cx="1839157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sldNum="0" hd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 b="1" cap="all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2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3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sz="1800" b="1">
              <a:solidFill>
                <a:srgbClr val="FFFFFF"/>
              </a:solidFill>
              <a:latin typeface="Arial"/>
              <a:cs typeface="Arial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b="1">
              <a:solidFill>
                <a:srgbClr val="FFFFFF"/>
              </a:solidFill>
              <a:latin typeface="Arial"/>
              <a:cs typeface="Arial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sz="1800" b="1">
                <a:solidFill>
                  <a:srgbClr val="FFFFFF"/>
                </a:solidFill>
                <a:latin typeface="Times New Roman"/>
                <a:cs typeface="Times New Roman"/>
              </a:rPr>
              <a:t>Каменева Е.А.</a:t>
            </a:r>
            <a:endParaRPr lang="ru-RU" sz="1800" b="1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>
                <a:solidFill>
                  <a:srgbClr val="FFFFFF"/>
                </a:solidFill>
                <a:latin typeface="Times New Roman"/>
                <a:cs typeface="Times New Roman"/>
              </a:rPr>
              <a:t>проректор по учебной </a:t>
            </a:r>
            <a:endParaRPr/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>
                <a:solidFill>
                  <a:srgbClr val="FFFFFF"/>
                </a:solidFill>
                <a:latin typeface="Times New Roman"/>
                <a:cs typeface="Times New Roman"/>
              </a:rPr>
              <a:t>и методической работе</a:t>
            </a:r>
            <a:endParaRPr/>
          </a:p>
          <a:p>
            <a:pPr marL="715963">
              <a:spcBef>
                <a:spcPts val="0"/>
              </a:spcBef>
              <a:buNone/>
              <a:defRPr/>
            </a:pPr>
            <a:endParaRPr lang="ru-RU" i="1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 t="80000"/>
          <a:stretch/>
        </p:blipFill>
        <p:spPr bwMode="auto">
          <a:xfrm>
            <a:off x="335360" y="25634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055440" y="2131478"/>
            <a:ext cx="92560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  <a:latin typeface="Times New Roman"/>
                <a:ea typeface="Arial Unicode MS"/>
                <a:cs typeface="Times New Roman"/>
              </a:rPr>
              <a:t>О результатах ежегодной диагностики остаточных знаний обучающихся 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bg1"/>
                </a:solidFill>
                <a:latin typeface="Times New Roman"/>
                <a:ea typeface="Arial Unicode MS"/>
                <a:cs typeface="Times New Roman"/>
              </a:rPr>
              <a:t>(ВО, очная форма обучения, головной вуз) </a:t>
            </a:r>
            <a:endParaRPr lang="ru-RU" sz="2400" b="1" i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773302" y="3863630"/>
            <a:ext cx="5514109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 bwMode="auto">
          <a:xfrm>
            <a:off x="2769299" y="3937996"/>
            <a:ext cx="5514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весна 2025 года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10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472264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«Экономическая теория»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240016" y="1556792"/>
          <a:ext cx="5503312" cy="2882610"/>
        </p:xfrm>
        <a:graphic>
          <a:graphicData uri="http://schemas.openxmlformats.org/drawingml/2006/table">
            <a:tbl>
              <a:tblPr/>
              <a:tblGrid>
                <a:gridCol w="1973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6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Экономическая теория,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84,6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21,8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27,3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71,2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Юридический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46,9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36,3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/>
        </p:nvGraphicFramePr>
        <p:xfrm>
          <a:off x="191344" y="2060848"/>
          <a:ext cx="6109990" cy="3745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 bwMode="auto">
          <a:xfrm>
            <a:off x="9319736" y="4599390"/>
            <a:ext cx="2423592" cy="14036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11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«История экономических учений»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018240" y="1281038"/>
          <a:ext cx="5694208" cy="2089785"/>
        </p:xfrm>
        <a:graphic>
          <a:graphicData uri="http://schemas.openxmlformats.org/drawingml/2006/table">
            <a:tbl>
              <a:tblPr/>
              <a:tblGrid>
                <a:gridCol w="2042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4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5684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История экономических учений,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8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33,8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57,6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51,6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Финансовый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63,0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29,5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335359" y="967682"/>
          <a:ext cx="553311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23575" y="4085279"/>
          <a:ext cx="559765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Пятиугольник 3"/>
          <p:cNvSpPr/>
          <p:nvPr/>
        </p:nvSpPr>
        <p:spPr bwMode="auto">
          <a:xfrm>
            <a:off x="0" y="372657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«Деньги, кредит, банки»</a:t>
            </a:r>
            <a:endParaRPr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49416"/>
              </p:ext>
            </p:extLst>
          </p:nvPr>
        </p:nvGraphicFramePr>
        <p:xfrm>
          <a:off x="6018240" y="4521831"/>
          <a:ext cx="5694208" cy="1808191"/>
        </p:xfrm>
        <a:graphic>
          <a:graphicData uri="http://schemas.openxmlformats.org/drawingml/2006/table">
            <a:tbl>
              <a:tblPr/>
              <a:tblGrid>
                <a:gridCol w="2127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9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4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5684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Деньги, кредит, банки;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8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62,6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beve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42,6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2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Финансовый факультет,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52,0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37,3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beve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336360" y="3413182"/>
            <a:ext cx="2376088" cy="1066289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Пороговое значение: </a:t>
            </a:r>
            <a:endParaRPr dirty="0"/>
          </a:p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12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90431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«Социология массовых коммуникаций»</a:t>
            </a:r>
            <a:endParaRPr/>
          </a:p>
        </p:txBody>
      </p:sp>
      <p:sp>
        <p:nvSpPr>
          <p:cNvPr id="12" name="Пятиугольник 3"/>
          <p:cNvSpPr/>
          <p:nvPr/>
        </p:nvSpPr>
        <p:spPr bwMode="auto">
          <a:xfrm>
            <a:off x="-8523" y="3196656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«Статистика»</a:t>
            </a:r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48657" y="4074382"/>
          <a:ext cx="5851882" cy="2184405"/>
        </p:xfrm>
        <a:graphic>
          <a:graphicData uri="http://schemas.openxmlformats.org/drawingml/2006/table">
            <a:tbl>
              <a:tblPr/>
              <a:tblGrid>
                <a:gridCol w="232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5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51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0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0704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Статистика,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0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46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35,9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54,2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94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63,1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38,0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45,1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Финансовый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46,9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29,9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629851" y="1515828"/>
          <a:ext cx="6370691" cy="1021080"/>
        </p:xfrm>
        <a:graphic>
          <a:graphicData uri="http://schemas.openxmlformats.org/drawingml/2006/table">
            <a:tbl>
              <a:tblPr/>
              <a:tblGrid>
                <a:gridCol w="2338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3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8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5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Социология массовых коммуникаций,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28,0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51,3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18,7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-151870" y="1094989"/>
          <a:ext cx="5334157" cy="20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/>
        </p:nvGraphicFramePr>
        <p:xfrm>
          <a:off x="54238" y="3780488"/>
          <a:ext cx="6094418" cy="3077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576947" y="2676724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13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«Дискретная математика»</a:t>
            </a:r>
            <a:endParaRPr/>
          </a:p>
        </p:txBody>
      </p:sp>
      <p:sp>
        <p:nvSpPr>
          <p:cNvPr id="12" name="Пятиугольник 3"/>
          <p:cNvSpPr/>
          <p:nvPr/>
        </p:nvSpPr>
        <p:spPr bwMode="auto">
          <a:xfrm>
            <a:off x="0" y="314537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«Математический анализ» 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969564" y="1380925"/>
          <a:ext cx="6017389" cy="152209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Дискретная математика,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44,9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36,5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354170" y="1091516"/>
          <a:ext cx="5272339" cy="173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920379" y="4293096"/>
          <a:ext cx="6017389" cy="1346422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Математический анализ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3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50,8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44,4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/>
        </p:nvGraphicFramePr>
        <p:xfrm>
          <a:off x="289870" y="4017752"/>
          <a:ext cx="5319653" cy="2370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534117" y="2963246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14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«Базы данных»</a:t>
            </a:r>
            <a:endParaRPr/>
          </a:p>
        </p:txBody>
      </p:sp>
      <p:sp>
        <p:nvSpPr>
          <p:cNvPr id="12" name="Пятиугольник 3"/>
          <p:cNvSpPr/>
          <p:nvPr/>
        </p:nvSpPr>
        <p:spPr bwMode="auto">
          <a:xfrm>
            <a:off x="0" y="314537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«Дифференциальные уравнения» 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969564" y="1380925"/>
          <a:ext cx="6017389" cy="1346422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Базы данных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80,0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920379" y="4293096"/>
          <a:ext cx="6017389" cy="152209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0391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Дифференциальные уравнения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80,0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301539" y="996950"/>
          <a:ext cx="5368995" cy="210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/>
        </p:nvGraphicFramePr>
        <p:xfrm>
          <a:off x="301539" y="4121317"/>
          <a:ext cx="5168774" cy="233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563361" y="2836035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Пороговое значение: </a:t>
            </a:r>
            <a:endParaRPr dirty="0"/>
          </a:p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15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«Теория вероятностей и математическая статистика»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920379" y="1254750"/>
          <a:ext cx="6017389" cy="173545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Теория вероятностей и математическая статистика,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40,7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45,0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947876" y="4482681"/>
          <a:ext cx="6017389" cy="152209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математика и ее приложения,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14,2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22,4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26,4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37,0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242463" y="951298"/>
          <a:ext cx="5583885" cy="1873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/>
        </p:nvGraphicFramePr>
        <p:xfrm>
          <a:off x="242462" y="4019768"/>
          <a:ext cx="5583885" cy="2272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Пятиугольник 3"/>
          <p:cNvSpPr/>
          <p:nvPr/>
        </p:nvSpPr>
        <p:spPr bwMode="auto">
          <a:xfrm>
            <a:off x="0" y="314537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«Финансовая математика и ее приложения» 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9514176" y="3107522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Пороговое значение: </a:t>
            </a:r>
            <a:endParaRPr dirty="0"/>
          </a:p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16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«Информационное право»</a:t>
            </a:r>
            <a:endParaRPr/>
          </a:p>
        </p:txBody>
      </p:sp>
      <p:sp>
        <p:nvSpPr>
          <p:cNvPr id="12" name="Пятиугольник 3"/>
          <p:cNvSpPr/>
          <p:nvPr/>
        </p:nvSpPr>
        <p:spPr bwMode="auto">
          <a:xfrm>
            <a:off x="0" y="3340639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«Сети и системы передачи информации»</a:t>
            </a:r>
            <a:endParaRPr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884406" y="1534599"/>
          <a:ext cx="6017389" cy="152209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61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Информационное право,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10,5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33,5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52,7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3,3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893207" y="4437112"/>
          <a:ext cx="6017389" cy="1522095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Сети и системы передачи информации,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17,7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73,9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6,1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/>
        </p:nvGraphicFramePr>
        <p:xfrm>
          <a:off x="309249" y="1286687"/>
          <a:ext cx="5173072" cy="1628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/>
        </p:nvGraphicFramePr>
        <p:xfrm>
          <a:off x="631674" y="3894821"/>
          <a:ext cx="4850647" cy="2393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463667" y="3117982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17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«Политология»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580440" y="2023511"/>
          <a:ext cx="6357327" cy="2455890"/>
        </p:xfrm>
        <a:graphic>
          <a:graphicData uri="http://schemas.openxmlformats.org/drawingml/2006/table">
            <a:tbl>
              <a:tblPr/>
              <a:tblGrid>
                <a:gridCol w="2387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39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39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Политология,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29,0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54,4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58,8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12,0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59,5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33,5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43,1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16,6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8" name="Диаграмма 17"/>
          <p:cNvGraphicFramePr>
            <a:graphicFrameLocks/>
          </p:cNvGraphicFramePr>
          <p:nvPr/>
        </p:nvGraphicFramePr>
        <p:xfrm>
          <a:off x="191344" y="1667044"/>
          <a:ext cx="538909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504271" y="4653136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18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7248128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«Менеджмент»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240015" y="1340768"/>
          <a:ext cx="5472607" cy="2019645"/>
        </p:xfrm>
        <a:graphic>
          <a:graphicData uri="http://schemas.openxmlformats.org/drawingml/2006/table">
            <a:tbl>
              <a:tblPr/>
              <a:tblGrid>
                <a:gridCol w="1962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Менеджмент,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31,8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53,5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407368" y="1011724"/>
          <a:ext cx="5749136" cy="2708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ятиугольник 3"/>
          <p:cNvSpPr/>
          <p:nvPr/>
        </p:nvSpPr>
        <p:spPr bwMode="auto">
          <a:xfrm>
            <a:off x="0" y="3810922"/>
            <a:ext cx="7320136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«Основы бизнеса»</a:t>
            </a:r>
            <a:endParaRPr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191344" y="4456044"/>
          <a:ext cx="5965160" cy="221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189418"/>
              </p:ext>
            </p:extLst>
          </p:nvPr>
        </p:nvGraphicFramePr>
        <p:xfrm>
          <a:off x="6240014" y="4815613"/>
          <a:ext cx="5472607" cy="1370040"/>
        </p:xfrm>
        <a:graphic>
          <a:graphicData uri="http://schemas.openxmlformats.org/drawingml/2006/table">
            <a:tbl>
              <a:tblPr/>
              <a:tblGrid>
                <a:gridCol w="1962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Основы бизнеса,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47,7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 bwMode="auto">
          <a:xfrm>
            <a:off x="9289030" y="3472423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19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 диагностики по дисциплине «Логика. Теория аргументации»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742612" y="2492896"/>
          <a:ext cx="6176959" cy="1791641"/>
        </p:xfrm>
        <a:graphic>
          <a:graphicData uri="http://schemas.openxmlformats.org/drawingml/2006/table">
            <a:tbl>
              <a:tblPr/>
              <a:tblGrid>
                <a:gridCol w="22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2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4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42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194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Логика. Теория аргументации,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79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73,3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16,9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/>
        </p:nvGraphicFramePr>
        <p:xfrm>
          <a:off x="263352" y="1844824"/>
          <a:ext cx="54006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 bwMode="auto">
          <a:xfrm>
            <a:off x="9514176" y="4437112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Пороговое значение: </a:t>
            </a:r>
            <a:endParaRPr dirty="0"/>
          </a:p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253925"/>
              </p:ext>
            </p:extLst>
          </p:nvPr>
        </p:nvGraphicFramePr>
        <p:xfrm>
          <a:off x="244320" y="934665"/>
          <a:ext cx="6489839" cy="4237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0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7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>
                          <a:latin typeface="Times New Roman"/>
                          <a:cs typeface="Times New Roman"/>
                        </a:rPr>
                        <a:t>Наименование показателя для прохождения государственной аккредитации и проверок Рособрнадзора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>
                          <a:latin typeface="Times New Roman"/>
                          <a:cs typeface="Times New Roman"/>
                        </a:rPr>
                        <a:t>Значение показателя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>
                          <a:latin typeface="Times New Roman"/>
                          <a:cs typeface="Times New Roman"/>
                        </a:rPr>
                        <a:t>Количество баллов (минимум – 90 баллов для прохождения государственной аккредитации)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432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>
                          <a:latin typeface="Times New Roman"/>
                          <a:cs typeface="Times New Roman"/>
                        </a:rPr>
                        <a:t>Доля обучающихся, выполнивших 70% и более заданий диагностической работы, сформированной из фонда оценочных средств организации, осуществляющей образовательную деятельность, по соответствующей образовательной программе высшего образования , в общем количестве обучающихся, выполнявших диагностическую работу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>
                          <a:latin typeface="Times New Roman"/>
                          <a:cs typeface="Times New Roman"/>
                        </a:rPr>
                        <a:t>65% и более </a:t>
                      </a:r>
                      <a:endParaRPr lang="ru-RU" sz="160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2" marR="11112" marT="18281" marB="18281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>
                          <a:latin typeface="Times New Roman"/>
                          <a:cs typeface="Times New Roman"/>
                        </a:rPr>
                        <a:t>75</a:t>
                      </a: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432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>
                          <a:latin typeface="Times New Roman"/>
                          <a:cs typeface="Times New Roman"/>
                        </a:rPr>
                        <a:t>От 55% до 64% 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2" marR="11112" marT="18281" marB="18281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>
                          <a:latin typeface="Times New Roman"/>
                          <a:cs typeface="Times New Roman"/>
                        </a:rPr>
                        <a:t>40</a:t>
                      </a: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8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>
                          <a:latin typeface="Times New Roman"/>
                          <a:cs typeface="Times New Roman"/>
                        </a:rPr>
                        <a:t>Менее 55% 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2" marR="11112" marT="18281" marB="18281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Пятиугольник 3"/>
          <p:cNvSpPr/>
          <p:nvPr/>
        </p:nvSpPr>
        <p:spPr bwMode="auto">
          <a:xfrm>
            <a:off x="0" y="97224"/>
            <a:ext cx="962439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Государственная оценка уровня подготовки: не бумаги, а качество подготовки!</a:t>
            </a: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 bwMode="auto">
          <a:xfrm>
            <a:off x="263352" y="5247570"/>
            <a:ext cx="1152128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FF0000"/>
                </a:solidFill>
                <a:latin typeface="Times New Roman"/>
                <a:cs typeface="Times New Roman"/>
              </a:rPr>
              <a:t>Диагностика остаточных знаний – 2025:  ОП 2023 года приема, 2 курс, очная форма</a:t>
            </a:r>
            <a:endParaRPr/>
          </a:p>
          <a:p>
            <a:pPr marL="285750" indent="-285750">
              <a:buFont typeface="Wingdings"/>
              <a:buChar char="ü"/>
              <a:defRPr/>
            </a:pPr>
            <a:r>
              <a:rPr lang="ru-RU" sz="1700" b="1">
                <a:latin typeface="Times New Roman"/>
                <a:cs typeface="Times New Roman"/>
              </a:rPr>
              <a:t>Распоряжение №0</a:t>
            </a:r>
            <a:r>
              <a:rPr lang="en-US" sz="1700" b="1">
                <a:latin typeface="Times New Roman"/>
                <a:cs typeface="Times New Roman"/>
              </a:rPr>
              <a:t>0</a:t>
            </a:r>
            <a:r>
              <a:rPr lang="ru-RU" sz="1700" b="1">
                <a:latin typeface="Times New Roman"/>
                <a:cs typeface="Times New Roman"/>
              </a:rPr>
              <a:t>51 от 19</a:t>
            </a:r>
            <a:r>
              <a:rPr lang="en-US" sz="1700" b="1">
                <a:latin typeface="Times New Roman"/>
                <a:cs typeface="Times New Roman"/>
              </a:rPr>
              <a:t> </a:t>
            </a:r>
            <a:r>
              <a:rPr lang="ru-RU" sz="1700" b="1">
                <a:latin typeface="Times New Roman"/>
                <a:cs typeface="Times New Roman"/>
              </a:rPr>
              <a:t>марта 2025 «О проведении проверки остаточных знаний обучающихся» в период 1-2</a:t>
            </a:r>
            <a:r>
              <a:rPr lang="en-US" sz="1700" b="1">
                <a:latin typeface="Times New Roman"/>
                <a:cs typeface="Times New Roman"/>
              </a:rPr>
              <a:t>6</a:t>
            </a:r>
            <a:r>
              <a:rPr lang="ru-RU" sz="1700" b="1">
                <a:latin typeface="Times New Roman"/>
                <a:cs typeface="Times New Roman"/>
              </a:rPr>
              <a:t> апреля 2025 г.</a:t>
            </a:r>
            <a:endParaRPr/>
          </a:p>
          <a:p>
            <a:pPr marL="285750" indent="-285750">
              <a:buFont typeface="Wingdings"/>
              <a:buChar char="ü"/>
              <a:defRPr/>
            </a:pPr>
            <a:r>
              <a:rPr lang="ru-RU" sz="1700" b="1">
                <a:latin typeface="Times New Roman"/>
                <a:cs typeface="Times New Roman"/>
              </a:rPr>
              <a:t>В соответствии с Положением о внутренней независимой оценке качества образования в Финансовом университете (приказ № 0890/о от 20.04.2021)</a:t>
            </a:r>
            <a:endParaRPr lang="ru-RU" sz="1700" b="1">
              <a:highlight>
                <a:srgbClr val="FF0000"/>
              </a:highlight>
              <a:latin typeface="Times New Roman"/>
              <a:cs typeface="Times New Roman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396944"/>
              </p:ext>
            </p:extLst>
          </p:nvPr>
        </p:nvGraphicFramePr>
        <p:xfrm>
          <a:off x="6897208" y="902024"/>
          <a:ext cx="5040559" cy="4270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8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>
                          <a:latin typeface="Times New Roman"/>
                          <a:cs typeface="Times New Roman"/>
                        </a:rPr>
                        <a:t>КПРД факультетов </a:t>
                      </a:r>
                      <a:endParaRPr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>
                          <a:latin typeface="Times New Roman"/>
                          <a:cs typeface="Times New Roman"/>
                        </a:rPr>
                        <a:t>Значение показателя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82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>
                          <a:latin typeface="Times New Roman"/>
                          <a:cs typeface="Times New Roman"/>
                        </a:rPr>
                        <a:t>Доля обучающихся, выполнивших 70% и более заданий диагностической работы, сформированной из фонда оценочных средств организации, осуществляющей образовательную деятельность, по соответствующей образовательной программе высшего образования , в общем количестве обучающихся, выполнявших диагностическую работу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70% и более обучающихся набрали более 70 баллов за тестирование</a:t>
                      </a:r>
                      <a:endParaRPr lang="ru-RU" sz="16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112" marR="11112" marT="18281" marB="18281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20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«Основы права»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023992" y="1988840"/>
          <a:ext cx="5985784" cy="3180505"/>
        </p:xfrm>
        <a:graphic>
          <a:graphicData uri="http://schemas.openxmlformats.org/drawingml/2006/table">
            <a:tbl>
              <a:tblPr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194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Основы права,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79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22,7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35,6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64,5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60,2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55,1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95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59,1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31,0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0" y="1990544"/>
          <a:ext cx="6023992" cy="3607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5999862" y="5285631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21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«Финансы»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240017" y="1633664"/>
          <a:ext cx="5606832" cy="933795"/>
        </p:xfrm>
        <a:graphic>
          <a:graphicData uri="http://schemas.openxmlformats.org/drawingml/2006/table">
            <a:tbl>
              <a:tblPr/>
              <a:tblGrid>
                <a:gridCol w="208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75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Финансы,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89,9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ятиугольник 3"/>
          <p:cNvSpPr/>
          <p:nvPr/>
        </p:nvSpPr>
        <p:spPr bwMode="auto">
          <a:xfrm>
            <a:off x="0" y="360255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«Социальная психология»</a:t>
            </a:r>
            <a:endParaRPr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384032" y="4623123"/>
          <a:ext cx="5472607" cy="1147155"/>
        </p:xfrm>
        <a:graphic>
          <a:graphicData uri="http://schemas.openxmlformats.org/drawingml/2006/table">
            <a:tbl>
              <a:tblPr/>
              <a:tblGrid>
                <a:gridCol w="1962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психология,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16,2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63,3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14,4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551384" y="1016006"/>
          <a:ext cx="5472608" cy="2381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449796" y="4189856"/>
          <a:ext cx="5502188" cy="241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423258" y="3033843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22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«Бюджетное устройство и бюджетный процесс в Российской Федерации»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331527" y="1628800"/>
          <a:ext cx="5472607" cy="1203960"/>
        </p:xfrm>
        <a:graphic>
          <a:graphicData uri="http://schemas.openxmlformats.org/drawingml/2006/table">
            <a:tbl>
              <a:tblPr/>
              <a:tblGrid>
                <a:gridCol w="1962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7907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Бюджетное устройство и бюджетный процесс в Российской Федерации,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26,6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68,8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ятиугольник 3"/>
          <p:cNvSpPr/>
          <p:nvPr/>
        </p:nvSpPr>
        <p:spPr bwMode="auto">
          <a:xfrm>
            <a:off x="0" y="360255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«Социально-экономическая статистика»</a:t>
            </a:r>
            <a:endParaRPr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279023" y="4623123"/>
          <a:ext cx="5577616" cy="1457325"/>
        </p:xfrm>
        <a:graphic>
          <a:graphicData uri="http://schemas.openxmlformats.org/drawingml/2006/table">
            <a:tbl>
              <a:tblPr/>
              <a:tblGrid>
                <a:gridCol w="200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6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Социально-экономическая статистика,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551954" y="1176524"/>
          <a:ext cx="5400029" cy="2204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319752" y="4377966"/>
          <a:ext cx="5632231" cy="2288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415779" y="3108662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23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«Конституционное право»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384033" y="1587394"/>
          <a:ext cx="5472607" cy="933795"/>
        </p:xfrm>
        <a:graphic>
          <a:graphicData uri="http://schemas.openxmlformats.org/drawingml/2006/table">
            <a:tbl>
              <a:tblPr/>
              <a:tblGrid>
                <a:gridCol w="1962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Конституционное право,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Юридический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45,6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49,1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ятиугольник 3"/>
          <p:cNvSpPr/>
          <p:nvPr/>
        </p:nvSpPr>
        <p:spPr bwMode="auto">
          <a:xfrm>
            <a:off x="0" y="360255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«Экономика и управление гостиничными и ресторанными объектами»</a:t>
            </a:r>
            <a:endParaRPr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279024" y="4539138"/>
          <a:ext cx="5577616" cy="1203960"/>
        </p:xfrm>
        <a:graphic>
          <a:graphicData uri="http://schemas.openxmlformats.org/drawingml/2006/table">
            <a:tbl>
              <a:tblPr/>
              <a:tblGrid>
                <a:gridCol w="200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6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Экономика и управление гостиничными и ресторанными объектами,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46,0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255548" y="1021618"/>
          <a:ext cx="5768444" cy="251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407368" y="4303337"/>
          <a:ext cx="5616624" cy="2500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434790" y="2973636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24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«Таможенное регулирование внешнеэкономической деятельности»</a:t>
            </a:r>
            <a:endParaRPr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240016" y="1676947"/>
          <a:ext cx="5577616" cy="1417320"/>
        </p:xfrm>
        <a:graphic>
          <a:graphicData uri="http://schemas.openxmlformats.org/drawingml/2006/table">
            <a:tbl>
              <a:tblPr/>
              <a:tblGrid>
                <a:gridCol w="200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6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Таможенное регулирование внешнеэкономической деятельности,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41,0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53,0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ятиугольник 3"/>
          <p:cNvSpPr/>
          <p:nvPr/>
        </p:nvSpPr>
        <p:spPr bwMode="auto">
          <a:xfrm>
            <a:off x="0" y="3602557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«Таможенные операции»</a:t>
            </a:r>
            <a:endParaRPr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240016" y="4581128"/>
          <a:ext cx="5577616" cy="1147155"/>
        </p:xfrm>
        <a:graphic>
          <a:graphicData uri="http://schemas.openxmlformats.org/drawingml/2006/table">
            <a:tbl>
              <a:tblPr/>
              <a:tblGrid>
                <a:gridCol w="200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8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6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Таможенные операции,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767408" y="1166692"/>
          <a:ext cx="5256584" cy="2224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335360" y="4221088"/>
          <a:ext cx="5616624" cy="231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394039" y="3190224"/>
            <a:ext cx="2423592" cy="125784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ятиугольник 3"/>
          <p:cNvSpPr/>
          <p:nvPr/>
        </p:nvSpPr>
        <p:spPr bwMode="auto">
          <a:xfrm>
            <a:off x="0" y="97224"/>
            <a:ext cx="818423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Рэнкинг проверенных дисциплин по уровню остаточных знаний</a:t>
            </a: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600016"/>
              </p:ext>
            </p:extLst>
          </p:nvPr>
        </p:nvGraphicFramePr>
        <p:xfrm>
          <a:off x="302406" y="651406"/>
          <a:ext cx="11377264" cy="6206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55641A08-05B3-432B-883A-9B50591BEE8E}"/>
              </a:ext>
            </a:extLst>
          </p:cNvPr>
          <p:cNvCxnSpPr>
            <a:cxnSpLocks/>
          </p:cNvCxnSpPr>
          <p:nvPr/>
        </p:nvCxnSpPr>
        <p:spPr>
          <a:xfrm>
            <a:off x="263352" y="2636912"/>
            <a:ext cx="1180931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4D4C778-8BD2-4B9A-82DE-9DCF0B8CEE0D}"/>
              </a:ext>
            </a:extLst>
          </p:cNvPr>
          <p:cNvSpPr/>
          <p:nvPr/>
        </p:nvSpPr>
        <p:spPr>
          <a:xfrm rot="16200000">
            <a:off x="-996283" y="1367161"/>
            <a:ext cx="272368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Зона риска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Остаточные знания </a:t>
            </a:r>
            <a:r>
              <a:rPr lang="ru-RU" b="1">
                <a:latin typeface="Times New Roman"/>
                <a:cs typeface="Times New Roman"/>
              </a:rPr>
              <a:t>студентов Финуниверситета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по дисциплинам и факультетам</a:t>
            </a:r>
            <a:endParaRPr lang="ru-RU" b="1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26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9334" y="1274163"/>
          <a:ext cx="11818434" cy="49355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51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5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9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87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60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91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67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230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230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30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2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6339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80120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94994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Английский язык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История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Философия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Экономика организации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Теория управления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Экономическая теория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История экономических учений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Деньги, кредит, банки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Социология массовых коммуникаций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Статистика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Дискретная математика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Математический анализ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Базы данных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Дифференциальные уравнения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Теория вероятностей и математическая статистика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5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Высшая школа управления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35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35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15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Факультет налогов, аудита и бизнес-анализа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25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15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Факультет экономики и бизнеса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56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Финансовый факультет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56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 u="none" strike="noStrike">
                          <a:latin typeface="Times New Roman"/>
                          <a:cs typeface="Times New Roman"/>
                        </a:rPr>
                        <a:t>Юридический факультет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Остаточные знания </a:t>
            </a:r>
            <a:r>
              <a:rPr lang="ru-RU" b="1">
                <a:latin typeface="Times New Roman"/>
                <a:cs typeface="Times New Roman"/>
              </a:rPr>
              <a:t>студентов Финуниверситета </a:t>
            </a:r>
            <a:endParaRPr/>
          </a:p>
          <a:p>
            <a:pPr>
              <a:defRPr/>
            </a:pPr>
            <a:r>
              <a:rPr lang="ru-RU" b="1">
                <a:solidFill>
                  <a:schemeClr val="bg1"/>
                </a:solidFill>
                <a:latin typeface="Times New Roman"/>
                <a:cs typeface="Times New Roman"/>
              </a:rPr>
              <a:t>по дисциплинам и факультетам</a:t>
            </a:r>
            <a:endParaRPr lang="ru-RU" b="1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27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9334" y="1274162"/>
          <a:ext cx="11818434" cy="49355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40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2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9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38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6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94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97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92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6292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810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3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7094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5034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96098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6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Финансовая математика и ее приложения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Информационное право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Политология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Сети и системы передачи информации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Менеджмент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Основы бизнеса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Логика.Теория аргументации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Основы права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Финансы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Социальная психология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Бюджетное устройство и бюджетный процесс в Российской Федерации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Социально-экономическая статистика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Конституционное право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Экономика и управление гостиничными и ресторанными объектами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Таможенное регулирование внешнеэкономической деятельности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800" b="0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Таможенные операции</a:t>
                      </a:r>
                      <a:endParaRPr/>
                    </a:p>
                  </a:txBody>
                  <a:tcPr marL="0" marR="0" marT="0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49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Высшая школа управления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2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91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0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Факультет налогов, аудита и бизнес-анализа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 cap="none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 cap="none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0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49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Факультет экономики и бизнеса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8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 cap="none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 cap="none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49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Финансовый факультет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49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u="none" strike="noStrike">
                          <a:latin typeface="Times New Roman"/>
                          <a:cs typeface="Times New Roman"/>
                        </a:rPr>
                        <a:t>Юридический факультет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strike="noStrike" cap="none" spc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/>
                        <a:ea typeface="Arial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cap="none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-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/>
                <a:cs typeface="Times New Roman"/>
              </a:rPr>
              <a:t>Остаточные знания </a:t>
            </a:r>
            <a:r>
              <a:rPr lang="ru-RU" b="1" dirty="0">
                <a:latin typeface="Times New Roman"/>
                <a:cs typeface="Times New Roman"/>
              </a:rPr>
              <a:t>студентов </a:t>
            </a:r>
            <a:r>
              <a:rPr lang="ru-RU" b="1" dirty="0" err="1">
                <a:latin typeface="Times New Roman"/>
                <a:cs typeface="Times New Roman"/>
              </a:rPr>
              <a:t>Финуниверситета</a:t>
            </a:r>
            <a:r>
              <a:rPr lang="ru-RU" b="1" dirty="0">
                <a:latin typeface="Times New Roman"/>
                <a:cs typeface="Times New Roman"/>
              </a:rPr>
              <a:t> </a:t>
            </a:r>
            <a:endParaRPr dirty="0"/>
          </a:p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/>
                <a:cs typeface="Times New Roman"/>
              </a:rPr>
              <a:t>по факультетам: КПРД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28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112695"/>
              </p:ext>
            </p:extLst>
          </p:nvPr>
        </p:nvGraphicFramePr>
        <p:xfrm>
          <a:off x="407368" y="1158144"/>
          <a:ext cx="11530400" cy="4935152"/>
        </p:xfrm>
        <a:graphic>
          <a:graphicData uri="http://schemas.openxmlformats.org/drawingml/2006/table">
            <a:tbl>
              <a:tblPr firstRow="1" firstCol="1" bandRow="1"/>
              <a:tblGrid>
                <a:gridCol w="471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7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6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4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63640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Факультет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Количество групп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Средний процент явки, %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Доля обучающихся, выполнивших 70% и более заданий, 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Выполнен /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не выполнен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69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Факультет «Высшая школа управления»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34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68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76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666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Факультет информационных технологий и анализа больших данных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33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74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80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666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Факультет международных экономических отношений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21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64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72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69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Факультет налогов, аудита и бизнес-анализа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16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69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80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666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Факультет социальных наук и массовых коммуникаций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23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77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72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169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Факультет экономики и бизнеса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20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63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выполнен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333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Финансовый факультет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15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81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77</a:t>
                      </a:r>
                      <a:endParaRPr sz="28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333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Юридический факультет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78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88</a:t>
                      </a:r>
                      <a:endParaRPr sz="280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выполнен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341"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ИТОГО</a:t>
                      </a:r>
                      <a:endParaRPr sz="3200" dirty="0"/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173</a:t>
                      </a: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74</a:t>
                      </a: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76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defRPr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выполнен 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7990" marR="67990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263352" y="458487"/>
            <a:ext cx="37064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/>
                <a:cs typeface="Times New Roman"/>
              </a:rPr>
              <a:t>Информация к размышлению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29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91344" y="1264589"/>
            <a:ext cx="1174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b="1">
              <a:latin typeface="Arial"/>
              <a:cs typeface="Arial"/>
            </a:endParaRPr>
          </a:p>
          <a:p>
            <a:pPr>
              <a:defRPr/>
            </a:pPr>
            <a:endParaRPr lang="ru-RU"/>
          </a:p>
        </p:txBody>
      </p:sp>
      <p:sp>
        <p:nvSpPr>
          <p:cNvPr id="2" name="Объект 25"/>
          <p:cNvSpPr txBox="1"/>
          <p:nvPr/>
        </p:nvSpPr>
        <p:spPr bwMode="auto">
          <a:xfrm>
            <a:off x="243044" y="955297"/>
            <a:ext cx="11757612" cy="54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/>
              <a:buNone/>
              <a:defRPr/>
            </a:pPr>
            <a:endParaRPr lang="ru-RU" sz="2400" b="1" u="sng" dirty="0">
              <a:latin typeface="Times New Roman"/>
              <a:cs typeface="Times New Roman"/>
            </a:endParaRPr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400" b="1" dirty="0">
                <a:latin typeface="Times New Roman"/>
                <a:cs typeface="Times New Roman"/>
              </a:rPr>
              <a:t>Результаты диагностики остаточных знаний поднимают вопросы о качестве преподавания, о качестве содержания дисциплин, о качестве ФОС и их единообразии. Учебно-методические документы не связаны содержательно (РПД  </a:t>
            </a:r>
            <a:r>
              <a:rPr lang="en-US" sz="2400" b="1" dirty="0">
                <a:latin typeface="Times New Roman"/>
                <a:cs typeface="Times New Roman"/>
              </a:rPr>
              <a:t>VS </a:t>
            </a:r>
            <a:r>
              <a:rPr lang="ru-RU" sz="2400" b="1" dirty="0">
                <a:latin typeface="Times New Roman"/>
                <a:cs typeface="Times New Roman"/>
              </a:rPr>
              <a:t>ФОС). Нет преемственности: учим одному – проверяем другое. Мы увлеклись «</a:t>
            </a:r>
            <a:r>
              <a:rPr lang="ru-RU" sz="2400" b="1" dirty="0" err="1">
                <a:latin typeface="Times New Roman"/>
                <a:cs typeface="Times New Roman"/>
              </a:rPr>
              <a:t>улучшайзингом</a:t>
            </a:r>
            <a:r>
              <a:rPr lang="ru-RU" sz="2400" b="1" dirty="0">
                <a:latin typeface="Times New Roman"/>
                <a:cs typeface="Times New Roman"/>
              </a:rPr>
              <a:t>» документов, а ЧЕМУ и КАК мы учим студентов?</a:t>
            </a:r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400" b="1" dirty="0">
                <a:latin typeface="Times New Roman"/>
                <a:cs typeface="Times New Roman"/>
              </a:rPr>
              <a:t>Диагностика остаточных знаний – это базовые знания, «ядро» дисциплины. Если через 1 год у студента от «ядра» дисциплины ничего не остается – нужна ли такая дисциплина в предлагаемом виде? (содержание, преподавание)</a:t>
            </a:r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400" b="1" dirty="0">
                <a:latin typeface="Times New Roman"/>
                <a:cs typeface="Times New Roman"/>
              </a:rPr>
              <a:t>Все ли дисциплины содержат базовые </a:t>
            </a:r>
            <a:r>
              <a:rPr lang="ru-RU" sz="2400" b="1">
                <a:latin typeface="Times New Roman"/>
                <a:cs typeface="Times New Roman"/>
              </a:rPr>
              <a:t>знания, «</a:t>
            </a:r>
            <a:r>
              <a:rPr lang="ru-RU" sz="2400" b="1" dirty="0">
                <a:latin typeface="Times New Roman"/>
                <a:cs typeface="Times New Roman"/>
              </a:rPr>
              <a:t>ядро»? 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400" b="1" dirty="0">
                <a:latin typeface="Times New Roman"/>
                <a:cs typeface="Times New Roman"/>
              </a:rPr>
              <a:t>Реестр дисциплин: необходимо планомерно сокращать их количество и соблюдать кафедрами свое профильное поле.</a:t>
            </a:r>
          </a:p>
          <a:p>
            <a:pPr marL="1035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sz="2400" b="1" dirty="0">
              <a:latin typeface="Times New Roman"/>
              <a:cs typeface="Times New Roman"/>
            </a:endParaRPr>
          </a:p>
          <a:p>
            <a:pPr marL="1035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sz="2400" b="1" dirty="0">
              <a:latin typeface="Times New Roman"/>
              <a:cs typeface="Times New Roman"/>
            </a:endParaRPr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endParaRPr lang="ru-RU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4223" y="182877"/>
            <a:ext cx="9188121" cy="509819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0" y="229975"/>
            <a:ext cx="8976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Диагностика остаточных знаний – 2025: поле проверки</a:t>
            </a:r>
            <a:endParaRPr lang="ru-RU" sz="2000" b="1">
              <a:solidFill>
                <a:schemeClr val="bg1"/>
              </a:solidFill>
              <a:highlight>
                <a:srgbClr val="FF0000"/>
              </a:highlight>
              <a:latin typeface="Times New Roman"/>
              <a:cs typeface="Times New Roman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3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471165" y="974142"/>
          <a:ext cx="7466603" cy="52774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466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59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u="none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Общепрофессиональные 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13. Базы данных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14. Бюджетное устройство и бюджетный процесс в Российской Федерации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15. Дискретная математика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16. Дифференциальные уравнения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17. Информационное право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18. Конституционное право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19. Математический анализ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20. Основы бизнеса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21. Социальная психология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22. Социология массовых коммуникаций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23. Сети и системы передачи информации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24. Социально-экономическая статистика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25. Таможенное регулирование внешнеэкономической деятельности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26. Таможенные операции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27. Теория вероятностей и математическая статистика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28. Теория управления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29. Финансовая математика и ее приложения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30. Финансы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0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defRPr/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31. Экономика и управление гостиничными и ресторанными объектами</a:t>
                      </a:r>
                      <a:endParaRPr lang="ru-RU" sz="1700" b="1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9" name="Объект 25"/>
          <p:cNvSpPr txBox="1"/>
          <p:nvPr/>
        </p:nvSpPr>
        <p:spPr bwMode="auto">
          <a:xfrm>
            <a:off x="191344" y="1124744"/>
            <a:ext cx="3667090" cy="1210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ru-RU" sz="1800" b="1">
                <a:solidFill>
                  <a:srgbClr val="FF0000"/>
                </a:solidFill>
                <a:latin typeface="Times New Roman"/>
                <a:cs typeface="Times New Roman"/>
              </a:rPr>
              <a:t>Обязательные:</a:t>
            </a:r>
            <a:endParaRPr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800" b="1">
                <a:latin typeface="Times New Roman"/>
                <a:cs typeface="Times New Roman"/>
              </a:rPr>
              <a:t>Английский язык </a:t>
            </a:r>
            <a:endParaRPr lang="ru-RU" sz="1800">
              <a:latin typeface="Times New Roman"/>
              <a:cs typeface="Times New Roman"/>
            </a:endParaRPr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800" b="1">
                <a:latin typeface="Times New Roman"/>
                <a:cs typeface="Times New Roman"/>
              </a:rPr>
              <a:t>История</a:t>
            </a:r>
            <a:r>
              <a:rPr lang="ru-RU" sz="1800">
                <a:latin typeface="Times New Roman"/>
                <a:cs typeface="Times New Roman"/>
              </a:rPr>
              <a:t> </a:t>
            </a:r>
            <a:endParaRPr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800" b="1">
                <a:latin typeface="Times New Roman"/>
                <a:cs typeface="Times New Roman"/>
              </a:rPr>
              <a:t>Философия</a:t>
            </a:r>
            <a:endParaRPr lang="ru-RU" sz="1800">
              <a:latin typeface="Times New Roman"/>
              <a:cs typeface="Times New Roman"/>
            </a:endParaRPr>
          </a:p>
        </p:txBody>
      </p:sp>
      <p:sp>
        <p:nvSpPr>
          <p:cNvPr id="10" name="Объект 25"/>
          <p:cNvSpPr txBox="1"/>
          <p:nvPr/>
        </p:nvSpPr>
        <p:spPr bwMode="auto">
          <a:xfrm>
            <a:off x="191344" y="2420888"/>
            <a:ext cx="3913653" cy="2666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Общегуманитарные:</a:t>
            </a:r>
            <a:endParaRPr dirty="0"/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Деньги, кредит, банки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История экономических учений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Логика. Теория аргументации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Менеджмент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Основы права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Политология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Статистика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Экономика организаций</a:t>
            </a:r>
            <a:endParaRPr lang="ru-RU" sz="1800" b="1" dirty="0">
              <a:latin typeface="Arial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Экономическая теория</a:t>
            </a:r>
            <a:endParaRPr dirty="0"/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endParaRPr lang="ru-RU" sz="1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endParaRPr lang="ru-RU" sz="1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lang="ru-RU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/>
                <a:cs typeface="Times New Roman"/>
              </a:rPr>
              <a:t>2022 год -  4 дисциплины</a:t>
            </a:r>
            <a:endParaRPr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800" dirty="0">
                <a:solidFill>
                  <a:srgbClr val="000000"/>
                </a:solidFill>
                <a:latin typeface="Times New Roman"/>
                <a:cs typeface="Times New Roman"/>
              </a:rPr>
              <a:t>   2023 год – 5 дисциплин</a:t>
            </a:r>
            <a:endParaRPr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800" dirty="0">
                <a:solidFill>
                  <a:srgbClr val="000000"/>
                </a:solidFill>
                <a:latin typeface="Times New Roman"/>
                <a:cs typeface="Times New Roman"/>
              </a:rPr>
              <a:t>   2024 год – 11 дисциплин</a:t>
            </a:r>
            <a:endParaRPr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800" dirty="0">
                <a:solidFill>
                  <a:srgbClr val="000000"/>
                </a:solidFill>
                <a:latin typeface="Times New Roman"/>
                <a:cs typeface="Times New Roman"/>
              </a:rPr>
              <a:t>   2025 год – 31 дисциплина</a:t>
            </a:r>
            <a:endParaRPr lang="ru-RU" sz="1800" dirty="0">
              <a:latin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9624392" cy="885950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50776" y="490147"/>
            <a:ext cx="9721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Необходимость управления дисциплинами: </a:t>
            </a:r>
            <a:endParaRPr/>
          </a:p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оптимизация количества + эффективное распределение среди преподавателей</a:t>
            </a:r>
            <a:endParaRPr lang="ru-RU" sz="2000" b="1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30</a:t>
            </a:fld>
            <a:endParaRPr lang="ru-RU"/>
          </a:p>
        </p:txBody>
      </p:sp>
      <p:sp>
        <p:nvSpPr>
          <p:cNvPr id="2" name="Объект 25"/>
          <p:cNvSpPr txBox="1"/>
          <p:nvPr/>
        </p:nvSpPr>
        <p:spPr bwMode="auto">
          <a:xfrm>
            <a:off x="191344" y="1198033"/>
            <a:ext cx="11565066" cy="5742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/>
              <a:buNone/>
              <a:defRPr/>
            </a:pPr>
            <a:endParaRPr lang="ru-RU" sz="2400" b="1" u="sng" dirty="0">
              <a:latin typeface="Times New Roman"/>
              <a:cs typeface="Times New Roman"/>
            </a:endParaRPr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Введение в специальность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Государственная и муниципальная служба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Государственный контроль и надзор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Инструменты и методы национального и межотраслевого стратегического государственного управления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Интеллектуальные системы общественной и экологической безопасности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>
                <a:latin typeface="Times New Roman"/>
                <a:cs typeface="Times New Roman"/>
              </a:rPr>
              <a:t>Методы проектного менеджмента и управление изменениями в государственном управлении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Опыт передовых стран по формированию портфелей проектов и программ в органах власти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Практикум «Ациклическое и антикризисное управление экономикой»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Практикум «Национальные проекты в социальной сфере»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Теория управления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Тренинг «Разработка проектов»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Управление государственной национальной политикой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Управление информатизацией органов государственного и муниципального управления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Финансовый университет: история и современность</a:t>
            </a:r>
            <a:endParaRPr dirty="0"/>
          </a:p>
          <a:p>
            <a:pPr marL="353250" indent="-342900">
              <a:lnSpc>
                <a:spcPct val="100000"/>
              </a:lnSpc>
              <a:spcBef>
                <a:spcPts val="0"/>
              </a:spcBef>
              <a:buFont typeface="Wingdings"/>
              <a:buChar char="ü"/>
              <a:defRPr/>
            </a:pPr>
            <a:r>
              <a:rPr lang="ru-RU" sz="2000" b="1" dirty="0">
                <a:latin typeface="Times New Roman"/>
                <a:cs typeface="Times New Roman"/>
              </a:rPr>
              <a:t>Экономика и управление отраслями социальной сферы</a:t>
            </a:r>
            <a:endParaRPr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274D5-4CBC-4079-946C-1B7707A62DAA}"/>
              </a:ext>
            </a:extLst>
          </p:cNvPr>
          <p:cNvSpPr txBox="1"/>
          <p:nvPr/>
        </p:nvSpPr>
        <p:spPr bwMode="auto">
          <a:xfrm>
            <a:off x="7719627" y="1599988"/>
            <a:ext cx="41044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5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1800" b="1" dirty="0">
                <a:highlight>
                  <a:srgbClr val="00FFFF"/>
                </a:highlight>
                <a:latin typeface="Times New Roman"/>
                <a:cs typeface="Times New Roman"/>
              </a:rPr>
              <a:t>Сколько преподавателей читает этот набор дисциплин ?</a:t>
            </a:r>
            <a:endParaRPr lang="ru-RU" sz="1800" dirty="0">
              <a:highlight>
                <a:srgbClr val="00FFFF"/>
              </a:highlight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263352" y="458487"/>
            <a:ext cx="121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Решения</a:t>
            </a:r>
            <a:endParaRPr lang="ru-RU" sz="2000" b="1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400256" y="6190818"/>
            <a:ext cx="2743200" cy="365125"/>
          </a:xfrm>
        </p:spPr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31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91344" y="1264589"/>
            <a:ext cx="1174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b="1">
              <a:latin typeface="Arial"/>
              <a:cs typeface="Arial"/>
            </a:endParaRPr>
          </a:p>
          <a:p>
            <a:pPr>
              <a:defRPr/>
            </a:pPr>
            <a:endParaRPr lang="ru-RU"/>
          </a:p>
        </p:txBody>
      </p:sp>
      <p:sp>
        <p:nvSpPr>
          <p:cNvPr id="2" name="Объект 25"/>
          <p:cNvSpPr txBox="1"/>
          <p:nvPr/>
        </p:nvSpPr>
        <p:spPr bwMode="auto">
          <a:xfrm>
            <a:off x="299356" y="858597"/>
            <a:ext cx="11593288" cy="5686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/>
              <a:buNone/>
              <a:defRPr/>
            </a:pPr>
            <a:endParaRPr lang="ru-RU" sz="2400" b="1" u="sng" dirty="0">
              <a:latin typeface="Times New Roman"/>
              <a:cs typeface="Times New Roman"/>
            </a:endParaRPr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Деканам факультетов совместно с заведующими кафедрами проанализировать результаты диагностики остаточных знаний – 2025, обсудить на Ученых советах факультетов.</a:t>
            </a:r>
            <a:endParaRPr sz="2000" dirty="0"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Разработать единые фонды оценочных средств для проведения текущего контроля и промежуточной аттестации по каждой из дисциплин (кроме </a:t>
            </a:r>
            <a:r>
              <a:rPr lang="ru-RU" sz="2000" b="1" dirty="0" err="1">
                <a:latin typeface="Times New Roman"/>
                <a:cs typeface="Times New Roman"/>
              </a:rPr>
              <a:t>практикоориентированных</a:t>
            </a:r>
            <a:r>
              <a:rPr lang="ru-RU" sz="2000" b="1" dirty="0">
                <a:latin typeface="Times New Roman"/>
                <a:cs typeface="Times New Roman"/>
              </a:rPr>
              <a:t> заданий), реализуемых в 2025-2026 уч. году, тестовая часть которых («ядро» дисциплины) станет основой для проведения диагностики остаточных знаний. </a:t>
            </a:r>
            <a:r>
              <a:rPr lang="ru-RU" sz="2000" i="1" dirty="0">
                <a:latin typeface="Times New Roman"/>
                <a:cs typeface="Times New Roman"/>
              </a:rPr>
              <a:t>Ответственные: заведующие кафедрами. </a:t>
            </a:r>
            <a:endParaRPr sz="2000" dirty="0"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Введение новых дисциплин в Реестр дисциплин с 2026 года осуществлять исключительно вместе с представлением ФОС. </a:t>
            </a:r>
            <a:r>
              <a:rPr lang="ru-RU" sz="2000" i="1" dirty="0">
                <a:latin typeface="Times New Roman"/>
                <a:cs typeface="Times New Roman"/>
              </a:rPr>
              <a:t>Ответственные: заведующие кафедрами, Каменева Е.А. (Сергеева Н.И.).</a:t>
            </a:r>
            <a:endParaRPr sz="2000" dirty="0"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В 2026 году расширить охват диагностической проверки до 6 000 студентов в головном вузе. </a:t>
            </a:r>
            <a:r>
              <a:rPr lang="ru-RU" sz="2000" i="1" dirty="0">
                <a:latin typeface="Times New Roman"/>
                <a:cs typeface="Times New Roman"/>
              </a:rPr>
              <a:t>Ответственные: Каменева Е.А. (Борисова Е.Н) совместно с деканами факультетов.</a:t>
            </a:r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Представить Каменевой Е.А. предложения о повышении вовлеченности студентов к участию в ежегодной диагностике остаточных знаний. </a:t>
            </a:r>
            <a:r>
              <a:rPr lang="ru-RU" sz="2000" i="1" dirty="0">
                <a:latin typeface="Times New Roman"/>
                <a:cs typeface="Times New Roman"/>
              </a:rPr>
              <a:t>Ответственные: деканы факультетов.</a:t>
            </a:r>
            <a:endParaRPr sz="2000" b="1" dirty="0"/>
          </a:p>
          <a:p>
            <a:pPr marL="514350" indent="-5040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2000" b="1" dirty="0">
                <a:latin typeface="Times New Roman"/>
                <a:cs typeface="Times New Roman"/>
              </a:rPr>
              <a:t>Расширить в филиалах практику проведения диагностики остаточных знаний как для программ ВО, так и СПО, используя ФОС головного вуза. </a:t>
            </a:r>
            <a:r>
              <a:rPr lang="ru-RU" sz="2000" i="1" dirty="0">
                <a:latin typeface="Times New Roman"/>
                <a:cs typeface="Times New Roman"/>
              </a:rPr>
              <a:t>Ответственные: Семенов Д.А., Каменева Е.А. (Борисова Е.Н.).</a:t>
            </a:r>
            <a:endParaRPr sz="2000" i="1" dirty="0">
              <a:latin typeface="Times New Roman"/>
              <a:cs typeface="Times New Roman"/>
            </a:endParaRPr>
          </a:p>
          <a:p>
            <a:pPr marL="1035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-23051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 t="80000"/>
          <a:stretch/>
        </p:blipFill>
        <p:spPr bwMode="auto">
          <a:xfrm>
            <a:off x="516601" y="260648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2177600" y="2822703"/>
            <a:ext cx="783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6000">
                <a:solidFill>
                  <a:schemeClr val="bg1"/>
                </a:solidFill>
                <a:latin typeface="Times New Roman"/>
                <a:ea typeface="Arial Unicode MS"/>
                <a:cs typeface="Times New Roman"/>
              </a:rPr>
              <a:t>Доклад окончен</a:t>
            </a:r>
            <a:endParaRPr lang="ru-RU" sz="600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79976" y="281344"/>
            <a:ext cx="6068580" cy="63642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 bwMode="auto">
          <a:xfrm>
            <a:off x="2711625" y="3887337"/>
            <a:ext cx="676875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32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194520"/>
            <a:ext cx="9188121" cy="626465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0" y="307697"/>
            <a:ext cx="6979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Динамика диагностического охвата по факультетам </a:t>
            </a:r>
            <a:endParaRPr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4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8531" y="1438545"/>
          <a:ext cx="11855217" cy="44650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31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4523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18926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Факультет /годы </a:t>
                      </a:r>
                      <a:endParaRPr lang="ru-RU" sz="1400" b="1" i="0" u="none" strike="noStrike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групп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Средний 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% явки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студентов, прошедших тестирование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дисциплин</a:t>
                      </a:r>
                      <a:endParaRPr/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1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2024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Times New Roman"/>
                          <a:cs typeface="Times New Roman"/>
                        </a:rPr>
                        <a:t>2025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Высшая школа управления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88,2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71,7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67,6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669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781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673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37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86,5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69,3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73,5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618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578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1052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724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80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68,2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64,5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488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377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331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405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13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80,2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80,7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74,3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321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289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280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318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79,1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76,2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77,0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199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494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515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514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50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74,8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84,2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80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82,8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562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576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483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531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14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Финансовый факультет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18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72,4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75,5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81,3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468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373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421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0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Юридический факультет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68,5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75,6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78,2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312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241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259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246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62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ИТОГО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125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179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173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78,7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75,2 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74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74,9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3372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3597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41</a:t>
                      </a: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3758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/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31</a:t>
                      </a:r>
                      <a:endParaRPr lang="ru-RU" sz="1400" b="1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124682"/>
            <a:ext cx="8544272" cy="849459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Динамика результатов остаточных знаний за 2022-202</a:t>
            </a:r>
            <a:r>
              <a:rPr lang="en-US" sz="2000" b="1">
                <a:solidFill>
                  <a:schemeClr val="bg1"/>
                </a:solidFill>
                <a:latin typeface="Times New Roman"/>
                <a:cs typeface="Times New Roman"/>
              </a:rPr>
              <a:t>5 </a:t>
            </a: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гг.  </a:t>
            </a:r>
            <a:endParaRPr/>
          </a:p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по обязательным дисциплинам, баллы </a:t>
            </a:r>
            <a:endParaRPr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5</a:t>
            </a:fld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/>
        </p:nvGraphicFramePr>
        <p:xfrm>
          <a:off x="191344" y="1250500"/>
          <a:ext cx="114492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 bwMode="auto">
          <a:xfrm>
            <a:off x="9438649" y="1143004"/>
            <a:ext cx="2423592" cy="767450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</a:t>
            </a:r>
            <a:endParaRPr lang="ru-RU" b="1"/>
          </a:p>
        </p:txBody>
      </p:sp>
      <p:sp>
        <p:nvSpPr>
          <p:cNvPr id="6" name="TextBox 5"/>
          <p:cNvSpPr txBox="1"/>
          <p:nvPr/>
        </p:nvSpPr>
        <p:spPr bwMode="auto">
          <a:xfrm>
            <a:off x="191344" y="5791160"/>
            <a:ext cx="1188132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-504000">
              <a:spcBef>
                <a:spcPts val="0"/>
              </a:spcBef>
              <a:buFont typeface="+mj-lt"/>
              <a:buAutoNum type="arabicPeriod" startAt="4"/>
              <a:defRPr/>
            </a:pPr>
            <a:endParaRPr lang="ru-RU" sz="1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5750" indent="-285750">
              <a:spcBef>
                <a:spcPts val="0"/>
              </a:spcBef>
              <a:buFont typeface="Wingdings"/>
              <a:buChar char="ü"/>
              <a:defRPr/>
            </a:pPr>
            <a:r>
              <a:rPr lang="ru-RU" sz="1700" b="1" dirty="0">
                <a:solidFill>
                  <a:srgbClr val="FF0000"/>
                </a:solidFill>
                <a:latin typeface="Times New Roman"/>
                <a:cs typeface="Times New Roman"/>
              </a:rPr>
              <a:t>Отмечается положительная динамика</a:t>
            </a:r>
            <a:endParaRPr dirty="0"/>
          </a:p>
          <a:p>
            <a:pPr marL="285750" indent="-285750">
              <a:spcBef>
                <a:spcPts val="0"/>
              </a:spcBef>
              <a:buFont typeface="Wingdings"/>
              <a:buChar char="ü"/>
              <a:defRPr/>
            </a:pPr>
            <a:r>
              <a:rPr lang="ru-RU" sz="1700" b="1" dirty="0">
                <a:solidFill>
                  <a:srgbClr val="FF0000"/>
                </a:solidFill>
                <a:latin typeface="Times New Roman"/>
                <a:cs typeface="Times New Roman"/>
              </a:rPr>
              <a:t>Единообразие содержания РПД, ФОС и преподавания в аудитории = планомерная методическая работа кафедр</a:t>
            </a:r>
            <a:endParaRPr lang="ru-RU" sz="1700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14945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«Английский язык»</a:t>
            </a:r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6</a:t>
            </a:fld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47049" y="4154452"/>
          <a:ext cx="9809390" cy="2277002"/>
        </p:xfrm>
        <a:graphic>
          <a:graphicData uri="http://schemas.openxmlformats.org/drawingml/2006/table">
            <a:tbl>
              <a:tblPr/>
              <a:tblGrid>
                <a:gridCol w="5488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1925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Английский язык,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925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0,8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5,6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26,3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67,3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1,4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3,7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23,8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71,1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0,6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1,1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83,1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0,6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3,8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27,2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68,4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1,0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2,5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27,0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69,6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1,6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15,1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82,0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Финансовый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5,8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29,3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64,9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90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Юридический факультет,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0,8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4,9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23,3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71,0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407368" y="952866"/>
          <a:ext cx="11665295" cy="312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649071" y="5026519"/>
            <a:ext cx="2423592" cy="14036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Пороговое значение: </a:t>
            </a:r>
            <a:endParaRPr dirty="0"/>
          </a:p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«История»</a:t>
            </a:r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7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07369" y="4102356"/>
          <a:ext cx="9577059" cy="2354529"/>
        </p:xfrm>
        <a:graphic>
          <a:graphicData uri="http://schemas.openxmlformats.org/drawingml/2006/table">
            <a:tbl>
              <a:tblPr/>
              <a:tblGrid>
                <a:gridCol w="4887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5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931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История,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3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28,6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39,4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61,9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15,1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7,2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58,0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21,6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30,7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47,1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Факультет экономики и бизнеса,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23,0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67,0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41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Юридический факультет, %</a:t>
                      </a:r>
                      <a:endParaRPr/>
                    </a:p>
                  </a:txBody>
                  <a:tcPr marL="9525" marR="9525" marT="9525" marB="0" anchor="b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22,6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56,7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20,6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293412" y="1124025"/>
          <a:ext cx="11167184" cy="2908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624392" y="5053249"/>
            <a:ext cx="2423592" cy="14036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«Философия» </a:t>
            </a:r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8</a:t>
            </a:fld>
            <a:endParaRPr lang="ru-RU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85536" y="1051862"/>
          <a:ext cx="12106464" cy="330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30319" y="4247032"/>
          <a:ext cx="9721080" cy="1428838"/>
        </p:xfrm>
        <a:graphic>
          <a:graphicData uri="http://schemas.openxmlformats.org/drawingml/2006/table">
            <a:tbl>
              <a:tblPr/>
              <a:tblGrid>
                <a:gridCol w="4608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8519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Философия,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51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57,6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28,6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международных экономических отношений, %</a:t>
                      </a:r>
                      <a:endParaRPr/>
                    </a:p>
                  </a:txBody>
                  <a:tcPr marL="9525" marR="9525" marT="9525" marB="0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  <a:round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налогов, аудита и бизнес-анализа, %</a:t>
                      </a:r>
                      <a:endParaRPr/>
                    </a:p>
                  </a:txBody>
                  <a:tcPr marL="9525" marR="9525" marT="9525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63,4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34,3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социальных наук и массовых коммуникаций, %</a:t>
                      </a:r>
                      <a:endParaRPr/>
                    </a:p>
                  </a:txBody>
                  <a:tcPr marL="9525" marR="9525" marT="9525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22,8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66,5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649071" y="5026519"/>
            <a:ext cx="2423592" cy="14036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D8E1EF-28A3-48B0-A2E7-28A1554736A7}" type="slidenum">
              <a:rPr lang="ru-RU"/>
              <a:t>9</a:t>
            </a:fld>
            <a:endParaRPr lang="ru-RU"/>
          </a:p>
        </p:txBody>
      </p:sp>
      <p:sp>
        <p:nvSpPr>
          <p:cNvPr id="11" name="Пятиугольник 3"/>
          <p:cNvSpPr/>
          <p:nvPr/>
        </p:nvSpPr>
        <p:spPr bwMode="auto">
          <a:xfrm>
            <a:off x="0" y="401115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«Экономика организаций»</a:t>
            </a:r>
            <a:endParaRPr/>
          </a:p>
        </p:txBody>
      </p:sp>
      <p:sp>
        <p:nvSpPr>
          <p:cNvPr id="12" name="Пятиугольник 3"/>
          <p:cNvSpPr/>
          <p:nvPr/>
        </p:nvSpPr>
        <p:spPr bwMode="auto">
          <a:xfrm>
            <a:off x="0" y="3406451"/>
            <a:ext cx="8544272" cy="554182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Times New Roman"/>
                <a:cs typeface="Times New Roman"/>
              </a:rPr>
              <a:t>Результаты диагностики по дисциплине «Теория управления» </a:t>
            </a:r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315505" y="1661183"/>
          <a:ext cx="5616505" cy="1217295"/>
        </p:xfrm>
        <a:graphic>
          <a:graphicData uri="http://schemas.openxmlformats.org/drawingml/2006/table">
            <a:tbl>
              <a:tblPr/>
              <a:tblGrid>
                <a:gridCol w="2246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1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1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16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3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1012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Экономика организации,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012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83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 информационных технологий и анализа больших данных, %</a:t>
                      </a:r>
                      <a:endParaRPr/>
                    </a:p>
                  </a:txBody>
                  <a:tcPr marL="9525" marR="9525" marT="9525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1,1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5,6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65,9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27,3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594100" y="4782815"/>
          <a:ext cx="5328759" cy="940245"/>
        </p:xfrm>
        <a:graphic>
          <a:graphicData uri="http://schemas.openxmlformats.org/drawingml/2006/table">
            <a:tbl>
              <a:tblPr/>
              <a:tblGrid>
                <a:gridCol w="2088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Теория управления, баллов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Прошли тестирование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 50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50-70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71-90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91-100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47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Высшая школа управления, %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22,7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63,0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14,4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0,0</a:t>
                      </a:r>
                      <a:endParaRPr/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/>
        </p:nvGraphicFramePr>
        <p:xfrm>
          <a:off x="443372" y="1119856"/>
          <a:ext cx="5256584" cy="2112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520479" y="4132907"/>
          <a:ext cx="5526360" cy="2323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>
            <a:off x="9405724" y="3062534"/>
            <a:ext cx="2423592" cy="14036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Пороговое значение: </a:t>
            </a:r>
            <a:endParaRPr/>
          </a:p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 более 70 баллов набрали от 70% обучающихся</a:t>
            </a:r>
            <a:endParaRPr lang="ru-RU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OWEET-CO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3224</Words>
  <Application>Microsoft Office PowerPoint</Application>
  <DocSecurity>0</DocSecurity>
  <PresentationFormat>Широкоэкранный</PresentationFormat>
  <Paragraphs>1262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Arial Black</vt:lpstr>
      <vt:lpstr>Arial Unicode MS</vt:lpstr>
      <vt:lpstr>Calibri</vt:lpstr>
      <vt:lpstr>Times New Roman</vt:lpstr>
      <vt:lpstr>Wingdings</vt:lpstr>
      <vt:lpstr>SHOWEET-CORPO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 - PowerPoint Template</dc:title>
  <dc:subject/>
  <dc:creator>showeet.com</dc:creator>
  <cp:keywords/>
  <dc:description>© Copyright Showeet.com</dc:description>
  <cp:lastModifiedBy>Каменева Екатерина Анатольевна</cp:lastModifiedBy>
  <cp:revision>317</cp:revision>
  <cp:lastPrinted>2025-06-23T11:38:03Z</cp:lastPrinted>
  <dcterms:created xsi:type="dcterms:W3CDTF">2011-05-09T14:18:21Z</dcterms:created>
  <dcterms:modified xsi:type="dcterms:W3CDTF">2025-06-23T14:50:00Z</dcterms:modified>
  <cp:category>Templates</cp:category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5f03d-54b3-43b0-adcd-b16af3781d27_Enabled">
    <vt:lpwstr>true</vt:lpwstr>
  </property>
  <property fmtid="{D5CDD505-2E9C-101B-9397-08002B2CF9AE}" pid="3" name="MSIP_Label_91e5f03d-54b3-43b0-adcd-b16af3781d27_SetDate">
    <vt:lpwstr>2021-05-06T13:55:55Z</vt:lpwstr>
  </property>
  <property fmtid="{D5CDD505-2E9C-101B-9397-08002B2CF9AE}" pid="4" name="MSIP_Label_91e5f03d-54b3-43b0-adcd-b16af3781d27_Method">
    <vt:lpwstr>Privileged</vt:lpwstr>
  </property>
  <property fmtid="{D5CDD505-2E9C-101B-9397-08002B2CF9AE}" pid="5" name="MSIP_Label_91e5f03d-54b3-43b0-adcd-b16af3781d27_Name">
    <vt:lpwstr>Public</vt:lpwstr>
  </property>
  <property fmtid="{D5CDD505-2E9C-101B-9397-08002B2CF9AE}" pid="6" name="MSIP_Label_91e5f03d-54b3-43b0-adcd-b16af3781d27_SiteId">
    <vt:lpwstr>a20fb759-ceb3-450e-b082-465fb6c24aeb</vt:lpwstr>
  </property>
  <property fmtid="{D5CDD505-2E9C-101B-9397-08002B2CF9AE}" pid="7" name="MSIP_Label_91e5f03d-54b3-43b0-adcd-b16af3781d27_ActionId">
    <vt:lpwstr>baf4076f-fb67-4c3c-967d-f58cf549ecb4</vt:lpwstr>
  </property>
  <property fmtid="{D5CDD505-2E9C-101B-9397-08002B2CF9AE}" pid="8" name="MSIP_Label_91e5f03d-54b3-43b0-adcd-b16af3781d27_ContentBits">
    <vt:lpwstr>1</vt:lpwstr>
  </property>
</Properties>
</file>