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69" r:id="rId5"/>
    <p:sldId id="272" r:id="rId6"/>
    <p:sldId id="258" r:id="rId7"/>
    <p:sldId id="259" r:id="rId8"/>
    <p:sldId id="261" r:id="rId9"/>
    <p:sldId id="275" r:id="rId10"/>
    <p:sldId id="274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2" y="-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64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88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026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10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449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67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71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12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77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1166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085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FC29B-E19D-4F84-A1DF-BB67D2E51431}" type="datetimeFigureOut">
              <a:rPr lang="ru-RU" smtClean="0"/>
              <a:t>11.10.2025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9E13-57F1-4DA6-8EFC-80A33E3216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6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Права страхователя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Вопросы: Права страхователя. Финансовый уполномоченный.</a:t>
            </a:r>
          </a:p>
          <a:p>
            <a:endParaRPr lang="ru-RU" dirty="0" smtClean="0"/>
          </a:p>
          <a:p>
            <a:r>
              <a:rPr lang="ru-RU" dirty="0" smtClean="0"/>
              <a:t>Бровчак Сергей Валентинович, доцент Кафедры страхования Финансового факультета Финансового университета при Правительстве Российской Федерации</a:t>
            </a:r>
          </a:p>
          <a:p>
            <a:endParaRPr lang="ru-RU" dirty="0"/>
          </a:p>
        </p:txBody>
      </p:sp>
      <p:sp>
        <p:nvSpPr>
          <p:cNvPr id="4" name="Freeform 54">
            <a:extLst>
              <a:ext uri="{FF2B5EF4-FFF2-40B4-BE49-F238E27FC236}">
                <a16:creationId xmlns:a16="http://schemas.microsoft.com/office/drawing/2014/main" xmlns="" id="{CDBF53A5-29BC-4F01-95F5-ADE713DCFED6}"/>
              </a:ext>
            </a:extLst>
          </p:cNvPr>
          <p:cNvSpPr/>
          <p:nvPr/>
        </p:nvSpPr>
        <p:spPr>
          <a:xfrm>
            <a:off x="587191" y="177931"/>
            <a:ext cx="2014841" cy="763873"/>
          </a:xfrm>
          <a:custGeom>
            <a:avLst/>
            <a:gdLst/>
            <a:ahLst/>
            <a:cxnLst/>
            <a:rect l="l" t="t" r="r" b="b"/>
            <a:pathLst>
              <a:path w="1565233" h="593416">
                <a:moveTo>
                  <a:pt x="0" y="0"/>
                </a:moveTo>
                <a:lnTo>
                  <a:pt x="1565233" y="0"/>
                </a:lnTo>
                <a:lnTo>
                  <a:pt x="1565233" y="593416"/>
                </a:lnTo>
                <a:lnTo>
                  <a:pt x="0" y="593416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5" name="Freeform 53">
            <a:extLst>
              <a:ext uri="{FF2B5EF4-FFF2-40B4-BE49-F238E27FC236}">
                <a16:creationId xmlns:a16="http://schemas.microsoft.com/office/drawing/2014/main" xmlns="" id="{8B756461-F7AB-4499-BE03-3B020C9E350D}"/>
              </a:ext>
            </a:extLst>
          </p:cNvPr>
          <p:cNvSpPr/>
          <p:nvPr/>
        </p:nvSpPr>
        <p:spPr>
          <a:xfrm>
            <a:off x="6067963" y="236372"/>
            <a:ext cx="1933037" cy="678006"/>
          </a:xfrm>
          <a:custGeom>
            <a:avLst/>
            <a:gdLst/>
            <a:ahLst/>
            <a:cxnLst/>
            <a:rect l="l" t="t" r="r" b="b"/>
            <a:pathLst>
              <a:path w="1501683" h="526710">
                <a:moveTo>
                  <a:pt x="0" y="0"/>
                </a:moveTo>
                <a:lnTo>
                  <a:pt x="1501683" y="0"/>
                </a:lnTo>
                <a:lnTo>
                  <a:pt x="1501683" y="526709"/>
                </a:lnTo>
                <a:lnTo>
                  <a:pt x="0" y="52670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sp>
        <p:nvSpPr>
          <p:cNvPr id="6" name="Freeform 52">
            <a:extLst>
              <a:ext uri="{FF2B5EF4-FFF2-40B4-BE49-F238E27FC236}">
                <a16:creationId xmlns:a16="http://schemas.microsoft.com/office/drawing/2014/main" xmlns="" id="{A7F7C614-9C36-45D7-984C-4CFF952AF899}"/>
              </a:ext>
            </a:extLst>
          </p:cNvPr>
          <p:cNvSpPr/>
          <p:nvPr/>
        </p:nvSpPr>
        <p:spPr>
          <a:xfrm>
            <a:off x="8128749" y="167374"/>
            <a:ext cx="856119" cy="784985"/>
          </a:xfrm>
          <a:custGeom>
            <a:avLst/>
            <a:gdLst/>
            <a:ahLst/>
            <a:cxnLst/>
            <a:rect l="l" t="t" r="r" b="b"/>
            <a:pathLst>
              <a:path w="665078" h="609817">
                <a:moveTo>
                  <a:pt x="0" y="0"/>
                </a:moveTo>
                <a:lnTo>
                  <a:pt x="665078" y="0"/>
                </a:lnTo>
                <a:lnTo>
                  <a:pt x="665078" y="609817"/>
                </a:lnTo>
                <a:lnTo>
                  <a:pt x="0" y="60981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6766"/>
            </a:stretch>
          </a:blipFill>
        </p:spPr>
      </p:sp>
    </p:spTree>
    <p:extLst>
      <p:ext uri="{BB962C8B-B14F-4D97-AF65-F5344CB8AC3E}">
        <p14:creationId xmlns:p14="http://schemas.microsoft.com/office/powerpoint/2010/main" val="3137638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Рассмотрение обращения финансовым уполномоченным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/>
              <a:t>В случае принятия обращения к рассмотрению финансовый уполномоченный в течение двух рабочих дней со дня поступления обращения направляет его копию в финансовую организацию, к которой предъявляются требования.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Финансовый </a:t>
            </a:r>
            <a:r>
              <a:rPr lang="ru-RU" dirty="0"/>
              <a:t>уполномоченный в течение трех рабочих дней со дня поступления обращения в службу обеспечения деятельности финансового уполномоченного уведомляет потребителя финансовых услуг о принятии обращения к рассмотрению либо об отказе в принятии обращения к рассмотрению в письменной или электронной форме. 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12269" y="153457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846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-99392"/>
            <a:ext cx="822960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Принятие решения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Финансовый </a:t>
            </a:r>
            <a:r>
              <a:rPr lang="ru-RU" dirty="0"/>
              <a:t>уполномоченный рассматривает обращение и принимает по нему решение в следующие сроки: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1) в течение пятнадцати рабочих дней со дня, следующего за днем передачи ему обращения, - в случае направления обращения потребителем финансовых услуг;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2) в течение тридцати рабочих дней со дня, следующего за днем передачи ему обращения, - в случае направления обращения лицом, которому уступлено право требования потребителя финансовых услуг к финансовой организации.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230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Исполнение решения финансового уполномоченного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Исполнение финансовой организацией решения </a:t>
            </a:r>
            <a:r>
              <a:rPr lang="ru-RU" u="sng" dirty="0" smtClean="0"/>
              <a:t>финансового уполномоченного </a:t>
            </a:r>
            <a:r>
              <a:rPr lang="ru-RU" dirty="0" smtClean="0"/>
              <a:t>признается </a:t>
            </a:r>
            <a:r>
              <a:rPr lang="ru-RU" b="1" dirty="0" smtClean="0"/>
              <a:t>надлежащим </a:t>
            </a:r>
            <a:r>
              <a:rPr lang="ru-RU" b="1" smtClean="0"/>
              <a:t>исполнением </a:t>
            </a:r>
            <a:r>
              <a:rPr lang="ru-RU" smtClean="0"/>
              <a:t>финансовой </a:t>
            </a:r>
            <a:r>
              <a:rPr lang="ru-RU" dirty="0" smtClean="0"/>
              <a:t>организацией обязанностей по соответствующему договору с потребителем финансовых услуг об оказании ему или в его пользу финансовой услуги.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729521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6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Обязанности и права страхователя (выгодоприобретателя, застрахованного лица)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Страхователь обязан:</a:t>
            </a:r>
          </a:p>
          <a:p>
            <a:pPr marL="0" indent="0">
              <a:buNone/>
            </a:pPr>
            <a:r>
              <a:rPr lang="ru-RU" dirty="0" smtClean="0"/>
              <a:t>Уведомлять страховщика о наступлении страхового случая;</a:t>
            </a:r>
          </a:p>
          <a:p>
            <a:pPr marL="0" indent="0">
              <a:buNone/>
            </a:pPr>
            <a:r>
              <a:rPr lang="ru-RU" dirty="0" smtClean="0"/>
              <a:t>Уведомлять страховщика обо всех обстоятельствах, если имеется вероятность наступления страхового случая.</a:t>
            </a:r>
          </a:p>
          <a:p>
            <a:pPr marL="0" indent="0">
              <a:buNone/>
            </a:pPr>
            <a:r>
              <a:rPr lang="ru-RU" dirty="0" smtClean="0"/>
              <a:t>Страхователь имеет право: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требовать от страховщика надлежащего исполнения</a:t>
            </a:r>
          </a:p>
          <a:p>
            <a:pPr marL="0" indent="0">
              <a:buNone/>
            </a:pPr>
            <a:r>
              <a:rPr lang="ru-RU" dirty="0" smtClean="0"/>
              <a:t>обязательств согласно условиям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при наступлении страхового случая получить страховое</a:t>
            </a:r>
          </a:p>
          <a:p>
            <a:pPr marL="0" indent="0">
              <a:buNone/>
            </a:pPr>
            <a:r>
              <a:rPr lang="ru-RU" dirty="0" smtClean="0"/>
              <a:t>возмещение в полном объеме согласно условиям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замену участника в договоре;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дополнительное страхование;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досрочное прекращение договора страхования;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право на возврат части уплаченной страховой премии, </a:t>
            </a:r>
            <a:r>
              <a:rPr lang="ru-RU" dirty="0" smtClean="0"/>
              <a:t>если произошло </a:t>
            </a:r>
            <a:r>
              <a:rPr lang="ru-RU" dirty="0" smtClean="0"/>
              <a:t>расторжение договора страхования не по вине страхователя.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58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/>
              <a:t>Несколько признаков, по которым можно выбрать страховую </a:t>
            </a:r>
            <a:r>
              <a:rPr lang="ru-RU" sz="3600" dirty="0" smtClean="0"/>
              <a:t>компанию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При выборе страховой компании обращайте внимание на ее рейтинг, который присваивается рейтинговыми агентствами на основе таких характеристик, как корпоративное управление, </a:t>
            </a:r>
            <a:r>
              <a:rPr lang="ru-RU" dirty="0"/>
              <a:t>финансовые </a:t>
            </a:r>
            <a:r>
              <a:rPr lang="ru-RU" dirty="0" smtClean="0"/>
              <a:t>результаты, размер бизнеса, качество активов.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109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Договор страхования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Договор страхования должен быть заключен в письменной форме.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Несоблюдение письменной формы влечет недействительность договора страхования, за исключением договора обязательного государственного страхования (статья 969).</a:t>
            </a:r>
          </a:p>
          <a:p>
            <a:pPr marL="0" indent="0">
              <a:buNone/>
            </a:pPr>
            <a:r>
              <a:rPr lang="ru-RU" dirty="0" smtClean="0"/>
              <a:t>Договор страхования может быть заключен путем составления одного документа либо вручения страховщиком страхователю на основании его письменного или устного заявления страхового полиса (свидетельства, сертификата, квитанции), подписанного страховщиком.</a:t>
            </a:r>
          </a:p>
          <a:p>
            <a:pPr marL="0" indent="0">
              <a:buNone/>
            </a:pPr>
            <a:r>
              <a:rPr lang="ru-RU" dirty="0" smtClean="0"/>
              <a:t>Страховщик при заключении договора страхования вправе применять разработанные им или объединением страховщиков стандартные формы договора (страхового полиса) по отдельным видам страхования.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775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0528" y="4462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/>
              <a:t>Служба по защите прав потребителей и обеспечению доступности финансовых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Служба по защите прав потребителей и обеспечению доступности финансовых услуг Банка России </a:t>
            </a:r>
            <a:r>
              <a:rPr lang="ru-RU" dirty="0" smtClean="0"/>
              <a:t>кредитных </a:t>
            </a:r>
            <a:r>
              <a:rPr lang="ru-RU" dirty="0"/>
              <a:t>организаций;</a:t>
            </a:r>
          </a:p>
          <a:p>
            <a:r>
              <a:rPr lang="ru-RU" dirty="0"/>
              <a:t>субъектов страхового дела;</a:t>
            </a:r>
          </a:p>
          <a:p>
            <a:r>
              <a:rPr lang="ru-RU" dirty="0"/>
              <a:t>субъектов </a:t>
            </a:r>
            <a:r>
              <a:rPr lang="ru-RU" dirty="0" err="1"/>
              <a:t>микрофинансового</a:t>
            </a:r>
            <a:r>
              <a:rPr lang="ru-RU" dirty="0"/>
              <a:t> рынка;</a:t>
            </a:r>
          </a:p>
          <a:p>
            <a:r>
              <a:rPr lang="ru-RU" dirty="0"/>
              <a:t>субъектов рынка коллективных инвестиций;</a:t>
            </a:r>
          </a:p>
          <a:p>
            <a:r>
              <a:rPr lang="ru-RU" dirty="0"/>
              <a:t>профессиональных участников рынка ценных </a:t>
            </a:r>
            <a:r>
              <a:rPr lang="ru-RU" dirty="0" smtClean="0"/>
              <a:t>бумаг и других.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/>
              <a:t>https://cbr.ru/about_br/bankstructute/szpp/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11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Финансовый уполномоченный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Деятельность Финансового уполномоченного регулируется Федеральным законом </a:t>
            </a:r>
            <a:r>
              <a:rPr lang="ru-RU" dirty="0"/>
              <a:t>от 4 июня 2018 г. N 123-ФЗ "Об уполномоченном по правам потребителей финансовых услуг" 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Финансовый уполномоченный — это независимое должностное лицо, которое в досудебном порядке разрешает споры между потребителями финансовых услуг и финансовыми организациями</a:t>
            </a:r>
          </a:p>
          <a:p>
            <a:pPr marL="0" indent="0">
              <a:buNone/>
            </a:pPr>
            <a:r>
              <a:rPr lang="ru-RU" dirty="0" smtClean="0"/>
              <a:t>Финансовый уполномоченный рассматривает обращения в отношении:</a:t>
            </a:r>
          </a:p>
          <a:p>
            <a:r>
              <a:rPr lang="ru-RU" dirty="0" smtClean="0"/>
              <a:t>страховых организаций</a:t>
            </a:r>
          </a:p>
          <a:p>
            <a:r>
              <a:rPr lang="ru-RU" dirty="0" smtClean="0"/>
              <a:t>банков и других кредитных организаций</a:t>
            </a:r>
          </a:p>
          <a:p>
            <a:r>
              <a:rPr lang="ru-RU" dirty="0" smtClean="0"/>
              <a:t>микрофинансовых организаций</a:t>
            </a:r>
          </a:p>
          <a:p>
            <a:r>
              <a:rPr lang="ru-RU" dirty="0" smtClean="0"/>
              <a:t>кредитных потребительских кооперативов</a:t>
            </a:r>
          </a:p>
          <a:p>
            <a:r>
              <a:rPr lang="ru-RU" dirty="0" smtClean="0"/>
              <a:t>ломбардов</a:t>
            </a:r>
          </a:p>
          <a:p>
            <a:r>
              <a:rPr lang="ru-RU" dirty="0" smtClean="0"/>
              <a:t>негосударственных пенсионных фондов (НПФ)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4624"/>
            <a:ext cx="1724227" cy="61124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475656" y="6084004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https://finombudsman.ru/?ysclid=mfzjmxoh4c895089384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490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Финансовый уполномоченный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Финансовый уполномоченный рассматривает обращения только с имущественными требованиями, в том числе денежными. При этом размер требований не должен превышать 500 000 ₽</a:t>
            </a:r>
          </a:p>
          <a:p>
            <a:pPr marL="0" indent="0" algn="just">
              <a:buNone/>
            </a:pPr>
            <a:r>
              <a:rPr lang="ru-RU" dirty="0" smtClean="0"/>
              <a:t>Исключения — требования по договорам ОСАГО и спорам с НПФ. На них ограничение по сумме не распространяется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36296" y="4462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10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Служба финансового уполномоченного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Служба финансового уполномоченного состоит из:</a:t>
            </a:r>
          </a:p>
          <a:p>
            <a:r>
              <a:rPr lang="ru-RU" dirty="0" smtClean="0"/>
              <a:t>1) главного финансового уполномоченного и финансовых уполномоченных в сферах финансовых услуг;</a:t>
            </a:r>
          </a:p>
          <a:p>
            <a:r>
              <a:rPr lang="ru-RU" dirty="0" smtClean="0"/>
              <a:t>2) Совета Службы;</a:t>
            </a:r>
          </a:p>
          <a:p>
            <a:r>
              <a:rPr lang="ru-RU" dirty="0" smtClean="0"/>
              <a:t>3) службы обеспечения деятельности финансового уполномоченного;</a:t>
            </a:r>
          </a:p>
          <a:p>
            <a:r>
              <a:rPr lang="ru-RU" dirty="0" smtClean="0"/>
              <a:t>4) экспертного совета Службы.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208158" y="404664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1439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73224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Порядок направления обращений потребителей финансовых услуг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/>
              <a:t>До направления финансовому уполномоченному обращения потребитель финансовых услуг должен направить в финансовую организацию заявление о восстановлении нарушенного права в письменной или электронной форме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Финансовая </a:t>
            </a:r>
            <a:r>
              <a:rPr lang="ru-RU" dirty="0"/>
              <a:t>организация обязана рассмотреть заявление потребителя финансовых услуг о восстановлении нарушенного права и направить ему мотивированный </a:t>
            </a:r>
            <a:r>
              <a:rPr lang="ru-RU" dirty="0" smtClean="0"/>
              <a:t>ответ.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Потребитель </a:t>
            </a:r>
            <a:r>
              <a:rPr lang="ru-RU" dirty="0"/>
              <a:t>финансовых услуг вправе направить обращение финансовому уполномоченному после получения ответа </a:t>
            </a:r>
            <a:r>
              <a:rPr lang="ru-RU" dirty="0" smtClean="0"/>
              <a:t>отрицательного ответа финансовой </a:t>
            </a:r>
            <a:r>
              <a:rPr lang="ru-RU" dirty="0"/>
              <a:t>организации либо в случае неполучения ответа финансовой организации по истечении соответствующих сроков рассмотрения финансовой организацией заявления потребителя финансовых услуг о восстановлении нарушенного </a:t>
            </a:r>
            <a:r>
              <a:rPr lang="ru-RU" dirty="0" smtClean="0"/>
              <a:t>права.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62AF3431-6B70-4999-94B0-A02BB184DA3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39" b="55757"/>
          <a:stretch/>
        </p:blipFill>
        <p:spPr>
          <a:xfrm>
            <a:off x="7312269" y="153457"/>
            <a:ext cx="1724227" cy="611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157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1517</TotalTime>
  <Words>732</Words>
  <Application>Microsoft Office PowerPoint</Application>
  <PresentationFormat>Экран (4:3)</PresentationFormat>
  <Paragraphs>72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Права страхователя</vt:lpstr>
      <vt:lpstr>Обязанности и права страхователя (выгодоприобретателя, застрахованного лица) </vt:lpstr>
      <vt:lpstr>Несколько признаков, по которым можно выбрать страховую компанию </vt:lpstr>
      <vt:lpstr>Договор страхования </vt:lpstr>
      <vt:lpstr>Служба по защите прав потребителей и обеспечению доступности финансовых услуг</vt:lpstr>
      <vt:lpstr>Финансовый уполномоченный</vt:lpstr>
      <vt:lpstr>Финансовый уполномоченный</vt:lpstr>
      <vt:lpstr>Служба финансового уполномоченного </vt:lpstr>
      <vt:lpstr>Порядок направления обращений потребителей финансовых услуг</vt:lpstr>
      <vt:lpstr>Рассмотрение обращения финансовым уполномоченным</vt:lpstr>
      <vt:lpstr>Принятие решения</vt:lpstr>
      <vt:lpstr>Исполнение решения финансового уполномоченного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</dc:creator>
  <cp:lastModifiedBy>Sergey</cp:lastModifiedBy>
  <cp:revision>26</cp:revision>
  <dcterms:created xsi:type="dcterms:W3CDTF">2025-09-23T16:38:22Z</dcterms:created>
  <dcterms:modified xsi:type="dcterms:W3CDTF">2025-10-11T16:59:09Z</dcterms:modified>
</cp:coreProperties>
</file>