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3" r:id="rId4"/>
    <p:sldId id="265" r:id="rId5"/>
    <p:sldId id="272" r:id="rId6"/>
    <p:sldId id="274" r:id="rId7"/>
    <p:sldId id="277" r:id="rId8"/>
    <p:sldId id="271" r:id="rId9"/>
    <p:sldId id="275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0" autoAdjust="0"/>
    <p:restoredTop sz="90614" autoAdjust="0"/>
  </p:normalViewPr>
  <p:slideViewPr>
    <p:cSldViewPr snapToGrid="0">
      <p:cViewPr varScale="1">
        <p:scale>
          <a:sx n="67" d="100"/>
          <a:sy n="67" d="100"/>
        </p:scale>
        <p:origin x="8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4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5A18A-B3DA-4763-A09E-0566ED13964F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EAD84-B6FE-49D6-9ED3-5DE7230FD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8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1A21-BE54-4B6A-AF81-65DFDC2FF7A7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7792A-6C57-4531-9263-E5937EE61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2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7792A-6C57-4531-9263-E5937EE613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7792A-6C57-4531-9263-E5937EE613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9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6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0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29605-B843-4D05-88DB-BD20C7BB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3F356D-E043-475B-9A83-E433BCFC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71C70F-F25C-4EA4-A9A6-0614B2D1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CB081-F47F-4432-AB32-623524E5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1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234" y="296689"/>
            <a:ext cx="8054958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523" y="1841863"/>
            <a:ext cx="1005840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2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2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7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0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9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5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6DAF527-5EB7-454D-AA6A-3DD0A85D7C3A}" type="datetimeFigureOut">
              <a:rPr lang="ru-RU" smtClean="0"/>
              <a:t>01.07.2026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3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84657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443514"/>
            <a:ext cx="8615131" cy="1224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083" y="1927936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2510D2-1013-45EC-BB0C-1A0881AB51F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5"/>
          <a:stretch/>
        </p:blipFill>
        <p:spPr>
          <a:xfrm>
            <a:off x="9866343" y="429538"/>
            <a:ext cx="1289337" cy="12262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EF2767-2925-4FB0-9318-22B0BDA3B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95"/>
          <a:stretch/>
        </p:blipFill>
        <p:spPr>
          <a:xfrm>
            <a:off x="9866343" y="429538"/>
            <a:ext cx="1289337" cy="12262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CC5338-41C6-46CD-A76B-BEE48F1F8DF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l="18828"/>
          <a:stretch>
            <a:fillRect/>
          </a:stretch>
        </p:blipFill>
        <p:spPr>
          <a:xfrm>
            <a:off x="1" y="0"/>
            <a:ext cx="2063605" cy="926672"/>
          </a:xfrm>
          <a:custGeom>
            <a:avLst/>
            <a:gdLst>
              <a:gd name="connsiteX0" fmla="*/ 0 w 2063605"/>
              <a:gd name="connsiteY0" fmla="*/ 0 h 926672"/>
              <a:gd name="connsiteX1" fmla="*/ 2063605 w 2063605"/>
              <a:gd name="connsiteY1" fmla="*/ 0 h 926672"/>
              <a:gd name="connsiteX2" fmla="*/ 2063605 w 2063605"/>
              <a:gd name="connsiteY2" fmla="*/ 926672 h 926672"/>
              <a:gd name="connsiteX3" fmla="*/ 0 w 2063605"/>
              <a:gd name="connsiteY3" fmla="*/ 926672 h 92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3605" h="926672">
                <a:moveTo>
                  <a:pt x="0" y="0"/>
                </a:moveTo>
                <a:lnTo>
                  <a:pt x="2063605" y="0"/>
                </a:lnTo>
                <a:lnTo>
                  <a:pt x="2063605" y="926672"/>
                </a:lnTo>
                <a:lnTo>
                  <a:pt x="0" y="926672"/>
                </a:lnTo>
                <a:close/>
              </a:path>
            </a:pathLst>
          </a:cu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487BFFC-9A87-4853-9BAC-E139F1A854F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36829" b="53240"/>
          <a:stretch>
            <a:fillRect/>
          </a:stretch>
        </p:blipFill>
        <p:spPr>
          <a:xfrm>
            <a:off x="9338224" y="6142534"/>
            <a:ext cx="2853777" cy="724094"/>
          </a:xfrm>
          <a:custGeom>
            <a:avLst/>
            <a:gdLst>
              <a:gd name="connsiteX0" fmla="*/ 0 w 2853777"/>
              <a:gd name="connsiteY0" fmla="*/ 0 h 724094"/>
              <a:gd name="connsiteX1" fmla="*/ 2853777 w 2853777"/>
              <a:gd name="connsiteY1" fmla="*/ 0 h 724094"/>
              <a:gd name="connsiteX2" fmla="*/ 2853777 w 2853777"/>
              <a:gd name="connsiteY2" fmla="*/ 724094 h 724094"/>
              <a:gd name="connsiteX3" fmla="*/ 0 w 2853777"/>
              <a:gd name="connsiteY3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77" h="724094">
                <a:moveTo>
                  <a:pt x="0" y="0"/>
                </a:moveTo>
                <a:lnTo>
                  <a:pt x="2853777" y="0"/>
                </a:lnTo>
                <a:lnTo>
                  <a:pt x="2853777" y="724094"/>
                </a:lnTo>
                <a:lnTo>
                  <a:pt x="0" y="72409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374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702" userDrawn="1">
          <p15:clr>
            <a:srgbClr val="F26B43"/>
          </p15:clr>
        </p15:guide>
        <p15:guide id="6" pos="688" userDrawn="1">
          <p15:clr>
            <a:srgbClr val="F26B43"/>
          </p15:clr>
        </p15:guide>
        <p15:guide id="7" pos="7038" userDrawn="1">
          <p15:clr>
            <a:srgbClr val="F26B43"/>
          </p15:clr>
        </p15:guide>
        <p15:guide id="8" orient="horz" pos="3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332720" cy="3566160"/>
          </a:xfrm>
        </p:spPr>
        <p:txBody>
          <a:bodyPr>
            <a:normAutofit/>
          </a:bodyPr>
          <a:lstStyle/>
          <a:p>
            <a:r>
              <a:rPr lang="ru-RU" sz="4400" b="1" i="1" dirty="0"/>
              <a:t>От теории к практике: 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>опыт </a:t>
            </a:r>
            <a:r>
              <a:rPr lang="ru-RU" sz="4400" b="1" i="1" dirty="0"/>
              <a:t>преподавания дисциплины «Правовая и финансовая грамотность» в САФУ им. М.В. Ломоносова</a:t>
            </a: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402" y="4636692"/>
            <a:ext cx="10058400" cy="11430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Владимирова Татьяна Михайловна, </a:t>
            </a:r>
          </a:p>
          <a:p>
            <a:r>
              <a:rPr lang="ru-RU" cap="none" dirty="0"/>
              <a:t>заведующий кафедрой гражданского и финансового права высшей школы экономики, управления и </a:t>
            </a:r>
            <a:r>
              <a:rPr lang="ru-RU" cap="none" dirty="0" smtClean="0"/>
              <a:t>права, к.т.н., доцент</a:t>
            </a:r>
            <a:endParaRPr lang="ru-RU" dirty="0"/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D84BD12E-ED05-42DC-A7D9-3C0935A93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6976" y="758952"/>
            <a:ext cx="3031475" cy="18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332720" cy="3566160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Благодарю за внимание</a:t>
            </a:r>
            <a:r>
              <a:rPr lang="en-US" sz="4400" b="1" i="1" dirty="0" smtClean="0"/>
              <a:t>!</a:t>
            </a: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402" y="4636692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en-US" cap="none" dirty="0" smtClean="0"/>
              <a:t>t.vladimirova@narfu.ru</a:t>
            </a:r>
            <a:endParaRPr lang="ru-RU" cap="none" dirty="0"/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D84BD12E-ED05-42DC-A7D9-3C0935A93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1251" y="1642032"/>
            <a:ext cx="3031475" cy="18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9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942" y="272316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sz="3600" b="1" dirty="0"/>
              <a:t>М</a:t>
            </a:r>
            <a:r>
              <a:rPr lang="ru-RU" sz="3600" b="1" dirty="0" smtClean="0"/>
              <a:t>одуль </a:t>
            </a:r>
            <a:r>
              <a:rPr lang="ru-RU" sz="3600" b="1" dirty="0"/>
              <a:t>«Правовая и финансовая грамотность»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956663" y="2540108"/>
            <a:ext cx="4784679" cy="4023360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Программа </a:t>
            </a:r>
            <a:r>
              <a:rPr lang="ru-RU" dirty="0"/>
              <a:t>модуля является элементом основных профессиональных образовательных программ, разработанных в соответствии с СУОС ВО САФУ, уровень образования </a:t>
            </a:r>
            <a:r>
              <a:rPr lang="ru-RU" dirty="0" err="1"/>
              <a:t>бакалавриат</a:t>
            </a:r>
            <a:r>
              <a:rPr lang="ru-RU" dirty="0"/>
              <a:t>/ </a:t>
            </a:r>
            <a:r>
              <a:rPr lang="ru-RU" dirty="0" err="1"/>
              <a:t>специалитет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08" y="2302843"/>
            <a:ext cx="2182557" cy="2566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56" y="2166063"/>
            <a:ext cx="22557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942" y="272316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sz="3600" b="1" dirty="0"/>
              <a:t>М</a:t>
            </a:r>
            <a:r>
              <a:rPr lang="ru-RU" sz="3600" b="1" dirty="0" smtClean="0"/>
              <a:t>одуль </a:t>
            </a:r>
            <a:r>
              <a:rPr lang="ru-RU" sz="3600" b="1" dirty="0"/>
              <a:t>«Правовая и финансовая грамотность»</a:t>
            </a:r>
            <a:endParaRPr lang="ru-RU" sz="36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24516" r="908" b="8780"/>
          <a:stretch/>
        </p:blipFill>
        <p:spPr bwMode="auto">
          <a:xfrm>
            <a:off x="518635" y="1928813"/>
            <a:ext cx="10387014" cy="4129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72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sz="3600" b="1" dirty="0"/>
              <a:t>Актуальность и </a:t>
            </a:r>
            <a:r>
              <a:rPr lang="ru-RU" sz="3600" b="1" dirty="0" smtClean="0"/>
              <a:t>цели модуля</a:t>
            </a:r>
            <a:endParaRPr lang="ru-RU" sz="3600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02F2D335-C8E4-4A30-B550-D0FBB73B7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845734"/>
            <a:ext cx="11344275" cy="4023360"/>
          </a:xfrm>
        </p:spPr>
        <p:txBody>
          <a:bodyPr>
            <a:noAutofit/>
          </a:bodyPr>
          <a:lstStyle/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умения </a:t>
            </a:r>
            <a:r>
              <a:rPr lang="ru-RU" dirty="0"/>
              <a:t>использовать основы правовых и экономических знаний в различных сферах социально-личностной и профессиональной </a:t>
            </a:r>
            <a:r>
              <a:rPr lang="ru-RU" dirty="0" smtClean="0"/>
              <a:t>деятельности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формирование </a:t>
            </a:r>
            <a:r>
              <a:rPr lang="ru-RU" dirty="0"/>
              <a:t>умений оценивать и снижать риски, возникающие при взаимодействии индивида с финансовыми институтами, а также в процессе трудовой деятельности </a:t>
            </a:r>
            <a:r>
              <a:rPr lang="ru-RU" dirty="0" smtClean="0"/>
              <a:t>индивида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формирование </a:t>
            </a:r>
            <a:r>
              <a:rPr lang="ru-RU" dirty="0"/>
              <a:t>умений защищать свои права при взаимодействии с другими экономическими агентами, а также с государственными органами и ведомствами (уметь обнаружить факт нарушения своих </a:t>
            </a:r>
            <a:r>
              <a:rPr lang="ru-RU" dirty="0" smtClean="0"/>
              <a:t>прав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определить </a:t>
            </a:r>
            <a:r>
              <a:rPr lang="ru-RU" dirty="0"/>
              <a:t>эффективные способы защиты нарушенного </a:t>
            </a:r>
            <a:r>
              <a:rPr lang="ru-RU" dirty="0" smtClean="0"/>
              <a:t>права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правильно </a:t>
            </a:r>
            <a:r>
              <a:rPr lang="ru-RU" dirty="0"/>
              <a:t>составить претензию или жалобу и др</a:t>
            </a:r>
            <a:r>
              <a:rPr lang="ru-RU" dirty="0" smtClean="0"/>
              <a:t>.)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изучение </a:t>
            </a:r>
            <a:r>
              <a:rPr lang="ru-RU" dirty="0"/>
              <a:t>законодательных актов и нормативных документов РФ и использование их в профессиональной </a:t>
            </a:r>
            <a:r>
              <a:rPr lang="ru-RU" dirty="0" smtClean="0"/>
              <a:t>деятельности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формирование </a:t>
            </a:r>
            <a:r>
              <a:rPr lang="ru-RU" dirty="0"/>
              <a:t>нетерпимого отношения к коррупционному поведению, умений и знаний в сфере противодействия экстремизму и терроризму при совершении финансовых операций и исполнении </a:t>
            </a:r>
            <a:r>
              <a:rPr lang="ru-RU" dirty="0" smtClean="0"/>
              <a:t>обязательств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sz="3600" b="1" dirty="0"/>
              <a:t>К</a:t>
            </a:r>
            <a:r>
              <a:rPr lang="ru-RU" sz="3600" b="1" dirty="0" smtClean="0"/>
              <a:t>раткое содержание модуля </a:t>
            </a:r>
            <a:endParaRPr lang="ru-RU" sz="3600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02F2D335-C8E4-4A30-B550-D0FBB73B7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845734"/>
            <a:ext cx="11344275" cy="4023360"/>
          </a:xfrm>
        </p:spPr>
        <p:txBody>
          <a:bodyPr>
            <a:noAutofit/>
          </a:bodyPr>
          <a:lstStyle/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</a:t>
            </a:r>
            <a:r>
              <a:rPr lang="ru-RU" dirty="0"/>
              <a:t>Управление личными финансами, семейный бюджет и персональное финансовое </a:t>
            </a:r>
            <a:r>
              <a:rPr lang="ru-RU" dirty="0" smtClean="0"/>
              <a:t>планирование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Характеристика </a:t>
            </a:r>
            <a:r>
              <a:rPr lang="ru-RU" dirty="0"/>
              <a:t>финансового рынка и </a:t>
            </a:r>
            <a:r>
              <a:rPr lang="ru-RU" dirty="0" smtClean="0"/>
              <a:t>взаимодействие </a:t>
            </a:r>
            <a:r>
              <a:rPr lang="ru-RU" dirty="0"/>
              <a:t>индивида с финансовыми </a:t>
            </a:r>
            <a:r>
              <a:rPr lang="ru-RU" dirty="0" smtClean="0"/>
              <a:t>институтами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Рынок </a:t>
            </a:r>
            <a:r>
              <a:rPr lang="ru-RU" dirty="0"/>
              <a:t>ценных бумаг </a:t>
            </a:r>
            <a:endParaRPr lang="ru-RU" dirty="0" smtClean="0"/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Вопросы личного и имущественного страхования, </a:t>
            </a:r>
            <a:r>
              <a:rPr lang="ru-RU" dirty="0"/>
              <a:t>а также пенсионного </a:t>
            </a:r>
            <a:r>
              <a:rPr lang="ru-RU" dirty="0" smtClean="0"/>
              <a:t>обеспечения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Налогообложение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Защита </a:t>
            </a:r>
            <a:r>
              <a:rPr lang="ru-RU" dirty="0"/>
              <a:t>прав </a:t>
            </a:r>
            <a:r>
              <a:rPr lang="ru-RU" dirty="0" smtClean="0"/>
              <a:t>потребителей</a:t>
            </a:r>
          </a:p>
          <a:p>
            <a:pPr marL="180000">
              <a:buFont typeface="Arial" panose="020B0604020202020204" pitchFamily="34" charset="0"/>
              <a:buChar char="•"/>
            </a:pPr>
            <a:r>
              <a:rPr lang="ru-RU" dirty="0" smtClean="0"/>
              <a:t>  Экстремизм </a:t>
            </a:r>
            <a:r>
              <a:rPr lang="ru-RU" dirty="0"/>
              <a:t>и терроризм как социально опасные явления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6213D-917F-4A11-AF18-1315E526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ru-RU" sz="3600" b="1" dirty="0"/>
              <a:t>Практическая реализация: от теории к практике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2" y="2005608"/>
            <a:ext cx="4939872" cy="3704034"/>
          </a:xfrm>
        </p:spPr>
      </p:pic>
    </p:spTree>
    <p:extLst>
      <p:ext uri="{BB962C8B-B14F-4D97-AF65-F5344CB8AC3E}">
        <p14:creationId xmlns:p14="http://schemas.microsoft.com/office/powerpoint/2010/main" val="42465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6213D-917F-4A11-AF18-1315E526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ru-RU" sz="3600" b="1" dirty="0"/>
              <a:t>Практическая реализация: от теории к практике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5" y="2113233"/>
            <a:ext cx="5445906" cy="348878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13232"/>
            <a:ext cx="4939872" cy="3488784"/>
          </a:xfrm>
        </p:spPr>
      </p:pic>
    </p:spTree>
    <p:extLst>
      <p:ext uri="{BB962C8B-B14F-4D97-AF65-F5344CB8AC3E}">
        <p14:creationId xmlns:p14="http://schemas.microsoft.com/office/powerpoint/2010/main" val="25437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6213D-917F-4A11-AF18-1315E526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ru-RU" sz="3600" b="1" dirty="0"/>
              <a:t>Практическая реализация: от теории к практике</a:t>
            </a:r>
            <a:endParaRPr lang="ru-RU" sz="36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9" y="2006204"/>
            <a:ext cx="5334814" cy="3000833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0" b="23428"/>
          <a:stretch/>
        </p:blipFill>
        <p:spPr>
          <a:xfrm>
            <a:off x="6126481" y="2006204"/>
            <a:ext cx="4760594" cy="2980134"/>
          </a:xfrm>
        </p:spPr>
      </p:pic>
    </p:spTree>
    <p:extLst>
      <p:ext uri="{BB962C8B-B14F-4D97-AF65-F5344CB8AC3E}">
        <p14:creationId xmlns:p14="http://schemas.microsoft.com/office/powerpoint/2010/main" val="3861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6213D-917F-4A11-AF18-1315E526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ru-RU" sz="3600" b="1" dirty="0" smtClean="0"/>
              <a:t>Сотрудничество с ФСМЦ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9" y="1962244"/>
            <a:ext cx="4644111" cy="441372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10904" t="6556" r="12774" b="4219"/>
          <a:stretch/>
        </p:blipFill>
        <p:spPr bwMode="auto">
          <a:xfrm>
            <a:off x="5086350" y="1962244"/>
            <a:ext cx="6343650" cy="4710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15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FFBD8D6-2FCE-4AA0-BA5D-F4B240CCBE5F}" vid="{917DC8ED-F6F2-44B4-94EB-BD15951FF1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552</TotalTime>
  <Words>286</Words>
  <Application>Microsoft Office PowerPoint</Application>
  <PresentationFormat>Широкоэкранный</PresentationFormat>
  <Paragraphs>30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Тема1</vt:lpstr>
      <vt:lpstr>От теории к практике:  опыт преподавания дисциплины «Правовая и финансовая грамотность» в САФУ им. М.В. Ломоносова</vt:lpstr>
      <vt:lpstr>Модуль «Правовая и финансовая грамотность»</vt:lpstr>
      <vt:lpstr>Модуль «Правовая и финансовая грамотность»</vt:lpstr>
      <vt:lpstr>Актуальность и цели модуля</vt:lpstr>
      <vt:lpstr>Краткое содержание модуля </vt:lpstr>
      <vt:lpstr>Практическая реализация: от теории к практике</vt:lpstr>
      <vt:lpstr>Практическая реализация: от теории к практике</vt:lpstr>
      <vt:lpstr>Практическая реализация: от теории к практике</vt:lpstr>
      <vt:lpstr>Сотрудничество с ФСМЦ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дизайна презентаций</dc:title>
  <dc:creator>Владимирова Татьяна Михайловна</dc:creator>
  <cp:lastModifiedBy>Владимирова Татьяна Михайловна</cp:lastModifiedBy>
  <cp:revision>43</cp:revision>
  <dcterms:created xsi:type="dcterms:W3CDTF">2023-09-28T14:57:36Z</dcterms:created>
  <dcterms:modified xsi:type="dcterms:W3CDTF">2026-07-01T16:45:10Z</dcterms:modified>
</cp:coreProperties>
</file>