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86261C0-3C57-4616-BC57-0C54C1AEC4FA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F2A3E08-1398-41F8-88E1-84F2D32B2DD2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DA3C6A7-1883-43F8-BD39-EDF25EEC7DA2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A00F0D5-8A20-4D76-BBD1-118134A66999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44D8C3D-4348-4734-A9CB-06273C269F3A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72787E4-C420-4EDC-AA6A-3B1E8AF4DCF1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67AB381-05AB-418A-8C92-48255404EB6E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89B674A-AB4F-4FD3-A55D-738A25FCDAF1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4A696C0-5AA1-44AF-B837-A7215228AE0F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15440" y="4025160"/>
            <a:ext cx="11360520" cy="762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21DE314-2817-4A89-9DA8-60C8184F08B9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47EBB42-ED15-4473-86AA-74D49451E898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804403D-B015-4010-97D9-40B3C58A8B90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BAE87A-CE67-42E0-AB54-3C7DD4574279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DD0D1F4-D2C5-4299-8E85-CA9D4FDD4C86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04588E8-45A2-4086-AAF4-200ADF804047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4D34558-12A8-4B1B-B2B3-D7DE7F827E72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C30BA99-7A7F-4EA5-BC3F-2BA97F759419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9D3DB4-32D4-44F0-ACB4-E3842F5D67FD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A57F95-94AC-4EDD-9F36-20A0F376388E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54C5AA-FC85-47F6-BFD8-8E98C9C60074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E831B1E-AF18-41E1-9CA9-F86EAA07F9AD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CCF3763-F272-41A4-B59E-C78F55FB0539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950D412-B5EE-4470-8EDD-A63E3D267740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15440" y="4025160"/>
            <a:ext cx="11360520" cy="762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927A8C-AD70-4DAE-8761-E3EBEA6972B7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30736D-7F2B-40B5-905F-0AD3C1583853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2CA9EFD-8587-4D6B-8656-F2C2746E6B58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258B1A-BC42-4515-8476-7ED5F739FDEC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61649F-F4F6-4AA5-BFB8-6B0C744B3248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CCDE2F-1F41-4E79-9E32-197E783F48A2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8D54B37-D6AB-4640-983C-DF22F4C2CF71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D557873-00AE-469F-8CF2-E7619EBCC0A5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DA16D7C-5557-46A5-86BD-EE173BDDC35C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15440" y="4025160"/>
            <a:ext cx="11360520" cy="762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F497FF0-A066-4B9D-905A-97F20FC55F88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AC264F1-1D39-4042-8B88-65048690B726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464EE06-AAD1-4A84-A2D4-3B4CDD7E6A46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4006688-726F-4550-A3F9-4BD8E7E819DF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b">
            <a:normAutofit/>
          </a:bodyPr>
          <a:p>
            <a:r>
              <a:rPr b="0" lang="ru-RU" sz="39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11296440" y="6217560"/>
            <a:ext cx="731520" cy="52452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ctr">
            <a:normAutofit/>
          </a:bodyPr>
          <a:lstStyle>
            <a:lvl1pPr>
              <a:defRPr b="0" lang="ru-RU" sz="2400" spc="-1" strike="noStrike">
                <a:latin typeface="Times New Roman"/>
              </a:defRPr>
            </a:lvl1pPr>
          </a:lstStyle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22;p3" descr=""/>
          <p:cNvPicPr/>
          <p:nvPr/>
        </p:nvPicPr>
        <p:blipFill>
          <a:blip r:embed="rId2"/>
          <a:stretch/>
        </p:blipFill>
        <p:spPr>
          <a:xfrm>
            <a:off x="0" y="-13680"/>
            <a:ext cx="12191760" cy="130104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15440" y="662400"/>
            <a:ext cx="11360520" cy="76320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ctr">
            <a:normAutofit/>
          </a:bodyPr>
          <a:p>
            <a:r>
              <a:rPr b="0" lang="ru-RU" sz="255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2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15440" y="1536840"/>
            <a:ext cx="11360520" cy="455508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sldNum" idx="2"/>
          </p:nvPr>
        </p:nvSpPr>
        <p:spPr>
          <a:xfrm>
            <a:off x="163800" y="25920"/>
            <a:ext cx="731520" cy="52452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ctr">
            <a:normAutofit/>
          </a:bodyPr>
          <a:lstStyle>
            <a:lvl1pPr>
              <a:defRPr b="0" lang="ru-RU" sz="2400" spc="-1" strike="noStrike">
                <a:latin typeface="Times New Roman"/>
              </a:defRPr>
            </a:lvl1pPr>
          </a:lstStyle>
          <a:p>
            <a:endParaRPr b="0" lang="ru-RU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15440" y="4025160"/>
            <a:ext cx="11360520" cy="164520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b">
            <a:normAutofit/>
          </a:bodyPr>
          <a:p>
            <a:r>
              <a:rPr b="0" lang="ru-RU" sz="39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ldNum" idx="3"/>
          </p:nvPr>
        </p:nvSpPr>
        <p:spPr>
          <a:xfrm>
            <a:off x="11296440" y="6217560"/>
            <a:ext cx="731520" cy="52452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ctr">
            <a:normAutofit/>
          </a:bodyPr>
          <a:lstStyle>
            <a:lvl1pPr>
              <a:defRPr b="0" lang="ru-RU" sz="2400" spc="-1" strike="noStrike">
                <a:latin typeface="Times New Roman"/>
              </a:defRPr>
            </a:lvl1pPr>
          </a:lstStyle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237;p44" descr=""/>
          <p:cNvPicPr/>
          <p:nvPr/>
        </p:nvPicPr>
        <p:blipFill>
          <a:blip r:embed="rId1"/>
          <a:stretch/>
        </p:blipFill>
        <p:spPr>
          <a:xfrm>
            <a:off x="415440" y="185040"/>
            <a:ext cx="1927080" cy="1726200"/>
          </a:xfrm>
          <a:prstGeom prst="rect">
            <a:avLst/>
          </a:prstGeom>
          <a:ln w="0">
            <a:noFill/>
          </a:ln>
        </p:spPr>
      </p:pic>
      <p:sp>
        <p:nvSpPr>
          <p:cNvPr id="119" name="Прямая соединительная линия 5"/>
          <p:cNvSpPr/>
          <p:nvPr/>
        </p:nvSpPr>
        <p:spPr>
          <a:xfrm>
            <a:off x="0" y="4283280"/>
            <a:ext cx="12191760" cy="36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Google Shape;238;p44"/>
          <p:cNvSpPr/>
          <p:nvPr/>
        </p:nvSpPr>
        <p:spPr>
          <a:xfrm>
            <a:off x="0" y="1600200"/>
            <a:ext cx="12191760" cy="257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1500" spc="-1" strike="noStrike">
                <a:solidFill>
                  <a:srgbClr val="ffffff"/>
                </a:solidFill>
                <a:latin typeface="GarciaMarquez"/>
                <a:ea typeface="Raleway"/>
              </a:rPr>
              <a:t>17</a:t>
            </a:r>
            <a:r>
              <a:rPr b="1" lang="ru-RU" sz="4400" spc="-1" strike="noStrike">
                <a:solidFill>
                  <a:srgbClr val="ffffff"/>
                </a:solidFill>
                <a:latin typeface="GarciaMarquez"/>
                <a:ea typeface="Raleway"/>
              </a:rPr>
              <a:t> </a:t>
            </a:r>
            <a:r>
              <a:rPr b="1" lang="ru-RU" sz="4800" spc="97" strike="noStrike">
                <a:solidFill>
                  <a:srgbClr val="ffffff"/>
                </a:solidFill>
                <a:latin typeface="GarciaMarquez"/>
                <a:ea typeface="Raleway"/>
              </a:rPr>
              <a:t>ТРАДИЦИОННЫХ </a:t>
            </a:r>
            <a:br>
              <a:rPr sz="4800"/>
            </a:br>
            <a:r>
              <a:rPr b="1" lang="ru-RU" sz="4800" spc="97" strike="noStrike">
                <a:solidFill>
                  <a:srgbClr val="ffffff"/>
                </a:solidFill>
                <a:latin typeface="GarciaMarquez"/>
                <a:ea typeface="Raleway"/>
              </a:rPr>
              <a:t>ЦЕННОСТЕЙ РОССИИ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121" name="Google Shape;239;p44"/>
          <p:cNvSpPr/>
          <p:nvPr/>
        </p:nvSpPr>
        <p:spPr>
          <a:xfrm>
            <a:off x="0" y="4295160"/>
            <a:ext cx="121917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ffffff"/>
                </a:solidFill>
                <a:latin typeface="Raleway SemiBold"/>
                <a:ea typeface="Raleway SemiBold"/>
              </a:rPr>
              <a:t>Федеральное государственное </a:t>
            </a:r>
            <a:br>
              <a:rPr sz="2800"/>
            </a:br>
            <a:r>
              <a:rPr b="0" lang="ru-RU" sz="2800" spc="-1" strike="noStrike">
                <a:solidFill>
                  <a:srgbClr val="ffffff"/>
                </a:solidFill>
                <a:latin typeface="Raleway SemiBold"/>
                <a:ea typeface="Raleway SemiBold"/>
              </a:rPr>
              <a:t>бюджетное учреждение</a:t>
            </a:r>
            <a:r>
              <a:rPr b="0" lang="en-US" sz="2800" spc="-1" strike="noStrike">
                <a:solidFill>
                  <a:srgbClr val="ffffff"/>
                </a:solidFill>
                <a:latin typeface="Raleway SemiBold"/>
                <a:ea typeface="Raleway SemiBold"/>
              </a:rPr>
              <a:t> </a:t>
            </a:r>
            <a:r>
              <a:rPr b="0" lang="ru-RU" sz="2800" spc="-1" strike="noStrike">
                <a:solidFill>
                  <a:srgbClr val="ffffff"/>
                </a:solidFill>
                <a:latin typeface="Raleway SemiBold"/>
                <a:ea typeface="Raleway SemiBold"/>
              </a:rPr>
              <a:t>«Дом народов России»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0" y="5921280"/>
            <a:ext cx="12191760" cy="265320"/>
          </a:xfrm>
          <a:prstGeom prst="rect">
            <a:avLst/>
          </a:prstGeom>
          <a:noFill/>
          <a:ln w="0">
            <a:noFill/>
          </a:ln>
        </p:spPr>
        <p:txBody>
          <a:bodyPr lIns="104760" rIns="104760" tIns="104760" bIns="104760" anchor="t">
            <a:noAutofit/>
          </a:bodyPr>
          <a:p>
            <a:pPr algn="ctr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Arial"/>
              </a:rPr>
              <a:t>2024 год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ldNum" idx="12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9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81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2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Созидательный труд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82" name="TextBox 53"/>
          <p:cNvSpPr/>
          <p:nvPr/>
        </p:nvSpPr>
        <p:spPr>
          <a:xfrm>
            <a:off x="5658480" y="2693160"/>
            <a:ext cx="619452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Созидание через труд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и есть творчество. Поэтому именно творческий труд приносит человеку наивысшую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радость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и удовлетворение.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русской традиции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созидательный труд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— это источник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радости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Именно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созидательный труд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дает человеку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то самое состояние, когда мы говорим «у меня душа поёт».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Созидательный труд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позволяет русскому человеку обрести высокий духовный смысл нашей жизни.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3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9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85" name="Slide Title"/>
          <p:cNvSpPr/>
          <p:nvPr/>
        </p:nvSpPr>
        <p:spPr>
          <a:xfrm>
            <a:off x="338760" y="86400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9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ldNum" idx="13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10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88" name="Slide Title"/>
          <p:cNvSpPr/>
          <p:nvPr/>
        </p:nvSpPr>
        <p:spPr>
          <a:xfrm>
            <a:off x="5278320" y="1282680"/>
            <a:ext cx="690120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Приоритет духовного над материальным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89" name="TextBox 53"/>
          <p:cNvSpPr/>
          <p:nvPr/>
        </p:nvSpPr>
        <p:spPr>
          <a:xfrm>
            <a:off x="4934160" y="2509200"/>
            <a:ext cx="6491160" cy="35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Духовные ценности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- это фундамент нашей материальной жизни.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Россия - страна Возрождения чувств и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духовности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 Наша сила несокрушима тогда, когда мы ставим в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приоритет духовное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Сила духа Россиян - это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источник благосостояния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 изобилия.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Благодаря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духовным приоритетам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мы можем быть свободными в любых жизненных ситуациях.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Ценность духовного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дает нам возможность осознания ценности человеческих отношений, связи между поколениями, сохранение культурных ценностей и традиций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 создание новых.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90" name="Рисунок 3"/>
          <p:cNvSpPr/>
          <p:nvPr/>
        </p:nvSpPr>
        <p:spPr>
          <a:xfrm>
            <a:off x="687960" y="1273320"/>
            <a:ext cx="400140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Slide Title"/>
          <p:cNvSpPr/>
          <p:nvPr/>
        </p:nvSpPr>
        <p:spPr>
          <a:xfrm>
            <a:off x="108360" y="435672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10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92" name="Slide Title"/>
          <p:cNvSpPr/>
          <p:nvPr/>
        </p:nvSpPr>
        <p:spPr>
          <a:xfrm>
            <a:off x="0" y="4412160"/>
            <a:ext cx="3859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10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ldNum" idx="14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11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95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8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Гуманизм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196" name="TextBox 53"/>
          <p:cNvSpPr/>
          <p:nvPr/>
        </p:nvSpPr>
        <p:spPr>
          <a:xfrm>
            <a:off x="5640480" y="2080800"/>
            <a:ext cx="6185520" cy="38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Именно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гуманностью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называется готовность принять природу другого человека.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Гуманность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к окружающим нас людям создает крепкое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безопасное общество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Гуманность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помогает нам лучше узнать друг друга. Узнать другие народы, их традиции и их взгляд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на жизнь.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Сохранить и передать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эти знания новому поколению. Понять и почувствовать ценность мира между людьми.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Гуманизм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любовь к людям. Это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уважать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выбор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 другого человека. Вера в то, что он справится со своим жизненным путем. И будет счастлив в своем выборе.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Гуманность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вера в людей.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7" name="Рисунок 3"/>
          <p:cNvSpPr/>
          <p:nvPr/>
        </p:nvSpPr>
        <p:spPr>
          <a:xfrm>
            <a:off x="694440" y="147780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11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99" name="Slide Title"/>
          <p:cNvSpPr/>
          <p:nvPr/>
        </p:nvSpPr>
        <p:spPr>
          <a:xfrm>
            <a:off x="320040" y="881640"/>
            <a:ext cx="39931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11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ldNum" idx="15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12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202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8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Милосердие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203" name="TextBox 53"/>
          <p:cNvSpPr/>
          <p:nvPr/>
        </p:nvSpPr>
        <p:spPr>
          <a:xfrm>
            <a:off x="5640480" y="2355120"/>
            <a:ext cx="5856840" cy="32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Милосердие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ценное качество человека.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Оно проявляется как желание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благополучия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окружающим и возможность бескорыстно помочь словом и делом.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Милосердие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- это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любовь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к жизни, ценность жизни каждого человека. Это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доброта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которую мы передаем друг другу.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Своим примером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милосердия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мы можем сохранить это качество человека и передать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его нашим предкам.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4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Slide Title"/>
          <p:cNvSpPr/>
          <p:nvPr/>
        </p:nvSpPr>
        <p:spPr>
          <a:xfrm>
            <a:off x="167400" y="4287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12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206" name="Slide Title"/>
          <p:cNvSpPr/>
          <p:nvPr/>
        </p:nvSpPr>
        <p:spPr>
          <a:xfrm>
            <a:off x="51480" y="4335120"/>
            <a:ext cx="39931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12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ldNum" idx="16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13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209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0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Справедливость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0" name="TextBox 53"/>
          <p:cNvSpPr/>
          <p:nvPr/>
        </p:nvSpPr>
        <p:spPr>
          <a:xfrm>
            <a:off x="5640480" y="2355120"/>
            <a:ext cx="5856840" cy="316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Это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честная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естественная, физическая связь между нашими действиями и их последствиями.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Любое наше действие и решение имеет последствия. Мы что-то делаем и это как-то действует на нас и окружающих людей.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Справедливость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- это качество последствий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от наших действий и решений.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Справедливость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внутренний интуитивный ориентир, двигающий нас к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высоким целям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1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Slide Title"/>
          <p:cNvSpPr/>
          <p:nvPr/>
        </p:nvSpPr>
        <p:spPr>
          <a:xfrm>
            <a:off x="123840" y="411768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13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213" name="Slide Title"/>
          <p:cNvSpPr/>
          <p:nvPr/>
        </p:nvSpPr>
        <p:spPr>
          <a:xfrm>
            <a:off x="33480" y="4161960"/>
            <a:ext cx="39931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13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ldNum" idx="17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14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216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0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Коллективизм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7" name="TextBox 53"/>
          <p:cNvSpPr/>
          <p:nvPr/>
        </p:nvSpPr>
        <p:spPr>
          <a:xfrm>
            <a:off x="5640480" y="2009160"/>
            <a:ext cx="5856840" cy="39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Коллективизм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объединение людей в группы для достижения общей цели, общей идеи,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и действующих сообща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во благо общего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результата.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Коллективизм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умение найти общие интересы. Это умение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услышать другого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человека и понять его.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Это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радоваться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развитию и раскрытию потенциала других людей.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Это состояние сознания человека, в котором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он находит радость, действуя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интересах коллектива.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8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Slide Title"/>
          <p:cNvSpPr/>
          <p:nvPr/>
        </p:nvSpPr>
        <p:spPr>
          <a:xfrm>
            <a:off x="194040" y="431280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14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220" name="Slide Title"/>
          <p:cNvSpPr/>
          <p:nvPr/>
        </p:nvSpPr>
        <p:spPr>
          <a:xfrm>
            <a:off x="105480" y="4352760"/>
            <a:ext cx="39931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14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ldNum" idx="18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15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223" name="Slide Title"/>
          <p:cNvSpPr/>
          <p:nvPr/>
        </p:nvSpPr>
        <p:spPr>
          <a:xfrm>
            <a:off x="6001200" y="1282680"/>
            <a:ext cx="617796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Взаимопомощь </a:t>
            </a:r>
            <a:br>
              <a:rPr sz="3600"/>
            </a:b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и взаимоуважение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24" name="TextBox 53"/>
          <p:cNvSpPr/>
          <p:nvPr/>
        </p:nvSpPr>
        <p:spPr>
          <a:xfrm>
            <a:off x="5655240" y="2509200"/>
            <a:ext cx="5770080" cy="30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Взаимопомощь и взаимоуважение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помогают строить тёплые отношения с окружающими людьми, подчеркнуть ценность друг друга и выстроить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дружбу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Взаимопомощь и взаимоуважение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лежат в основе здорового коллектива и продуктивной команды. Только так можно выстроить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тёплые отношения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, решать любые задачи, успешно преодолевать трудности и конфликты.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Мы есть друг у друга и это огромная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ценность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00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Мы даны друг другу для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поддержки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5" name="Рисунок 3"/>
          <p:cNvSpPr/>
          <p:nvPr/>
        </p:nvSpPr>
        <p:spPr>
          <a:xfrm>
            <a:off x="649800" y="1540080"/>
            <a:ext cx="470016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Slide Title"/>
          <p:cNvSpPr/>
          <p:nvPr/>
        </p:nvSpPr>
        <p:spPr>
          <a:xfrm>
            <a:off x="486360" y="95760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15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227" name="Slide Title"/>
          <p:cNvSpPr/>
          <p:nvPr/>
        </p:nvSpPr>
        <p:spPr>
          <a:xfrm>
            <a:off x="340560" y="924840"/>
            <a:ext cx="3859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15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ldNum" idx="19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16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230" name="Slide Title"/>
          <p:cNvSpPr/>
          <p:nvPr/>
        </p:nvSpPr>
        <p:spPr>
          <a:xfrm>
            <a:off x="5998320" y="1282680"/>
            <a:ext cx="5913720" cy="143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0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Историческая память и преемственность поколений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31" name="TextBox 53"/>
          <p:cNvSpPr/>
          <p:nvPr/>
        </p:nvSpPr>
        <p:spPr>
          <a:xfrm>
            <a:off x="5658480" y="2719800"/>
            <a:ext cx="6185520" cy="348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Историческая память и преемственность поколений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- это наше отношение к тому, что передали нам наши предки. Наша ответственность и активное участие в сохранении накопленного предками опыта и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передача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его новым поколениям.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Это активная позиция человека в адаптации знаний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в современном мире. Это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сохранение традиций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 уважение к ним. Уважение к опыту прошлого.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Уважение к старшим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поколениям, понимание ценности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их жизни.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Мы получили от предков большой опыт, ценные знания.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 наша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ответственность передать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эти знания следующим поколениям.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2" name="Рисунок 3"/>
          <p:cNvSpPr/>
          <p:nvPr/>
        </p:nvSpPr>
        <p:spPr>
          <a:xfrm>
            <a:off x="745560" y="1929960"/>
            <a:ext cx="4415040" cy="421596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Slide Title"/>
          <p:cNvSpPr/>
          <p:nvPr/>
        </p:nvSpPr>
        <p:spPr>
          <a:xfrm>
            <a:off x="60120" y="88812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16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234" name="Slide Title"/>
          <p:cNvSpPr/>
          <p:nvPr/>
        </p:nvSpPr>
        <p:spPr>
          <a:xfrm>
            <a:off x="0" y="831240"/>
            <a:ext cx="342864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16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ldNum" idx="20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17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237" name="Slide Title"/>
          <p:cNvSpPr/>
          <p:nvPr/>
        </p:nvSpPr>
        <p:spPr>
          <a:xfrm>
            <a:off x="6001200" y="1282680"/>
            <a:ext cx="6177960" cy="11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</a:pP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Единство </a:t>
            </a:r>
            <a:br>
              <a:rPr sz="3600"/>
            </a:b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народов России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38" name="TextBox 53"/>
          <p:cNvSpPr/>
          <p:nvPr/>
        </p:nvSpPr>
        <p:spPr>
          <a:xfrm>
            <a:off x="5655240" y="2518200"/>
            <a:ext cx="5770080" cy="351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Россия -  это большая многонациональная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семья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Единство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это «Иммунная система» государства.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Чем крепче отношения народов, проживающих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в России, тем крепче иммунитет нашей страны.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Интересуясь культурой других народов мы становимся более человечными. Нам проще понять и простить других людей.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Дружба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народов это обмен опытом и умение быть одним коллективом, быть друг другу партнерами, друзьями и одной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семьей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Большая ценность понять это. Понять жизненную важность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добрых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отношений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между людьми.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9" name="Рисунок 3"/>
          <p:cNvSpPr/>
          <p:nvPr/>
        </p:nvSpPr>
        <p:spPr>
          <a:xfrm>
            <a:off x="687960" y="1400040"/>
            <a:ext cx="4700160" cy="450000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Slide Title"/>
          <p:cNvSpPr/>
          <p:nvPr/>
        </p:nvSpPr>
        <p:spPr>
          <a:xfrm>
            <a:off x="251640" y="421488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17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241" name="Slide Title"/>
          <p:cNvSpPr/>
          <p:nvPr/>
        </p:nvSpPr>
        <p:spPr>
          <a:xfrm>
            <a:off x="123120" y="4262760"/>
            <a:ext cx="3859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17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3"/>
          <p:cNvSpPr/>
          <p:nvPr/>
        </p:nvSpPr>
        <p:spPr>
          <a:xfrm>
            <a:off x="0" y="5867640"/>
            <a:ext cx="1219176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ffffff"/>
                </a:solidFill>
                <a:latin typeface="Arial"/>
                <a:ea typeface="Arial"/>
              </a:rPr>
              <a:t>ФГБУ «Дом народов России»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43" name="Google Shape;237;p44" descr=""/>
          <p:cNvPicPr/>
          <p:nvPr/>
        </p:nvPicPr>
        <p:blipFill>
          <a:blip r:embed="rId1"/>
          <a:stretch/>
        </p:blipFill>
        <p:spPr>
          <a:xfrm>
            <a:off x="415440" y="185040"/>
            <a:ext cx="1634760" cy="1400760"/>
          </a:xfrm>
          <a:prstGeom prst="rect">
            <a:avLst/>
          </a:prstGeom>
          <a:ln w="0">
            <a:noFill/>
          </a:ln>
        </p:spPr>
      </p:pic>
      <p:sp>
        <p:nvSpPr>
          <p:cNvPr id="244" name="Прямоугольник 5"/>
          <p:cNvSpPr/>
          <p:nvPr/>
        </p:nvSpPr>
        <p:spPr>
          <a:xfrm>
            <a:off x="4502520" y="1154520"/>
            <a:ext cx="3148920" cy="30992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Google Shape;254;p46"/>
          <p:cNvSpPr/>
          <p:nvPr/>
        </p:nvSpPr>
        <p:spPr>
          <a:xfrm>
            <a:off x="4502520" y="4328640"/>
            <a:ext cx="3230280" cy="8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040" rIns="95040" tIns="95040" bIns="9504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2000" spc="-1" strike="noStrike" u="sng">
                <a:solidFill>
                  <a:srgbClr val="ffffff"/>
                </a:solidFill>
                <a:uFillTx/>
                <a:latin typeface="Abadi"/>
                <a:ea typeface="Raleway"/>
              </a:rPr>
              <a:t>domnarodov.ru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buNone/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246" name="Рисунок 7" descr=""/>
          <p:cNvPicPr/>
          <p:nvPr/>
        </p:nvPicPr>
        <p:blipFill>
          <a:blip r:embed="rId2"/>
          <a:stretch/>
        </p:blipFill>
        <p:spPr>
          <a:xfrm>
            <a:off x="4660560" y="1271520"/>
            <a:ext cx="2842920" cy="2842920"/>
          </a:xfrm>
          <a:prstGeom prst="rect">
            <a:avLst/>
          </a:prstGeom>
          <a:ln w="0">
            <a:noFill/>
          </a:ln>
        </p:spPr>
      </p:pic>
      <p:sp>
        <p:nvSpPr>
          <p:cNvPr id="247" name="TextBox 2"/>
          <p:cNvSpPr/>
          <p:nvPr/>
        </p:nvSpPr>
        <p:spPr>
          <a:xfrm>
            <a:off x="0" y="4748040"/>
            <a:ext cx="1219176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400" spc="-1" strike="noStrike" cap="all">
                <a:solidFill>
                  <a:srgbClr val="ffffff"/>
                </a:solidFill>
                <a:latin typeface="Arial"/>
                <a:ea typeface="Arial"/>
              </a:rPr>
              <a:t>17 традиционных ценностей России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ldNum" idx="4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1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25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60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Жизнь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126" name="TextBox 53"/>
          <p:cNvSpPr/>
          <p:nvPr/>
        </p:nvSpPr>
        <p:spPr>
          <a:xfrm>
            <a:off x="5658480" y="2338200"/>
            <a:ext cx="5740200" cy="359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Жизнь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это момент. Который происходит прямо сейчас. Все мы являемся частью жизни друг друга.</a:t>
            </a:r>
            <a:endParaRPr b="0" lang="ru-RU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Жизнь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это череда перемен. </a:t>
            </a:r>
            <a:endParaRPr b="0" lang="ru-RU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Жить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это встречать любые изменения.</a:t>
            </a:r>
            <a:endParaRPr b="0" lang="ru-RU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Бережное отношение к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жизни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человека 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и к каждому моменту своей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жизни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- это традиционная ценность России, её сила 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и фундамент. Это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ценное качество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русской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души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7" name="Рисунок 3"/>
          <p:cNvSpPr/>
          <p:nvPr/>
        </p:nvSpPr>
        <p:spPr>
          <a:xfrm>
            <a:off x="705240" y="128268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1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29" name="Slide Title"/>
          <p:cNvSpPr/>
          <p:nvPr/>
        </p:nvSpPr>
        <p:spPr>
          <a:xfrm>
            <a:off x="340560" y="88668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1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ldNum" idx="5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2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32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8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Достоинство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133" name="TextBox 53"/>
          <p:cNvSpPr/>
          <p:nvPr/>
        </p:nvSpPr>
        <p:spPr>
          <a:xfrm>
            <a:off x="5658480" y="2418120"/>
            <a:ext cx="5740200" cy="28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Достоинство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это показать своим примером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доброту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любовь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и бережное отношение друг к другу.</a:t>
            </a:r>
            <a:endParaRPr b="0" lang="ru-RU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Мы развиваем своё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достоинство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, когда учимся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радоваться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чужим победам 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и успехам. </a:t>
            </a:r>
            <a:endParaRPr b="0" lang="ru-RU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Достоинство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это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смелость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 действовать честно и справедливо.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4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2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36" name="Slide Title"/>
          <p:cNvSpPr/>
          <p:nvPr/>
        </p:nvSpPr>
        <p:spPr>
          <a:xfrm>
            <a:off x="347760" y="87300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2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ldNum" idx="6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3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39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8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Патриотизм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140" name="TextBox 53"/>
          <p:cNvSpPr/>
          <p:nvPr/>
        </p:nvSpPr>
        <p:spPr>
          <a:xfrm>
            <a:off x="5658480" y="2196000"/>
            <a:ext cx="6185520" cy="39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Патриотизм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умение видеть и ценить достижения своей страны. Посмотреть на свою родину не через фильтр скептицизма, а увидеть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ее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сильные стороны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Подсвечивая сильные качества своей родины,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мы взращиваем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любовь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не только к ней, 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Мы взращиваем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любовь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к себе, любовь к тому,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что нас окружает.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Быть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патриотом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это чувствовать свое большое значение для своей страны.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Патриот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это «духовный страж» страны.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из нас, где бы мы не были, всегда является представителем 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«лицом» своей страны.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1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3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43" name="Slide Title"/>
          <p:cNvSpPr/>
          <p:nvPr/>
        </p:nvSpPr>
        <p:spPr>
          <a:xfrm>
            <a:off x="347760" y="87300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3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ldNum" idx="7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4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46" name="Slide Title"/>
          <p:cNvSpPr/>
          <p:nvPr/>
        </p:nvSpPr>
        <p:spPr>
          <a:xfrm>
            <a:off x="58712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4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Права и свободы человека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7" name="TextBox 53"/>
          <p:cNvSpPr/>
          <p:nvPr/>
        </p:nvSpPr>
        <p:spPr>
          <a:xfrm>
            <a:off x="5658480" y="2719800"/>
            <a:ext cx="6382440" cy="334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из нас имеет право на жизнь 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свободу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из нас имеет право на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выбор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из нас имеет право на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неприкосновенность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из нас имеет право на проявление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творчества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из нас -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важная часть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нашей страны.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Уважать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права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свободу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других людей, значит беречь выбор другого человека. Сохранять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безопасность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для себя и других людей - важнейшая традиционная ценность каждого россиянина.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8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Slide Title"/>
          <p:cNvSpPr/>
          <p:nvPr/>
        </p:nvSpPr>
        <p:spPr>
          <a:xfrm>
            <a:off x="67680" y="28425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4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50" name="Slide Title"/>
          <p:cNvSpPr/>
          <p:nvPr/>
        </p:nvSpPr>
        <p:spPr>
          <a:xfrm>
            <a:off x="0" y="280476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4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ldNum" idx="8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5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53" name="Slide Title"/>
          <p:cNvSpPr/>
          <p:nvPr/>
        </p:nvSpPr>
        <p:spPr>
          <a:xfrm>
            <a:off x="5622840" y="1282680"/>
            <a:ext cx="642240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Гражданственность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54" name="TextBox 53"/>
          <p:cNvSpPr/>
          <p:nvPr/>
        </p:nvSpPr>
        <p:spPr>
          <a:xfrm>
            <a:off x="5658480" y="2089440"/>
            <a:ext cx="6185520" cy="371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Гражданственность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- это наше искреннее желание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и готовность действовать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на благо людей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и на благо своей страны, это наша активная позиция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 улучшению жизни.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Гражданственность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- это небезразличность к тому, что происходит в нашей стране, в месте где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мы проживаем.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человек -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полноправный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полноценный участник этого общества.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5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Каждый может внести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свой вклад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процветание России. И это большая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ценность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5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5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57" name="Slide Title"/>
          <p:cNvSpPr/>
          <p:nvPr/>
        </p:nvSpPr>
        <p:spPr>
          <a:xfrm>
            <a:off x="356400" y="89460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5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ldNum" idx="9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6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60" name="Slide Title"/>
          <p:cNvSpPr/>
          <p:nvPr/>
        </p:nvSpPr>
        <p:spPr>
          <a:xfrm>
            <a:off x="5998320" y="1282680"/>
            <a:ext cx="5913720" cy="143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2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Служение отечеству </a:t>
            </a:r>
            <a:br>
              <a:rPr sz="3200"/>
            </a:br>
            <a:r>
              <a:rPr b="1" lang="ru-RU" sz="32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и ответственность </a:t>
            </a:r>
            <a:br>
              <a:rPr sz="3200"/>
            </a:br>
            <a:r>
              <a:rPr b="1" lang="ru-RU" sz="32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за его судьбу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61" name="TextBox 53"/>
          <p:cNvSpPr/>
          <p:nvPr/>
        </p:nvSpPr>
        <p:spPr>
          <a:xfrm>
            <a:off x="5658480" y="2719800"/>
            <a:ext cx="6253560" cy="361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Отечество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- это то, что создали наши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предки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и передали нам. Те дары, те знания, весь опыт предыдущих поколений.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Служение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отечеству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- это сохранить  и преумножить те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ценности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и достижения,  что у нас есть сегодня.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Судьба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отечества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сейчас в наших руках и именно мы передадим ее следующим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поколениям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У каждого человека есть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талант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и проявляя его </a:t>
            </a:r>
            <a:br>
              <a:rPr sz="1800"/>
            </a:b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на благо обществу – ты служишь своему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отечеству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становишься ценной частью нашей страны, нашего общества, истории человечества. Служить - это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нести добро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2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Slide Title"/>
          <p:cNvSpPr/>
          <p:nvPr/>
        </p:nvSpPr>
        <p:spPr>
          <a:xfrm>
            <a:off x="433080" y="92196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6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64" name="Slide Title"/>
          <p:cNvSpPr/>
          <p:nvPr/>
        </p:nvSpPr>
        <p:spPr>
          <a:xfrm>
            <a:off x="342000" y="88164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6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ldNum" idx="10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7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67" name="Slide Title"/>
          <p:cNvSpPr/>
          <p:nvPr/>
        </p:nvSpPr>
        <p:spPr>
          <a:xfrm>
            <a:off x="5278320" y="1282680"/>
            <a:ext cx="690120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Высокие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36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нравственные идеалы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68" name="TextBox 53"/>
          <p:cNvSpPr/>
          <p:nvPr/>
        </p:nvSpPr>
        <p:spPr>
          <a:xfrm>
            <a:off x="4934160" y="2509200"/>
            <a:ext cx="6901200" cy="35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Все действия и все наши решения имеют последствия. Они могут влиять на нас и на других людей.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Высокие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нравственные идеалы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- это наши внутренние правила, которые помогают нам принимать этичные решения.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Решения, которые направлены на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сохранение безопасности </a:t>
            </a:r>
            <a:br>
              <a:rPr sz="1600"/>
            </a:b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 благополучия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и себя и других людей.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Следовать высшим целям - это не только думать, как было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бы хорошо, но и проявлять это в своих действиях.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Заботясь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о себе, окружающих и земле, на которой живешь. 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Нести ответственность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за свои поступки и мысли. Прививать себе хорошие привычки. Стремиться к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позитивному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6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Нравственные идеалы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это сохранить и проявить свою честь </a:t>
            </a:r>
            <a:br>
              <a:rPr sz="1600"/>
            </a:b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 достоинство. Соблюдать благие намерения,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жить в правде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9" name="Рисунок 3"/>
          <p:cNvSpPr/>
          <p:nvPr/>
        </p:nvSpPr>
        <p:spPr>
          <a:xfrm>
            <a:off x="687960" y="1273320"/>
            <a:ext cx="400140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Slide Title"/>
          <p:cNvSpPr/>
          <p:nvPr/>
        </p:nvSpPr>
        <p:spPr>
          <a:xfrm>
            <a:off x="486360" y="95760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7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71" name="Slide Title"/>
          <p:cNvSpPr/>
          <p:nvPr/>
        </p:nvSpPr>
        <p:spPr>
          <a:xfrm>
            <a:off x="356400" y="89460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7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1958760" y="158760"/>
            <a:ext cx="6422400" cy="39888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t">
            <a:normAutofit fontScale="86000"/>
          </a:bodyPr>
          <a:p>
            <a:pPr marL="457200" indent="-406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 cap="all">
                <a:solidFill>
                  <a:srgbClr val="dc2824"/>
                </a:solidFill>
                <a:latin typeface="Arial"/>
                <a:ea typeface="Raleway"/>
              </a:rPr>
              <a:t>17 традиционных ценностей России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ldNum" idx="11"/>
          </p:nvPr>
        </p:nvSpPr>
        <p:spPr>
          <a:xfrm>
            <a:off x="451080" y="27360"/>
            <a:ext cx="581760" cy="524520"/>
          </a:xfrm>
          <a:prstGeom prst="rect">
            <a:avLst/>
          </a:prstGeom>
          <a:noFill/>
          <a:ln w="0">
            <a:noFill/>
          </a:ln>
        </p:spPr>
        <p:txBody>
          <a:bodyPr lIns="95040" rIns="95040" tIns="95040" bIns="95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rgbClr val="ffffff"/>
                </a:solidFill>
                <a:latin typeface="Arial"/>
                <a:ea typeface="Raleway Black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Raleway Black"/>
              </a:rPr>
              <a:t>8</a:t>
            </a:r>
            <a:endParaRPr b="0" lang="ru-RU" sz="1800" spc="-1" strike="noStrike">
              <a:latin typeface="Times New Roman"/>
            </a:endParaRPr>
          </a:p>
        </p:txBody>
      </p:sp>
      <p:sp>
        <p:nvSpPr>
          <p:cNvPr id="174" name="Slide Title"/>
          <p:cNvSpPr/>
          <p:nvPr/>
        </p:nvSpPr>
        <p:spPr>
          <a:xfrm>
            <a:off x="6022440" y="1282680"/>
            <a:ext cx="6169320" cy="79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4800" spc="-1" strike="noStrike" cap="all">
                <a:solidFill>
                  <a:srgbClr val="dc2824"/>
                </a:solidFill>
                <a:latin typeface="GarciaMarquez"/>
                <a:ea typeface="Arial"/>
              </a:rPr>
              <a:t>Крепкая семья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175" name="TextBox 53"/>
          <p:cNvSpPr/>
          <p:nvPr/>
        </p:nvSpPr>
        <p:spPr>
          <a:xfrm>
            <a:off x="5658480" y="2338200"/>
            <a:ext cx="6185520" cy="34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Крепкая семья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это способность людей бережно относиться друг к другу.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Это понимание ценности каждого члена семьи.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Крепкая семья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это атмосфера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доброты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, которую поддерживает каждый член семьи.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крепкой семье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безопасно. В ней каждый человек думает о последствиях своих действиях. О том, как они повлияют на близкого. </a:t>
            </a:r>
            <a:endParaRPr b="0" lang="ru-RU" sz="18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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Крепкая семья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всегда будет примером для общества. Значимой частью процветания России.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6" name="Рисунок 3"/>
          <p:cNvSpPr/>
          <p:nvPr/>
        </p:nvSpPr>
        <p:spPr>
          <a:xfrm>
            <a:off x="694440" y="1282320"/>
            <a:ext cx="4684680" cy="4684680"/>
          </a:xfrm>
          <a:prstGeom prst="flowChartAlternateProcess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Slide Title"/>
          <p:cNvSpPr/>
          <p:nvPr/>
        </p:nvSpPr>
        <p:spPr>
          <a:xfrm>
            <a:off x="202320" y="4280400"/>
            <a:ext cx="3337560" cy="28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ffffff"/>
                </a:solidFill>
                <a:latin typeface="GarciaMarquez"/>
                <a:ea typeface="Arial"/>
              </a:rPr>
              <a:t>8</a:t>
            </a:r>
            <a:endParaRPr b="0" lang="ru-RU" sz="20000" spc="-1" strike="noStrike">
              <a:latin typeface="Arial"/>
            </a:endParaRPr>
          </a:p>
        </p:txBody>
      </p:sp>
      <p:sp>
        <p:nvSpPr>
          <p:cNvPr id="178" name="Slide Title"/>
          <p:cNvSpPr/>
          <p:nvPr/>
        </p:nvSpPr>
        <p:spPr>
          <a:xfrm>
            <a:off x="108000" y="4280400"/>
            <a:ext cx="17629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b="1" lang="ru-RU" sz="20000" spc="-1" strike="noStrike" cap="all">
                <a:solidFill>
                  <a:srgbClr val="15448f"/>
                </a:solidFill>
                <a:latin typeface="GarciaMarquez"/>
                <a:ea typeface="Arial"/>
              </a:rPr>
              <a:t>8</a:t>
            </a:r>
            <a:endParaRPr b="0" lang="ru-RU" sz="2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LibreOffice/7.3.4.2$Windows_X86_64 LibreOffice_project/728fec16bd5f605073805c3c9e7c4212a0120dc5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Евгений Соловьев</dc:creator>
  <dc:description/>
  <dc:language>ru-RU</dc:language>
  <cp:lastModifiedBy>Маряхина Ива Петровна</cp:lastModifiedBy>
  <dcterms:modified xsi:type="dcterms:W3CDTF">2025-03-04T03:30:19Z</dcterms:modified>
  <cp:revision>24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19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19</vt:i4>
  </property>
</Properties>
</file>