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70" r:id="rId6"/>
    <p:sldId id="257" r:id="rId7"/>
    <p:sldId id="271" r:id="rId8"/>
    <p:sldId id="272" r:id="rId9"/>
    <p:sldId id="312" r:id="rId10"/>
    <p:sldId id="313" r:id="rId11"/>
    <p:sldId id="263" r:id="rId12"/>
    <p:sldId id="266" r:id="rId13"/>
    <p:sldId id="273" r:id="rId14"/>
    <p:sldId id="275" r:id="rId15"/>
    <p:sldId id="31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4B08C-FE2F-4906-8DB4-4A30B78AFEA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A214F-D108-4346-8E02-9F38965F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A214F-D108-4346-8E02-9F38965FB0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2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A214F-D108-4346-8E02-9F38965FB0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5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459196" y="264430"/>
            <a:ext cx="3131127" cy="1088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38" y="493763"/>
            <a:ext cx="3796145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08101" y="3837087"/>
            <a:ext cx="551410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042787-E45A-408A-A535-E370AD7BA1A4}"/>
              </a:ext>
            </a:extLst>
          </p:cNvPr>
          <p:cNvSpPr txBox="1"/>
          <p:nvPr/>
        </p:nvSpPr>
        <p:spPr>
          <a:xfrm>
            <a:off x="135805" y="1639568"/>
            <a:ext cx="86586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Научное </a:t>
            </a:r>
            <a:r>
              <a:rPr lang="ru-RU" sz="35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студенческое </a:t>
            </a:r>
            <a:r>
              <a:rPr lang="ru-RU" sz="3500" b="1" dirty="0">
                <a:solidFill>
                  <a:schemeClr val="bg1"/>
                </a:solidFill>
                <a:latin typeface="Book Antiqua" panose="02040602050305030304" pitchFamily="18" charset="0"/>
              </a:rPr>
              <a:t>общество</a:t>
            </a:r>
          </a:p>
          <a:p>
            <a:pPr algn="ctr"/>
            <a:r>
              <a:rPr lang="ru-RU" sz="3500" b="1" spc="-20" dirty="0">
                <a:solidFill>
                  <a:schemeClr val="bg1"/>
                </a:solidFill>
                <a:latin typeface="Book Antiqua" panose="02040602050305030304" pitchFamily="18" charset="0"/>
              </a:rPr>
              <a:t>Красноярского филиала Финансового </a:t>
            </a:r>
            <a:r>
              <a:rPr lang="ru-RU" sz="35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университета при Правительстве Российской Федерации</a:t>
            </a:r>
            <a:endParaRPr lang="ru-RU" sz="35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AD47A8-B407-4B2C-AC5F-D8233E3AE4B7}"/>
              </a:ext>
            </a:extLst>
          </p:cNvPr>
          <p:cNvSpPr txBox="1"/>
          <p:nvPr/>
        </p:nvSpPr>
        <p:spPr>
          <a:xfrm>
            <a:off x="111894" y="4538928"/>
            <a:ext cx="6334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Общий руководитель НСО: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Заведующий </a:t>
            </a:r>
            <a:r>
              <a:rPr lang="ru-RU" sz="1500" dirty="0">
                <a:solidFill>
                  <a:schemeClr val="bg1"/>
                </a:solidFill>
                <a:latin typeface="Book Antiqua" panose="02040602050305030304" pitchFamily="18" charset="0"/>
              </a:rPr>
              <a:t>Проектной </a:t>
            </a:r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лабораторией – Тюрина С.А.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Научный руководитель НСО: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Главный специалист Проектной лаборатории – </a:t>
            </a:r>
            <a:r>
              <a:rPr lang="ru-RU" sz="15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Чудинов</a:t>
            </a:r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О.О.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Председатель НСО:</a:t>
            </a:r>
          </a:p>
          <a:p>
            <a:r>
              <a:rPr lang="ru-RU" sz="15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Диль</a:t>
            </a:r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К.А.</a:t>
            </a:r>
            <a:endParaRPr lang="ru-RU" sz="15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A4444A0-576B-4FF0-89AC-2393886249EF}"/>
              </a:ext>
            </a:extLst>
          </p:cNvPr>
          <p:cNvSpPr txBox="1"/>
          <p:nvPr/>
        </p:nvSpPr>
        <p:spPr>
          <a:xfrm>
            <a:off x="3390126" y="6141067"/>
            <a:ext cx="251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–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=""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3" y="65213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Вектор, центр продвижения молодежных проектов в Красноярске на проспект  Металлургов, 22а — отзывы, адрес, телефон, фото — Фламп">
            <a:extLst>
              <a:ext uri="{FF2B5EF4-FFF2-40B4-BE49-F238E27FC236}">
                <a16:creationId xmlns="" xmlns:a16="http://schemas.microsoft.com/office/drawing/2014/main" id="{9E376E5F-F652-4CFA-A11D-FD629CE5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69" y="1641861"/>
            <a:ext cx="1629053" cy="16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3EC05AF-B28D-4DBA-8FD9-7C1809900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630" y="3188682"/>
            <a:ext cx="2505444" cy="1927265"/>
          </a:xfrm>
          <a:prstGeom prst="rect">
            <a:avLst/>
          </a:prstGeom>
        </p:spPr>
      </p:pic>
      <p:sp>
        <p:nvSpPr>
          <p:cNvPr id="8" name="AutoShape 4" descr="Главная">
            <a:extLst>
              <a:ext uri="{FF2B5EF4-FFF2-40B4-BE49-F238E27FC236}">
                <a16:creationId xmlns="" xmlns:a16="http://schemas.microsoft.com/office/drawing/2014/main" id="{55EE4DEA-ED66-4779-8C8E-1A1D25D92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01844" y="2186126"/>
            <a:ext cx="1430784" cy="14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Енисейский объединённый банк поддержит молодых исследователей СФУ | Новости  СФУ">
            <a:extLst>
              <a:ext uri="{FF2B5EF4-FFF2-40B4-BE49-F238E27FC236}">
                <a16:creationId xmlns="" xmlns:a16="http://schemas.microsoft.com/office/drawing/2014/main" id="{39F7E62E-EE39-4004-8724-85B6155C3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3" b="14434"/>
          <a:stretch/>
        </p:blipFill>
        <p:spPr bwMode="auto">
          <a:xfrm>
            <a:off x="5089510" y="3616910"/>
            <a:ext cx="2731856" cy="10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 главную">
            <a:extLst>
              <a:ext uri="{FF2B5EF4-FFF2-40B4-BE49-F238E27FC236}">
                <a16:creationId xmlns="" xmlns:a16="http://schemas.microsoft.com/office/drawing/2014/main" id="{1AC538B2-319A-479B-A7D1-AE2D8144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31" y="1641862"/>
            <a:ext cx="1629053" cy="16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КБ Контур, IT-компания в Барнауле на проспект Строителей, 117 — отзывы,  адрес, телефон, фото — Фламп">
            <a:extLst>
              <a:ext uri="{FF2B5EF4-FFF2-40B4-BE49-F238E27FC236}">
                <a16:creationId xmlns="" xmlns:a16="http://schemas.microsoft.com/office/drawing/2014/main" id="{FE5977C3-80BD-4D1D-BDFC-B619E869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11" y="4911730"/>
            <a:ext cx="1840329" cy="16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еннис Холл, универсальный спортивный комплекс в Красноярске на Ползунова,  13а — отзывы, адрес, телефон, фото — Фламп">
            <a:extLst>
              <a:ext uri="{FF2B5EF4-FFF2-40B4-BE49-F238E27FC236}">
                <a16:creationId xmlns="" xmlns:a16="http://schemas.microsoft.com/office/drawing/2014/main" id="{B31A3375-FA51-4A65-8A59-E7EF3E66F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5" y="1535328"/>
            <a:ext cx="1920578" cy="184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АО «Газпром»">
            <a:extLst>
              <a:ext uri="{FF2B5EF4-FFF2-40B4-BE49-F238E27FC236}">
                <a16:creationId xmlns="" xmlns:a16="http://schemas.microsoft.com/office/drawing/2014/main" id="{0AA05E22-7813-4AAC-9715-D45671C4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95" y="5089813"/>
            <a:ext cx="2083295" cy="10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6" y="5007211"/>
            <a:ext cx="1756655" cy="15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0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-3062" y="444433"/>
            <a:ext cx="64562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470F39-F39E-4199-8064-AF96F9EF1058}"/>
              </a:ext>
            </a:extLst>
          </p:cNvPr>
          <p:cNvSpPr txBox="1"/>
          <p:nvPr/>
        </p:nvSpPr>
        <p:spPr>
          <a:xfrm>
            <a:off x="34952" y="479551"/>
            <a:ext cx="5527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НСО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="" xmlns:a16="http://schemas.microsoft.com/office/drawing/2014/main" id="{75623D41-8D45-4CCC-B4D1-68F97B1FEA66}"/>
              </a:ext>
            </a:extLst>
          </p:cNvPr>
          <p:cNvSpPr txBox="1">
            <a:spLocks/>
          </p:cNvSpPr>
          <p:nvPr/>
        </p:nvSpPr>
        <p:spPr>
          <a:xfrm>
            <a:off x="341396" y="1434435"/>
            <a:ext cx="5411333" cy="7745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НСО при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9B672D9-5FA1-4DF8-9FE1-D004F123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90" y="-43606"/>
            <a:ext cx="2633700" cy="1072989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1DD5DF33-3699-4516-9B45-19D8FFF01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38191" b="1314"/>
          <a:stretch/>
        </p:blipFill>
        <p:spPr bwMode="auto">
          <a:xfrm>
            <a:off x="6089565" y="1273403"/>
            <a:ext cx="2713039" cy="124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AAD84E4-5C8C-4E10-81C0-EFC5E890F1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8" t="2330" r="7024" b="4078"/>
          <a:stretch/>
        </p:blipFill>
        <p:spPr>
          <a:xfrm>
            <a:off x="6090082" y="2840246"/>
            <a:ext cx="2712522" cy="38378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39DEAC6-1FD4-4131-958F-4D9D1A1D9C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76" b="2771"/>
          <a:stretch/>
        </p:blipFill>
        <p:spPr>
          <a:xfrm>
            <a:off x="226380" y="1997475"/>
            <a:ext cx="5655077" cy="38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353991" y="236843"/>
            <a:ext cx="2348345" cy="78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4273" y="2043589"/>
            <a:ext cx="53824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ru-RU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65" y="1232806"/>
            <a:ext cx="5694435" cy="56251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02336" y="3619395"/>
            <a:ext cx="4135582" cy="3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74979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студенческого общества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" y="1280347"/>
            <a:ext cx="8406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1600" b="1" dirty="0">
                <a:latin typeface="Book Antiqua" panose="02040602050305030304" pitchFamily="18" charset="0"/>
              </a:rPr>
              <a:t>Научное студенческое общество </a:t>
            </a:r>
            <a:r>
              <a:rPr lang="ru-RU" sz="1600" dirty="0">
                <a:latin typeface="Book Antiqua" panose="02040602050305030304" pitchFamily="18" charset="0"/>
              </a:rPr>
              <a:t>Красноярского филиала Финансового Университета было создано в 2020 году</a:t>
            </a:r>
            <a:r>
              <a:rPr lang="ru-RU" sz="1600" dirty="0" smtClean="0">
                <a:latin typeface="Book Antiqua" panose="02040602050305030304" pitchFamily="18" charset="0"/>
              </a:rPr>
              <a:t>.</a:t>
            </a:r>
          </a:p>
          <a:p>
            <a:pPr indent="442913" algn="just"/>
            <a:r>
              <a:rPr lang="ru-RU" sz="1600" dirty="0" smtClean="0">
                <a:latin typeface="Book Antiqua" panose="02040602050305030304" pitchFamily="18" charset="0"/>
              </a:rPr>
              <a:t>С каждым годом НСО увеличивает перечень мероприятий, организатором которых является научное студенческое общество.  </a:t>
            </a:r>
            <a:endParaRPr lang="ru-RU" sz="1600" dirty="0">
              <a:latin typeface="Book Antiqua" panose="02040602050305030304" pitchFamily="18" charset="0"/>
            </a:endParaRPr>
          </a:p>
          <a:p>
            <a:pPr indent="442913" algn="just"/>
            <a:r>
              <a:rPr lang="ru-RU" sz="1600" dirty="0">
                <a:latin typeface="Book Antiqua" panose="02040602050305030304" pitchFamily="18" charset="0"/>
              </a:rPr>
              <a:t>В </a:t>
            </a:r>
            <a:r>
              <a:rPr lang="ru-RU" sz="1600" dirty="0" smtClean="0">
                <a:latin typeface="Book Antiqua" panose="02040602050305030304" pitchFamily="18" charset="0"/>
              </a:rPr>
              <a:t>202</a:t>
            </a:r>
            <a:r>
              <a:rPr lang="en-US" sz="1600" dirty="0" smtClean="0">
                <a:latin typeface="Book Antiqua" panose="02040602050305030304" pitchFamily="18" charset="0"/>
              </a:rPr>
              <a:t>3</a:t>
            </a:r>
            <a:r>
              <a:rPr lang="ru-RU" sz="1600" dirty="0" smtClean="0">
                <a:latin typeface="Book Antiqua" panose="02040602050305030304" pitchFamily="18" charset="0"/>
              </a:rPr>
              <a:t> </a:t>
            </a:r>
            <a:r>
              <a:rPr lang="ru-RU" sz="1600" dirty="0">
                <a:latin typeface="Book Antiqua" panose="02040602050305030304" pitchFamily="18" charset="0"/>
              </a:rPr>
              <a:t>году общество </a:t>
            </a:r>
            <a:r>
              <a:rPr lang="ru-RU" sz="1600">
                <a:latin typeface="Book Antiqua" panose="02040602050305030304" pitchFamily="18" charset="0"/>
              </a:rPr>
              <a:t>насчитывает </a:t>
            </a:r>
            <a:r>
              <a:rPr lang="ru-RU" sz="1600" smtClean="0">
                <a:latin typeface="Book Antiqua" panose="02040602050305030304" pitchFamily="18" charset="0"/>
              </a:rPr>
              <a:t>более 30 </a:t>
            </a:r>
            <a:r>
              <a:rPr lang="ru-RU" sz="1600" dirty="0" smtClean="0">
                <a:latin typeface="Book Antiqua" panose="02040602050305030304" pitchFamily="18" charset="0"/>
              </a:rPr>
              <a:t>участников.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=""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60CDCA-A7A3-4AC1-A957-075668F6F606}"/>
              </a:ext>
            </a:extLst>
          </p:cNvPr>
          <p:cNvSpPr txBox="1"/>
          <p:nvPr/>
        </p:nvSpPr>
        <p:spPr>
          <a:xfrm>
            <a:off x="2774343" y="5649362"/>
            <a:ext cx="823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 Antiqua" panose="02040602050305030304" pitchFamily="18" charset="0"/>
              </a:rPr>
              <a:t>В новом </a:t>
            </a:r>
            <a:r>
              <a:rPr lang="ru-RU" sz="1600" dirty="0" smtClean="0">
                <a:latin typeface="Book Antiqua" panose="02040602050305030304" pitchFamily="18" charset="0"/>
              </a:rPr>
              <a:t>учебном году </a:t>
            </a:r>
          </a:p>
          <a:p>
            <a:pPr algn="ctr"/>
            <a:r>
              <a:rPr lang="ru-RU" sz="1600" dirty="0" smtClean="0">
                <a:latin typeface="Book Antiqua" panose="02040602050305030304" pitchFamily="18" charset="0"/>
              </a:rPr>
              <a:t>Председателем НСО была выбрана</a:t>
            </a:r>
            <a:endParaRPr lang="ru-RU" sz="1600" dirty="0">
              <a:latin typeface="Book Antiqua" panose="02040602050305030304" pitchFamily="18" charset="0"/>
            </a:endParaRPr>
          </a:p>
          <a:p>
            <a:pPr algn="ctr"/>
            <a:r>
              <a:rPr lang="ru-RU" sz="1600" dirty="0" err="1" smtClean="0">
                <a:latin typeface="Book Antiqua" panose="02040602050305030304" pitchFamily="18" charset="0"/>
              </a:rPr>
              <a:t>Диль</a:t>
            </a:r>
            <a:r>
              <a:rPr lang="ru-RU" sz="1600" dirty="0" smtClean="0">
                <a:latin typeface="Book Antiqua" panose="02040602050305030304" pitchFamily="18" charset="0"/>
              </a:rPr>
              <a:t> Кристина Андреевна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A3785B-5576-445A-BD0E-51030AEA8C09}"/>
              </a:ext>
            </a:extLst>
          </p:cNvPr>
          <p:cNvSpPr txBox="1"/>
          <p:nvPr/>
        </p:nvSpPr>
        <p:spPr>
          <a:xfrm>
            <a:off x="663894" y="5523903"/>
            <a:ext cx="40616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Book Antiqua" panose="02040602050305030304" pitchFamily="18" charset="0"/>
              </a:rPr>
              <a:t>В </a:t>
            </a:r>
            <a:r>
              <a:rPr lang="ru-RU" sz="1700" dirty="0" smtClean="0">
                <a:latin typeface="Book Antiqua" panose="02040602050305030304" pitchFamily="18" charset="0"/>
              </a:rPr>
              <a:t>2022-2023 </a:t>
            </a:r>
            <a:r>
              <a:rPr lang="ru-RU" sz="1700" dirty="0">
                <a:latin typeface="Book Antiqua" panose="02040602050305030304" pitchFamily="18" charset="0"/>
              </a:rPr>
              <a:t>гг. </a:t>
            </a:r>
            <a:r>
              <a:rPr lang="ru-RU" sz="1700" dirty="0" smtClean="0">
                <a:latin typeface="Book Antiqua" panose="02040602050305030304" pitchFamily="18" charset="0"/>
              </a:rPr>
              <a:t>учебном году члены </a:t>
            </a:r>
            <a:r>
              <a:rPr lang="ru-RU" sz="1700" dirty="0" smtClean="0">
                <a:latin typeface="Book Antiqua" panose="02040602050305030304" pitchFamily="18" charset="0"/>
              </a:rPr>
              <a:t>НСО стали организаторами и  </a:t>
            </a:r>
            <a:r>
              <a:rPr lang="ru-RU" sz="1700" dirty="0">
                <a:latin typeface="Book Antiqua" panose="02040602050305030304" pitchFamily="18" charset="0"/>
              </a:rPr>
              <a:t>приняли участие </a:t>
            </a:r>
            <a:r>
              <a:rPr lang="ru-RU" sz="1700" dirty="0" smtClean="0">
                <a:latin typeface="Book Antiqua" panose="02040602050305030304" pitchFamily="18" charset="0"/>
              </a:rPr>
              <a:t>более чем в 60 мероприятиях</a:t>
            </a:r>
            <a:endParaRPr lang="ru-RU" sz="17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13772"/>
          <a:stretch/>
        </p:blipFill>
        <p:spPr>
          <a:xfrm>
            <a:off x="571500" y="2716339"/>
            <a:ext cx="4154024" cy="2759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25740" b="12684"/>
          <a:stretch/>
        </p:blipFill>
        <p:spPr>
          <a:xfrm>
            <a:off x="5339858" y="2733997"/>
            <a:ext cx="3106882" cy="27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8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49" y="1181194"/>
            <a:ext cx="851739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1600" b="1" dirty="0">
                <a:latin typeface="Book Antiqua" panose="02040602050305030304" pitchFamily="18" charset="0"/>
              </a:rPr>
              <a:t>Целью</a:t>
            </a:r>
            <a:r>
              <a:rPr lang="ru-RU" sz="1600" dirty="0">
                <a:latin typeface="Book Antiqua" panose="02040602050305030304" pitchFamily="18" charset="0"/>
              </a:rPr>
              <a:t> деятельности НСО </a:t>
            </a:r>
            <a:r>
              <a:rPr lang="ru-RU" sz="1600" dirty="0" smtClean="0">
                <a:latin typeface="Book Antiqua" panose="02040602050305030304" pitchFamily="18" charset="0"/>
              </a:rPr>
              <a:t>является поддержание </a:t>
            </a:r>
            <a:r>
              <a:rPr lang="ru-RU" sz="1600" dirty="0">
                <a:latin typeface="Book Antiqua" panose="02040602050305030304" pitchFamily="18" charset="0"/>
              </a:rPr>
              <a:t>условий в Красноярском филиале </a:t>
            </a:r>
            <a:r>
              <a:rPr lang="ru-RU" sz="1600" dirty="0" err="1">
                <a:latin typeface="Book Antiqua" panose="02040602050305030304" pitchFamily="18" charset="0"/>
              </a:rPr>
              <a:t>внеучебной</a:t>
            </a:r>
            <a:r>
              <a:rPr lang="ru-RU" sz="1600" dirty="0">
                <a:latin typeface="Book Antiqua" panose="02040602050305030304" pitchFamily="18" charset="0"/>
              </a:rPr>
              <a:t> научной среды, повышения вовлеченности студентов в научно-экономическую сферу, популяризация </a:t>
            </a:r>
            <a:r>
              <a:rPr lang="ru-RU" sz="1600" dirty="0" smtClean="0">
                <a:latin typeface="Book Antiqua" panose="02040602050305030304" pitchFamily="18" charset="0"/>
              </a:rPr>
              <a:t>науки.</a:t>
            </a:r>
            <a:endParaRPr lang="ru-RU" sz="1600" dirty="0">
              <a:latin typeface="Book Antiqua" panose="02040602050305030304" pitchFamily="18" charset="0"/>
            </a:endParaRPr>
          </a:p>
          <a:p>
            <a:pPr indent="442913" algn="just"/>
            <a:endParaRPr lang="ru-RU" sz="1400" dirty="0">
              <a:latin typeface="Book Antiqua" panose="02040602050305030304" pitchFamily="18" charset="0"/>
            </a:endParaRPr>
          </a:p>
          <a:p>
            <a:pPr indent="442913" algn="just"/>
            <a:r>
              <a:rPr lang="ru-RU" sz="1600" b="1" dirty="0">
                <a:latin typeface="Book Antiqua" panose="02040602050305030304" pitchFamily="18" charset="0"/>
              </a:rPr>
              <a:t>Задачи</a:t>
            </a:r>
            <a:r>
              <a:rPr lang="ru-RU" sz="1600" dirty="0">
                <a:latin typeface="Book Antiqua" panose="02040602050305030304" pitchFamily="18" charset="0"/>
              </a:rPr>
              <a:t>, решаемые при этом НСО</a:t>
            </a:r>
            <a:r>
              <a:rPr lang="ru-RU" sz="1600" dirty="0" smtClean="0">
                <a:latin typeface="Book Antiqua" panose="02040602050305030304" pitchFamily="18" charset="0"/>
              </a:rPr>
              <a:t>:</a:t>
            </a:r>
          </a:p>
          <a:p>
            <a:pPr indent="442913" algn="just">
              <a:spcBef>
                <a:spcPts val="600"/>
              </a:spcBef>
              <a:spcAft>
                <a:spcPts val="600"/>
              </a:spcAft>
              <a:tabLst>
                <a:tab pos="625475" algn="l"/>
              </a:tabLst>
            </a:pPr>
            <a:r>
              <a:rPr lang="ru-RU" sz="1600" dirty="0">
                <a:latin typeface="Book Antiqua" panose="02040602050305030304" pitchFamily="18" charset="0"/>
              </a:rPr>
              <a:t>1.	Развитие инновационной деятельности и взаимодействия с органами государственной власти и местного самоуправления, бизнес-сообществом в целях обеспечения долгосрочного устойчивого развития Красноярского края.</a:t>
            </a:r>
          </a:p>
          <a:p>
            <a:pPr indent="442913" algn="just">
              <a:spcBef>
                <a:spcPts val="600"/>
              </a:spcBef>
              <a:spcAft>
                <a:spcPts val="600"/>
              </a:spcAft>
              <a:tabLst>
                <a:tab pos="625475" algn="l"/>
              </a:tabLst>
            </a:pPr>
            <a:r>
              <a:rPr lang="ru-RU" sz="1600" dirty="0">
                <a:latin typeface="Book Antiqua" panose="02040602050305030304" pitchFamily="18" charset="0"/>
              </a:rPr>
              <a:t>2.	Интеграция результатов научно-исследовательской и экспертно-аналитической работы в учебный процесс.</a:t>
            </a:r>
          </a:p>
          <a:p>
            <a:pPr indent="442913" algn="just">
              <a:spcBef>
                <a:spcPts val="600"/>
              </a:spcBef>
              <a:spcAft>
                <a:spcPts val="600"/>
              </a:spcAft>
              <a:tabLst>
                <a:tab pos="625475" algn="l"/>
              </a:tabLst>
            </a:pPr>
            <a:r>
              <a:rPr lang="ru-RU" sz="1600" dirty="0">
                <a:latin typeface="Book Antiqua" panose="02040602050305030304" pitchFamily="18" charset="0"/>
              </a:rPr>
              <a:t>3.	Повышение эффективности и результативности фундаментальных и прикладных научных исследований по приоритетным направлениям развития по приоритетным направлениям развития инновационной экономики.</a:t>
            </a:r>
          </a:p>
          <a:p>
            <a:pPr indent="442913" algn="just">
              <a:spcBef>
                <a:spcPts val="600"/>
              </a:spcBef>
              <a:spcAft>
                <a:spcPts val="600"/>
              </a:spcAft>
              <a:tabLst>
                <a:tab pos="625475" algn="l"/>
              </a:tabLst>
            </a:pPr>
            <a:r>
              <a:rPr lang="ru-RU" sz="1600" dirty="0">
                <a:latin typeface="Book Antiqua" panose="02040602050305030304" pitchFamily="18" charset="0"/>
              </a:rPr>
              <a:t>4.	Обеспечение условий для повышение научного потенциала Красноярского филиала </a:t>
            </a:r>
            <a:r>
              <a:rPr lang="ru-RU" sz="1600" dirty="0" err="1">
                <a:latin typeface="Book Antiqua" panose="02040602050305030304" pitchFamily="18" charset="0"/>
              </a:rPr>
              <a:t>Финуниверситета</a:t>
            </a:r>
            <a:r>
              <a:rPr lang="ru-RU" sz="1600" dirty="0">
                <a:latin typeface="Book Antiqua" panose="02040602050305030304" pitchFamily="18" charset="0"/>
              </a:rPr>
              <a:t>.</a:t>
            </a:r>
          </a:p>
          <a:p>
            <a:pPr indent="442913" algn="just">
              <a:spcBef>
                <a:spcPts val="600"/>
              </a:spcBef>
              <a:spcAft>
                <a:spcPts val="600"/>
              </a:spcAft>
              <a:tabLst>
                <a:tab pos="625475" algn="l"/>
              </a:tabLst>
            </a:pPr>
            <a:r>
              <a:rPr lang="ru-RU" sz="1600" dirty="0">
                <a:latin typeface="Book Antiqua" panose="02040602050305030304" pitchFamily="18" charset="0"/>
              </a:rPr>
              <a:t>5.	Реализация целевых показателей Программы развития Красноярского филиала </a:t>
            </a:r>
            <a:r>
              <a:rPr lang="ru-RU" sz="1600" dirty="0" err="1">
                <a:latin typeface="Book Antiqua" panose="02040602050305030304" pitchFamily="18" charset="0"/>
              </a:rPr>
              <a:t>Финуниверситета</a:t>
            </a:r>
            <a:r>
              <a:rPr lang="ru-RU" sz="1600" dirty="0">
                <a:latin typeface="Book Antiqua" panose="02040602050305030304" pitchFamily="18" charset="0"/>
              </a:rPr>
              <a:t> на 2022 год.</a:t>
            </a:r>
          </a:p>
          <a:p>
            <a:pPr algn="just"/>
            <a:endParaRPr lang="ru-RU" sz="1400" dirty="0">
              <a:latin typeface="Book Antiqua" panose="02040602050305030304" pitchFamily="18" charset="0"/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=""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89" y="1181194"/>
            <a:ext cx="8237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Мероприятия, разработанные совместно с НСО: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=""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6FB8EE-E7A5-4AD4-882F-90EB00FD278F}"/>
              </a:ext>
            </a:extLst>
          </p:cNvPr>
          <p:cNvSpPr txBox="1"/>
          <p:nvPr/>
        </p:nvSpPr>
        <p:spPr>
          <a:xfrm>
            <a:off x="251167" y="3349971"/>
            <a:ext cx="8237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Участие в мероприятиях:</a:t>
            </a:r>
          </a:p>
        </p:txBody>
      </p:sp>
      <p:pic>
        <p:nvPicPr>
          <p:cNvPr id="2050" name="Picture 2" descr="Новости - Новости">
            <a:extLst>
              <a:ext uri="{FF2B5EF4-FFF2-40B4-BE49-F238E27FC236}">
                <a16:creationId xmlns="" xmlns:a16="http://schemas.microsoft.com/office/drawing/2014/main" id="{46A28852-4804-4772-8E55-6E9A98A1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2" y="1707387"/>
            <a:ext cx="2582592" cy="1452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DC376FC1-7C8D-452D-BB53-8CE9B0B9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73" y="1654823"/>
            <a:ext cx="4360141" cy="16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AB71B5B8-058F-4066-A244-B51BBE8B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22" y="3733554"/>
            <a:ext cx="1565356" cy="11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EA53480B-ED9B-46B1-9BE9-59D1D0CE8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37" y="5142360"/>
            <a:ext cx="2037639" cy="11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Географический диктант – 2020 состоится 29 ноября">
            <a:extLst>
              <a:ext uri="{FF2B5EF4-FFF2-40B4-BE49-F238E27FC236}">
                <a16:creationId xmlns="" xmlns:a16="http://schemas.microsoft.com/office/drawing/2014/main" id="{56BAC8D7-5920-467C-96CD-1603FCD7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8" y="5123560"/>
            <a:ext cx="1574927" cy="11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Управление по профессиональной ориентации и работе с одаренными  обучающимися - Конкурс FinSkills Russia 2019">
            <a:extLst>
              <a:ext uri="{FF2B5EF4-FFF2-40B4-BE49-F238E27FC236}">
                <a16:creationId xmlns="" xmlns:a16="http://schemas.microsoft.com/office/drawing/2014/main" id="{54A31101-F8C4-4491-ABA9-20C009669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48" y="5503996"/>
            <a:ext cx="1781453" cy="7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2EC6540-CBF7-49E4-AC6E-D842382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573" t="14335" r="71068" b="60512"/>
          <a:stretch/>
        </p:blipFill>
        <p:spPr>
          <a:xfrm>
            <a:off x="6728059" y="3549110"/>
            <a:ext cx="1052348" cy="131074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38" y="3733554"/>
            <a:ext cx="1726369" cy="102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16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89" y="1181194"/>
            <a:ext cx="8237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Выступали площадкой для проведения мероприятий: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=""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98DDE47-D312-4305-8206-055DB5A44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626" y="1646595"/>
            <a:ext cx="1994036" cy="1983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C52C9C-D270-4138-B762-06019A562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884" y="3965205"/>
            <a:ext cx="3793936" cy="254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4" descr="Географический диктант – 2020 состоится 29 ноября">
            <a:extLst>
              <a:ext uri="{FF2B5EF4-FFF2-40B4-BE49-F238E27FC236}">
                <a16:creationId xmlns="" xmlns:a16="http://schemas.microsoft.com/office/drawing/2014/main" id="{EA96876C-5AE9-4B05-9857-332B62CE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41" y="1692198"/>
            <a:ext cx="2602135" cy="19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1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056" y="1192575"/>
            <a:ext cx="8811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1600" dirty="0">
                <a:latin typeface="Book Antiqua" panose="02040602050305030304" pitchFamily="18" charset="0"/>
              </a:rPr>
              <a:t>2</a:t>
            </a:r>
            <a:r>
              <a:rPr lang="ru-RU" sz="1600" dirty="0" smtClean="0">
                <a:latin typeface="Book Antiqua" panose="02040602050305030304" pitchFamily="18" charset="0"/>
              </a:rPr>
              <a:t>1 </a:t>
            </a:r>
            <a:r>
              <a:rPr lang="ru-RU" sz="1600" dirty="0">
                <a:latin typeface="Book Antiqua" panose="02040602050305030304" pitchFamily="18" charset="0"/>
              </a:rPr>
              <a:t>февраля </a:t>
            </a:r>
            <a:r>
              <a:rPr lang="ru-RU" sz="1600" dirty="0" smtClean="0">
                <a:latin typeface="Book Antiqua" panose="02040602050305030304" pitchFamily="18" charset="0"/>
              </a:rPr>
              <a:t>2023 </a:t>
            </a:r>
            <a:r>
              <a:rPr lang="ru-RU" sz="1600" dirty="0">
                <a:latin typeface="Book Antiqua" panose="02040602050305030304" pitchFamily="18" charset="0"/>
              </a:rPr>
              <a:t>года Красноярский филиал Финансового Университета </a:t>
            </a:r>
            <a:r>
              <a:rPr lang="ru-RU" sz="1600" dirty="0" smtClean="0">
                <a:latin typeface="Book Antiqua" panose="02040602050305030304" pitchFamily="18" charset="0"/>
              </a:rPr>
              <a:t>выступил в качестве организатора во </a:t>
            </a:r>
            <a:r>
              <a:rPr lang="ru-RU" sz="1600" dirty="0">
                <a:latin typeface="Book Antiqua" panose="02040602050305030304" pitchFamily="18" charset="0"/>
              </a:rPr>
              <a:t>Всероссийской научно-практической конференции </a:t>
            </a:r>
            <a:r>
              <a:rPr lang="ru-RU" sz="1600" b="1" dirty="0">
                <a:latin typeface="Book Antiqua" panose="02040602050305030304" pitchFamily="18" charset="0"/>
              </a:rPr>
              <a:t>«Социально-экономический ландшафт региона: </a:t>
            </a:r>
            <a:r>
              <a:rPr lang="ru-RU" sz="1600" b="1" dirty="0" smtClean="0">
                <a:latin typeface="Book Antiqua" panose="02040602050305030304" pitchFamily="18" charset="0"/>
              </a:rPr>
              <a:t>государственные финансы» </a:t>
            </a:r>
            <a:r>
              <a:rPr lang="ru-RU" sz="1600" b="1" dirty="0">
                <a:latin typeface="Book Antiqua" panose="02040602050305030304" pitchFamily="18" charset="0"/>
              </a:rPr>
              <a:t>в очно-дистанционном и заочном форматах.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=""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48814" y="3152036"/>
            <a:ext cx="2836863" cy="1998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11" y="2725073"/>
            <a:ext cx="2002503" cy="2852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ООО АМПЕР\123\TNoo3nXQsV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6" y="2586215"/>
            <a:ext cx="4216994" cy="3162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1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6341914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>
                <a:latin typeface="Book Antiqua" panose="02040602050305030304" pitchFamily="18" charset="0"/>
              </a:rPr>
              <a:t>XIV</a:t>
            </a:r>
            <a:r>
              <a:rPr lang="ru-RU" sz="1200" b="1" dirty="0">
                <a:latin typeface="Book Antiqua" panose="02040602050305030304" pitchFamily="18" charset="0"/>
              </a:rPr>
              <a:t> </a:t>
            </a:r>
            <a:r>
              <a:rPr lang="ru-RU" sz="1200" b="1" dirty="0" smtClean="0">
                <a:latin typeface="Book Antiqua" panose="02040602050305030304" pitchFamily="18" charset="0"/>
              </a:rPr>
              <a:t>Международный научный студенческий конгресс    </a:t>
            </a:r>
            <a:r>
              <a:rPr lang="ru-RU" sz="1200" b="1" dirty="0">
                <a:latin typeface="Book Antiqua" panose="02040602050305030304" pitchFamily="18" charset="0"/>
              </a:rPr>
              <a:t>«Экономика России: новые тренды развития» с применением дистанционных технологий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942" y="1181194"/>
            <a:ext cx="8674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1600" dirty="0" smtClean="0">
                <a:latin typeface="Book Antiqua" panose="02040602050305030304" pitchFamily="18" charset="0"/>
              </a:rPr>
              <a:t>31 марта 2023 года Красноярский филиала </a:t>
            </a:r>
            <a:r>
              <a:rPr lang="ru-RU" sz="1600" dirty="0" err="1" smtClean="0">
                <a:latin typeface="Book Antiqua" panose="02040602050305030304" pitchFamily="18" charset="0"/>
              </a:rPr>
              <a:t>Финуниверситета</a:t>
            </a:r>
            <a:r>
              <a:rPr lang="ru-RU" sz="1600" dirty="0" smtClean="0">
                <a:latin typeface="Book Antiqua" panose="02040602050305030304" pitchFamily="18" charset="0"/>
              </a:rPr>
              <a:t> принял участие в </a:t>
            </a:r>
            <a:r>
              <a:rPr lang="en-US" sz="1600" dirty="0" smtClean="0">
                <a:latin typeface="Book Antiqua" panose="02040602050305030304" pitchFamily="18" charset="0"/>
              </a:rPr>
              <a:t>XIV</a:t>
            </a:r>
            <a:r>
              <a:rPr lang="ru-RU" sz="1600" dirty="0" smtClean="0">
                <a:latin typeface="Book Antiqua" panose="02040602050305030304" pitchFamily="18" charset="0"/>
              </a:rPr>
              <a:t> Международном научном студенческом конгрессе    «Экономика России: новые тренды развития» с применением дистанционных технологий. 25 студентов филиала приняли участие в конгрессе, из них 3 члена НСО. </a:t>
            </a:r>
          </a:p>
          <a:p>
            <a:pPr indent="442913" algn="just"/>
            <a:r>
              <a:rPr lang="ru-RU" sz="1600" dirty="0" smtClean="0">
                <a:latin typeface="Book Antiqua" panose="02040602050305030304" pitchFamily="18" charset="0"/>
              </a:rPr>
              <a:t>Заместитель научного студенческого общества - Роман Достовалов стал победителем и  получил диплом 3 степени.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=""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42" y="224219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181" t="3621" r="4455" b="3342"/>
          <a:stretch/>
        </p:blipFill>
        <p:spPr>
          <a:xfrm>
            <a:off x="362138" y="2743200"/>
            <a:ext cx="2571184" cy="3757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758" y="2743199"/>
            <a:ext cx="2539720" cy="3757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914" y="2743199"/>
            <a:ext cx="2528109" cy="37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2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3">
            <a:extLst>
              <a:ext uri="{FF2B5EF4-FFF2-40B4-BE49-F238E27FC236}">
                <a16:creationId xmlns="" xmlns:a16="http://schemas.microsoft.com/office/drawing/2014/main" id="{FD7D677D-2B60-4AF9-84AA-927F1C643FC6}"/>
              </a:ext>
            </a:extLst>
          </p:cNvPr>
          <p:cNvSpPr/>
          <p:nvPr/>
        </p:nvSpPr>
        <p:spPr>
          <a:xfrm>
            <a:off x="115786" y="377126"/>
            <a:ext cx="5565923" cy="64633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FCD3D4-A835-4EB7-8D29-2B85FCA9F08E}"/>
              </a:ext>
            </a:extLst>
          </p:cNvPr>
          <p:cNvSpPr txBox="1"/>
          <p:nvPr/>
        </p:nvSpPr>
        <p:spPr>
          <a:xfrm>
            <a:off x="-328120" y="380218"/>
            <a:ext cx="583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  в научных мероприятиях, организуемых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Финуниверситетом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партнерами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A592A2B-E647-40DE-B7F2-0E92D7DC7362}"/>
              </a:ext>
            </a:extLst>
          </p:cNvPr>
          <p:cNvSpPr/>
          <p:nvPr/>
        </p:nvSpPr>
        <p:spPr>
          <a:xfrm>
            <a:off x="244280" y="5586884"/>
            <a:ext cx="871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D2D0A30-AC54-4B50-A1BB-052A97BD8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80" y="53531"/>
            <a:ext cx="2633700" cy="10790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280" y="1242515"/>
            <a:ext cx="8639300" cy="559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>
              <a:lnSpc>
                <a:spcPct val="150000"/>
              </a:lnSpc>
              <a:buFont typeface="+mj-lt"/>
              <a:buAutoNum type="arabicPeriod"/>
              <a:tabLst>
                <a:tab pos="533400" algn="l"/>
                <a:tab pos="630238" algn="l"/>
              </a:tabLst>
            </a:pPr>
            <a:r>
              <a:rPr lang="ru-RU" sz="1550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XIV Международный научный студенческий конгресс «Экономика России: новые тренды развития», Финансовый университет при Правительстве </a:t>
            </a:r>
            <a:r>
              <a:rPr lang="ru-RU" sz="1550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РФ</a:t>
            </a:r>
            <a:r>
              <a:rPr lang="ru-RU" sz="1550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.</a:t>
            </a:r>
            <a:r>
              <a:rPr lang="ru-RU" sz="1550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ru-RU" sz="1550" b="1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Дипломы 1, 2 и 3 </a:t>
            </a:r>
            <a:r>
              <a:rPr lang="ru-RU" sz="1550" b="1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степени</a:t>
            </a:r>
            <a:r>
              <a:rPr lang="ru-RU" sz="1550" b="1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.</a:t>
            </a:r>
            <a:endParaRPr lang="ru-RU" sz="1550" b="1" spc="-20" dirty="0" smtClean="0">
              <a:latin typeface="Book Antiqua" panose="0204060205030503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lvl="0" indent="271463" algn="just">
              <a:lnSpc>
                <a:spcPct val="150000"/>
              </a:lnSpc>
              <a:buFont typeface="+mj-lt"/>
              <a:buAutoNum type="arabicPeriod"/>
              <a:tabLst>
                <a:tab pos="533400" algn="l"/>
                <a:tab pos="630238" algn="l"/>
              </a:tabLst>
            </a:pPr>
            <a:r>
              <a:rPr lang="ru-RU" sz="1550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Студент Красноярского </a:t>
            </a:r>
            <a:r>
              <a:rPr lang="ru-RU" sz="1550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филиала принял участие в конкурсе </a:t>
            </a:r>
            <a:r>
              <a:rPr lang="ru-RU" sz="1550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«Лауреат премии ректора Финансового университета» 2023 года, в номинации «За достижения в учебе</a:t>
            </a:r>
            <a:r>
              <a:rPr lang="ru-RU" sz="1550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». </a:t>
            </a:r>
            <a:r>
              <a:rPr lang="ru-RU" sz="1550" b="1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Победитель в </a:t>
            </a:r>
            <a:r>
              <a:rPr lang="ru-RU" sz="1550" b="1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номинации «За достижения в учебе».</a:t>
            </a:r>
            <a:r>
              <a:rPr lang="ru-RU" sz="1550" b="1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</a:p>
          <a:p>
            <a:pPr lvl="0" indent="27146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33400" algn="l"/>
                <a:tab pos="630238" algn="l"/>
              </a:tabLst>
            </a:pPr>
            <a:r>
              <a:rPr lang="ru-RU" sz="1550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XII </a:t>
            </a:r>
            <a:r>
              <a:rPr lang="ru-RU" sz="1550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Международный конкурс научных работ студентов и аспирантов (Финансовый университет при Правительстве Российской Федерации), Финансовый университет при Правительстве </a:t>
            </a:r>
            <a:r>
              <a:rPr lang="ru-RU" sz="1550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РФ. </a:t>
            </a:r>
            <a:r>
              <a:rPr lang="ru-RU" sz="1550" b="1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Диплом 1 </a:t>
            </a:r>
            <a:r>
              <a:rPr lang="ru-RU" sz="1550" b="1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степени.</a:t>
            </a:r>
          </a:p>
          <a:p>
            <a:pPr lvl="0" indent="27146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33400" algn="l"/>
                <a:tab pos="630238" algn="l"/>
              </a:tabLst>
            </a:pPr>
            <a:r>
              <a:rPr lang="ru-RU" sz="1550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Всероссийский </a:t>
            </a:r>
            <a:r>
              <a:rPr lang="ru-RU" sz="1550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конкурс профессионального мастерства, Уфимский филиал </a:t>
            </a:r>
            <a:r>
              <a:rPr lang="ru-RU" sz="1550" spc="-20" dirty="0" err="1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Финуниверситета</a:t>
            </a:r>
            <a:r>
              <a:rPr lang="ru-RU" sz="1550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. </a:t>
            </a:r>
            <a:r>
              <a:rPr lang="ru-RU" sz="1550" b="1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Диплом 3 </a:t>
            </a:r>
            <a:r>
              <a:rPr lang="ru-RU" sz="1550" b="1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степени</a:t>
            </a:r>
            <a:r>
              <a:rPr lang="ru-RU" sz="1550" b="1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.</a:t>
            </a:r>
            <a:endParaRPr lang="ru-RU" sz="1550" b="1" spc="-20" dirty="0" smtClean="0">
              <a:latin typeface="Book Antiqua" panose="0204060205030503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lvl="0" indent="27146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33400" algn="l"/>
                <a:tab pos="630238" algn="l"/>
              </a:tabLst>
            </a:pPr>
            <a:r>
              <a:rPr lang="ru-RU" sz="1550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VII </a:t>
            </a:r>
            <a:r>
              <a:rPr lang="ru-RU" sz="1550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Всероссийская студенческая научно-практическая конференция «Проект для России: эффективные финансовые механизмы», </a:t>
            </a:r>
            <a:r>
              <a:rPr lang="ru-RU" sz="1550" spc="-20" dirty="0" err="1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Сургутский</a:t>
            </a:r>
            <a:r>
              <a:rPr lang="ru-RU" sz="1550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филиал </a:t>
            </a:r>
            <a:r>
              <a:rPr lang="ru-RU" sz="1550" spc="-20" dirty="0" err="1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Финуниверситета</a:t>
            </a:r>
            <a:r>
              <a:rPr lang="ru-RU" sz="1550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. </a:t>
            </a:r>
            <a:r>
              <a:rPr lang="ru-RU" sz="1550" b="1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Диплом 2 </a:t>
            </a:r>
            <a:r>
              <a:rPr lang="ru-RU" sz="1550" b="1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степени</a:t>
            </a:r>
            <a:r>
              <a:rPr lang="ru-RU" sz="1550" b="1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.</a:t>
            </a:r>
            <a:endParaRPr lang="ru-RU" sz="1550" b="1" spc="-20" dirty="0" smtClean="0">
              <a:latin typeface="Book Antiqua" panose="0204060205030503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lvl="0" indent="271463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33400" algn="l"/>
                <a:tab pos="630238" algn="l"/>
              </a:tabLst>
            </a:pPr>
            <a:r>
              <a:rPr lang="ru-RU" sz="1550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II </a:t>
            </a:r>
            <a:r>
              <a:rPr lang="ru-RU" sz="1550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Всероссийская </a:t>
            </a:r>
            <a:r>
              <a:rPr lang="ru-RU" sz="1550" b="1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олимпиада по бухгалтерскому учету и отчетности, </a:t>
            </a:r>
            <a:r>
              <a:rPr lang="ru-RU" sz="1550" b="1" spc="-20" dirty="0" err="1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Шадринский</a:t>
            </a:r>
            <a:r>
              <a:rPr lang="ru-RU" sz="1550" b="1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филиал </a:t>
            </a:r>
            <a:r>
              <a:rPr lang="ru-RU" sz="1550" b="1" spc="-20" dirty="0" err="1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Финуниверситета</a:t>
            </a:r>
            <a:r>
              <a:rPr lang="ru-RU" sz="1550" b="1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. Дипломы </a:t>
            </a:r>
            <a:r>
              <a:rPr lang="ru-RU" sz="1550" b="1" spc="-20" dirty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2 и 3 </a:t>
            </a:r>
            <a:r>
              <a:rPr lang="ru-RU" sz="1550" b="1" spc="-20" dirty="0" smtClean="0">
                <a:latin typeface="Book Antiqua" panose="0204060205030503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степени.</a:t>
            </a:r>
            <a:endParaRPr lang="ru-RU" sz="1550" spc="-20" dirty="0">
              <a:latin typeface="Liberation Serif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3">
            <a:extLst>
              <a:ext uri="{FF2B5EF4-FFF2-40B4-BE49-F238E27FC236}">
                <a16:creationId xmlns="" xmlns:a16="http://schemas.microsoft.com/office/drawing/2014/main" id="{93909064-89D2-49E9-8FF0-49ED1A87DA5D}"/>
              </a:ext>
            </a:extLst>
          </p:cNvPr>
          <p:cNvSpPr/>
          <p:nvPr/>
        </p:nvSpPr>
        <p:spPr>
          <a:xfrm>
            <a:off x="0" y="403280"/>
            <a:ext cx="5779406" cy="64633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3AF25E-79BF-43A4-8854-3FD64748B192}"/>
              </a:ext>
            </a:extLst>
          </p:cNvPr>
          <p:cNvSpPr txBox="1"/>
          <p:nvPr/>
        </p:nvSpPr>
        <p:spPr>
          <a:xfrm>
            <a:off x="-436586" y="541780"/>
            <a:ext cx="550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РИНЦ и прочих сборниках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7688C68-E2B5-4699-9F8E-275A3856B0F9}"/>
              </a:ext>
            </a:extLst>
          </p:cNvPr>
          <p:cNvSpPr/>
          <p:nvPr/>
        </p:nvSpPr>
        <p:spPr>
          <a:xfrm>
            <a:off x="445168" y="1719091"/>
            <a:ext cx="816944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Book Antiqua" panose="02040602050305030304" pitchFamily="18" charset="0"/>
              </a:rPr>
              <a:t>37 </a:t>
            </a:r>
            <a:r>
              <a:rPr lang="ru-RU" sz="2000" b="1" dirty="0">
                <a:latin typeface="Book Antiqua" panose="02040602050305030304" pitchFamily="18" charset="0"/>
              </a:rPr>
              <a:t>студенческих работ были опубликованы в </a:t>
            </a:r>
            <a:r>
              <a:rPr lang="ru-RU" sz="2000" b="1" dirty="0" smtClean="0">
                <a:latin typeface="Book Antiqua" panose="02040602050305030304" pitchFamily="18" charset="0"/>
              </a:rPr>
              <a:t>сборнике РИНЦ: </a:t>
            </a:r>
          </a:p>
          <a:p>
            <a:pPr algn="just"/>
            <a:endParaRPr lang="ru-RU" sz="1600" dirty="0">
              <a:latin typeface="Book Antiqua" panose="02040602050305030304" pitchFamily="18" charset="0"/>
            </a:endParaRPr>
          </a:p>
          <a:p>
            <a:pPr algn="just"/>
            <a:r>
              <a:rPr lang="ru-RU" sz="1600" dirty="0">
                <a:latin typeface="Book Antiqua" panose="02040602050305030304" pitchFamily="18" charset="0"/>
              </a:rPr>
              <a:t>Социально-экономический ландшафт региона: государственные финансы: материалы </a:t>
            </a:r>
            <a:r>
              <a:rPr lang="ru-RU" sz="1600" dirty="0" err="1">
                <a:latin typeface="Book Antiqua" panose="02040602050305030304" pitchFamily="18" charset="0"/>
              </a:rPr>
              <a:t>Всерос</a:t>
            </a:r>
            <a:r>
              <a:rPr lang="ru-RU" sz="1600" dirty="0">
                <a:latin typeface="Book Antiqua" panose="02040602050305030304" pitchFamily="18" charset="0"/>
              </a:rPr>
              <a:t>. науч.-</a:t>
            </a:r>
            <a:r>
              <a:rPr lang="ru-RU" sz="1600" dirty="0" err="1">
                <a:latin typeface="Book Antiqua" panose="02040602050305030304" pitchFamily="18" charset="0"/>
              </a:rPr>
              <a:t>практ</a:t>
            </a:r>
            <a:r>
              <a:rPr lang="ru-RU" sz="1600" dirty="0">
                <a:latin typeface="Book Antiqua" panose="02040602050305030304" pitchFamily="18" charset="0"/>
              </a:rPr>
              <a:t>. </a:t>
            </a:r>
            <a:r>
              <a:rPr lang="ru-RU" sz="1600" dirty="0" err="1">
                <a:latin typeface="Book Antiqua" panose="02040602050305030304" pitchFamily="18" charset="0"/>
              </a:rPr>
              <a:t>конф</a:t>
            </a:r>
            <a:r>
              <a:rPr lang="ru-RU" sz="1600" dirty="0">
                <a:latin typeface="Book Antiqua" panose="02040602050305030304" pitchFamily="18" charset="0"/>
              </a:rPr>
              <a:t>. преподавателей, студентов и практиков. Красноярск, 21 февраля 2023 г. [Электронный ресурс] / отв. ред. М. А. Киль. – Электрон. дан. (1,64 </a:t>
            </a:r>
            <a:r>
              <a:rPr lang="ru-RU" sz="1600" dirty="0" err="1">
                <a:latin typeface="Book Antiqua" panose="02040602050305030304" pitchFamily="18" charset="0"/>
              </a:rPr>
              <a:t>Mb</a:t>
            </a:r>
            <a:r>
              <a:rPr lang="ru-RU" sz="1600" dirty="0">
                <a:latin typeface="Book Antiqua" panose="02040602050305030304" pitchFamily="18" charset="0"/>
              </a:rPr>
              <a:t>). – Красноярск : </a:t>
            </a:r>
            <a:r>
              <a:rPr lang="ru-RU" sz="1600" dirty="0" err="1">
                <a:latin typeface="Book Antiqua" panose="02040602050305030304" pitchFamily="18" charset="0"/>
              </a:rPr>
              <a:t>Сиб</a:t>
            </a:r>
            <a:r>
              <a:rPr lang="ru-RU" sz="1600" dirty="0">
                <a:latin typeface="Book Antiqua" panose="02040602050305030304" pitchFamily="18" charset="0"/>
              </a:rPr>
              <a:t>. </a:t>
            </a:r>
            <a:r>
              <a:rPr lang="ru-RU" sz="1600" dirty="0" err="1">
                <a:latin typeface="Book Antiqua" panose="02040602050305030304" pitchFamily="18" charset="0"/>
              </a:rPr>
              <a:t>федер</a:t>
            </a:r>
            <a:r>
              <a:rPr lang="ru-RU" sz="1600" dirty="0">
                <a:latin typeface="Book Antiqua" panose="02040602050305030304" pitchFamily="18" charset="0"/>
              </a:rPr>
              <a:t> ун-т, 2023</a:t>
            </a:r>
            <a:r>
              <a:rPr lang="ru-RU" sz="1600" dirty="0" smtClean="0">
                <a:latin typeface="Book Antiqua" panose="02040602050305030304" pitchFamily="18" charset="0"/>
              </a:rPr>
              <a:t>.</a:t>
            </a:r>
          </a:p>
          <a:p>
            <a:pPr algn="just"/>
            <a:endParaRPr lang="ru-RU" sz="16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2000" b="1" dirty="0" smtClean="0">
                <a:latin typeface="Book Antiqua" panose="02040602050305030304" pitchFamily="18" charset="0"/>
              </a:rPr>
              <a:t>Прочие сборники:  </a:t>
            </a:r>
            <a:endParaRPr lang="ru-RU" sz="2000" b="1" dirty="0"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Сборнике  </a:t>
            </a:r>
            <a:r>
              <a:rPr lang="ru-RU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научных работ XVI РОССИЙСКОЙ МЕЖВУЗОВСКОЙ НАУЧНО-ПРАКТИЧЕСКОЙ КОНФЕРЕНЦИИ ПРЕПОДАВАТЕЛЕЙ И СТУДЕНТОВ «ЮНОСТЬ. ТВОРЧЕСТВО. ПРОГРЕСС»​</a:t>
            </a:r>
            <a:r>
              <a:rPr lang="ru-RU" sz="1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ГОТОВ К ЦИФРЕ» - НОВЫЙ </a:t>
            </a:r>
            <a:r>
              <a:rPr lang="ru-RU" sz="1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ВИТОК </a:t>
            </a:r>
            <a:r>
              <a:rPr lang="ru-RU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ЦИФРОВИЗАЦИИ В РОССИИ.</a:t>
            </a:r>
            <a:r>
              <a:rPr lang="ru-RU" sz="1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Пермский </a:t>
            </a:r>
            <a:r>
              <a:rPr lang="ru-RU" sz="1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финансово-экономический </a:t>
            </a:r>
            <a:r>
              <a:rPr lang="ru-RU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колледж – филиал ФГОБУ ВО «Финансовый университет при Правительстве Российской Федерации» Пермь, 2023, стр. </a:t>
            </a:r>
            <a:r>
              <a:rPr lang="ru-RU" sz="1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168.</a:t>
            </a:r>
            <a:endParaRPr lang="en-US" sz="16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1B2DE16-2421-4CF5-82BF-F5ED40F0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04" y="-29474"/>
            <a:ext cx="263370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50644539C1CEC4FA03C2FC43B1DB100" ma:contentTypeVersion="1" ma:contentTypeDescription="Создание документа." ma:contentTypeScope="" ma:versionID="732f6d035ab1b8c98a0c061553bcd485">
  <xsd:schema xmlns:xsd="http://www.w3.org/2001/XMLSchema" xmlns:xs="http://www.w3.org/2001/XMLSchema" xmlns:p="http://schemas.microsoft.com/office/2006/metadata/properties" xmlns:ns2="f92de70e-9a15-4435-b920-4a6dd2b08d15" targetNamespace="http://schemas.microsoft.com/office/2006/metadata/properties" ma:root="true" ma:fieldsID="493803774a52e1ada5078b198a929a51" ns2:_="">
    <xsd:import namespace="f92de70e-9a15-4435-b920-4a6dd2b08d1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de70e-9a15-4435-b920-4a6dd2b08d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E2BFF0-F7C9-42E4-9107-5143ECCB3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2de70e-9a15-4435-b920-4a6dd2b08d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</TotalTime>
  <Words>579</Words>
  <Application>Microsoft Office PowerPoint</Application>
  <PresentationFormat>Экран (4:3)</PresentationFormat>
  <Paragraphs>58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SimSun</vt:lpstr>
      <vt:lpstr>Arial</vt:lpstr>
      <vt:lpstr>Book Antiqua</vt:lpstr>
      <vt:lpstr>Calibri</vt:lpstr>
      <vt:lpstr>Calibri Light</vt:lpstr>
      <vt:lpstr>Liberation Serif</vt:lpstr>
      <vt:lpstr>Lucida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Чудинов Олег</cp:lastModifiedBy>
  <cp:revision>83</cp:revision>
  <dcterms:created xsi:type="dcterms:W3CDTF">2016-09-22T16:49:19Z</dcterms:created>
  <dcterms:modified xsi:type="dcterms:W3CDTF">2023-11-27T02:10:34Z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0x010100750644539C1CEC4FA03C2FC43B1DB100</vt:lpwstr>
  </property>
</Properties>
</file>