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86" r:id="rId3"/>
    <p:sldId id="703" r:id="rId4"/>
    <p:sldId id="688" r:id="rId5"/>
    <p:sldId id="689" r:id="rId6"/>
    <p:sldId id="690" r:id="rId7"/>
    <p:sldId id="691" r:id="rId8"/>
    <p:sldId id="692" r:id="rId9"/>
    <p:sldId id="693" r:id="rId10"/>
    <p:sldId id="694" r:id="rId11"/>
    <p:sldId id="697" r:id="rId12"/>
    <p:sldId id="700" r:id="rId13"/>
    <p:sldId id="699" r:id="rId14"/>
    <p:sldId id="702" r:id="rId15"/>
    <p:sldId id="698" r:id="rId16"/>
  </p:sldIdLst>
  <p:sldSz cx="9144000" cy="6858000" type="screen4x3"/>
  <p:notesSz cx="6760845" cy="9881870"/>
  <p:custDataLst>
    <p:tags r:id="rId20"/>
  </p:custDataLst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28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4D3"/>
    <a:srgbClr val="AFD96D"/>
    <a:srgbClr val="D2EAAE"/>
    <a:srgbClr val="99CCFF"/>
    <a:srgbClr val="CC00CC"/>
    <a:srgbClr val="FF00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9"/>
    <p:restoredTop sz="94660"/>
  </p:normalViewPr>
  <p:slideViewPr>
    <p:cSldViewPr showGuides="1">
      <p:cViewPr varScale="1">
        <p:scale>
          <a:sx n="101" d="100"/>
          <a:sy n="101" d="100"/>
        </p:scale>
        <p:origin x="114" y="252"/>
      </p:cViewPr>
      <p:guideLst>
        <p:guide orient="horz" pos="2151"/>
        <p:guide pos="2896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7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admin\Desktop\&#1050;&#1054;&#1053;&#1060;&#1045;&#1056;&#1045;&#1053;&#1062;&#1048;&#1048;%202024-2025%20&#1059;&#1063;.&#1043;\&#1043;&#1088;&#1072;&#1092;&#1080;&#1082;&#1080;%20&#1076;&#1083;&#1103;%20&#1089;&#1090;&#1072;&#1090;&#1100;&#108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admin\Desktop\_&#1057;&#1058;&#1040;&#1058;&#1068;&#1071;%20&#1042;&#1040;&#1050;%20&#1085;&#1086;&#1103;&#1073;&#1088;&#1100;%202025%20&#1075;\&#1059;&#1089;&#1090;&#1088;&#1072;&#1085;&#1077;&#1085;&#1080;&#1077;%20&#1079;&#1072;&#1084;&#1077;&#1095;&#1072;&#1085;&#1080;&#1081;%20&#1088;&#1077;&#1094;&#1077;&#1085;&#1079;&#1077;&#1085;&#1090;&#1086;&#1074;%20&#1078;&#1091;&#1088;&#1085;&#1072;&#1083;&#1072;%20&#1042;&#1040;&#1050;%20&#1086;&#1090;%2003.01.2026\_3.%20&#1058;&#1072;&#1073;&#1083;%20&#1087;&#1086;%20&#1101;&#1082;&#1086;&#1085;&#1086;&#1084;.%20&#1076;&#1086;&#1089;&#1090;&#1091;&#1087;&#1085;&#1086;&#1089;&#1090;&#1080;%20&#1082;&#1086;&#1088;&#1088;&#1077;&#1082;&#1090;%2014.11.%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admin\Desktop\_&#1057;&#1058;&#1040;&#1058;&#1068;&#1071;%20&#1042;&#1040;&#1050;%20&#1085;&#1086;&#1103;&#1073;&#1088;&#1100;%202025%20&#1075;\&#1059;&#1089;&#1090;&#1088;&#1072;&#1085;&#1077;&#1085;&#1080;&#1077;%20&#1079;&#1072;&#1084;&#1077;&#1095;&#1072;&#1085;&#1080;&#1081;%20&#1088;&#1077;&#1094;&#1077;&#1085;&#1079;&#1077;&#1085;&#1090;&#1086;&#1074;%20&#1078;&#1091;&#1088;&#1085;&#1072;&#1083;&#1072;%20&#1042;&#1040;&#1050;%20&#1086;&#1090;%2003.01.2026\_3.%20&#1058;&#1072;&#1073;&#1083;%20&#1087;&#1086;%20&#1101;&#1082;&#1086;&#1085;&#1086;&#1084;.%20&#1076;&#1086;&#1089;&#1090;&#1091;&#1087;&#1085;&#1086;&#1089;&#1090;&#1080;%20&#1082;&#1086;&#1088;&#1088;&#1077;&#1082;&#1090;%2014.11.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43510821581674"/>
          <c:y val="0.0482495726811339"/>
          <c:w val="0.805050329746616"/>
          <c:h val="0.680805369127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'[Графики для статьи.xlsx]Sheet1'!$B$5</c:f>
              <c:strCache>
                <c:ptCount val="1"/>
                <c:pt idx="0">
                  <c:v>Объем производства сельскохозяйственной продукции на душу населения, руб./чел.</c:v>
                </c:pt>
              </c:strCache>
            </c:strRef>
          </c:tx>
          <c:spPr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  <a:ln w="12700" cmpd="sng">
              <a:solidFill>
                <a:schemeClr val="accent1"/>
              </a:solidFill>
              <a:prstDash val="solid"/>
            </a:ln>
            <a:effectLst/>
            <a:sp3d contourW="12700"/>
          </c:spPr>
          <c:invertIfNegative val="0"/>
          <c:dLbls>
            <c:dLbl>
              <c:idx val="0"/>
              <c:layout>
                <c:manualLayout>
                  <c:x val="-0.023688778977774"/>
                  <c:y val="-0.007179981338014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325723186100167"/>
                  <c:y val="-0.003831829861744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223243120656553"/>
                  <c:y val="-0.007320061452153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'[Графики для статьи.xlsx]Sheet1'!$C$4:$E$4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'[Графики для статьи.xlsx]Sheet1'!$C$5:$E$5</c:f>
              <c:numCache>
                <c:formatCode>#\ ##0.0_ </c:formatCode>
                <c:ptCount val="3"/>
                <c:pt idx="0">
                  <c:v>37641.0044839154</c:v>
                </c:pt>
                <c:pt idx="1">
                  <c:v>39312.4849756332</c:v>
                </c:pt>
                <c:pt idx="2">
                  <c:v>37790.6760752365</c:v>
                </c:pt>
              </c:numCache>
            </c:numRef>
          </c:val>
        </c:ser>
        <c:ser>
          <c:idx val="1"/>
          <c:order val="1"/>
          <c:tx>
            <c:strRef>
              <c:f>'[Графики для статьи.xlsx]Sheet1'!$B$6</c:f>
              <c:strCache>
                <c:ptCount val="1"/>
                <c:pt idx="0">
                  <c:v>Объем продукции рыбного хозяйства на душу населения, руб./чел.</c:v>
                </c:pt>
              </c:strCache>
            </c:strRef>
          </c:tx>
          <c:spPr>
            <a:solidFill>
              <a:srgbClr val="99CCFF"/>
            </a:solidFill>
            <a:ln w="28575" cmpd="dbl">
              <a:solidFill>
                <a:srgbClr val="6699FF"/>
              </a:solidFill>
              <a:prstDash val="solid"/>
            </a:ln>
            <a:effectLst/>
            <a:sp3d contourW="28575"/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0147940020911057"/>
                  <c:y val="-0.01286811896760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365701608928395"/>
                  <c:y val="-0.03338622821675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09710482678519"/>
                  <c:y val="-0.01136386453268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rgbClr val="2747B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'[Графики для статьи.xlsx]Sheet1'!$C$4:$E$4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'[Графики для статьи.xlsx]Sheet1'!$C$6:$E$6</c:f>
              <c:numCache>
                <c:formatCode>#\ ##0.0_ </c:formatCode>
                <c:ptCount val="3"/>
                <c:pt idx="0">
                  <c:v>67483.0360341776</c:v>
                </c:pt>
                <c:pt idx="1">
                  <c:v>72481.2605170568</c:v>
                </c:pt>
                <c:pt idx="2">
                  <c:v>78781.5168863695</c:v>
                </c:pt>
              </c:numCache>
            </c:numRef>
          </c:val>
        </c:ser>
        <c:ser>
          <c:idx val="2"/>
          <c:order val="2"/>
          <c:tx>
            <c:strRef>
              <c:f>'[Графики для статьи.xlsx]Sheet1'!$B$7</c:f>
              <c:strCache>
                <c:ptCount val="1"/>
                <c:pt idx="0">
                  <c:v>Объем производства пищевых продуктов на душу населения, руб./чел.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8575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/>
            <a:sp3d contourW="28575"/>
          </c:spPr>
          <c:invertIfNegative val="0"/>
          <c:dLbls>
            <c:dLbl>
              <c:idx val="0"/>
              <c:layout>
                <c:manualLayout>
                  <c:x val="0.0588675480169618"/>
                  <c:y val="0.005078827637287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49438762783737"/>
                  <c:y val="-0.003809120727965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269393863806436"/>
                  <c:y val="0.002539413818643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'[Графики для статьи.xlsx]Sheet1'!$C$4:$E$4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'[Графики для статьи.xlsx]Sheet1'!$C$7:$E$7</c:f>
              <c:numCache>
                <c:formatCode>#\ ##0.0_ </c:formatCode>
                <c:ptCount val="3"/>
                <c:pt idx="0">
                  <c:v>153580.726763438</c:v>
                </c:pt>
                <c:pt idx="1">
                  <c:v>152825.01802924</c:v>
                </c:pt>
                <c:pt idx="2">
                  <c:v>184151.329663438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8537032"/>
        <c:axId val="602134528"/>
      </c:barChart>
      <c:lineChart>
        <c:grouping val="standard"/>
        <c:varyColors val="0"/>
        <c:ser>
          <c:idx val="3"/>
          <c:order val="3"/>
          <c:tx>
            <c:strRef>
              <c:f>'[Графики для статьи.xlsx]Sheet1'!$B$8</c:f>
              <c:strCache>
                <c:ptCount val="1"/>
                <c:pt idx="0">
                  <c:v>Численность населения, тыс. чел.</c:v>
                </c:pt>
              </c:strCache>
            </c:strRef>
          </c:tx>
          <c:spPr>
            <a:ln w="28575" cap="sq" cmpd="sng">
              <a:solidFill>
                <a:srgbClr val="FF0000"/>
              </a:solidFill>
              <a:miter lim="800000"/>
            </a:ln>
            <a:effectLst/>
            <a:sp3d contourW="28575"/>
          </c:spPr>
          <c:marker>
            <c:symbol val="none"/>
          </c:marker>
          <c:dLbls>
            <c:dLbl>
              <c:idx val="1"/>
              <c:layout>
                <c:manualLayout>
                  <c:x val="-0.0888001995510102"/>
                  <c:y val="-0.02793355200507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917934647044151"/>
                  <c:y val="-0.021585017458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'[Графики для статьи.xlsx]Sheet1'!$C$4:$E$4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'[Графики для статьи.xlsx]Sheet1'!$C$8:$E$8</c:f>
              <c:numCache>
                <c:formatCode>#\ ##0.0_ </c:formatCode>
                <c:ptCount val="3"/>
                <c:pt idx="0">
                  <c:v>460.535</c:v>
                </c:pt>
                <c:pt idx="1">
                  <c:v>457.59</c:v>
                </c:pt>
                <c:pt idx="2">
                  <c:v>457.597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663986447"/>
        <c:axId val="584021166"/>
      </c:lineChart>
      <c:catAx>
        <c:axId val="2485370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602134528"/>
        <c:crosses val="autoZero"/>
        <c:auto val="1"/>
        <c:lblAlgn val="ctr"/>
        <c:lblOffset val="100"/>
        <c:noMultiLvlLbl val="0"/>
      </c:catAx>
      <c:valAx>
        <c:axId val="60213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#\ ##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248537032"/>
        <c:crosses val="autoZero"/>
        <c:crossBetween val="between"/>
      </c:valAx>
      <c:catAx>
        <c:axId val="663986447"/>
        <c:scaling>
          <c:orientation val="minMax"/>
        </c:scaling>
        <c:delete val="1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584021166"/>
        <c:crosses val="autoZero"/>
        <c:auto val="1"/>
        <c:lblAlgn val="ctr"/>
        <c:lblOffset val="100"/>
        <c:noMultiLvlLbl val="0"/>
      </c:catAx>
      <c:valAx>
        <c:axId val="584021166"/>
        <c:scaling>
          <c:orientation val="minMax"/>
        </c:scaling>
        <c:delete val="0"/>
        <c:axPos val="r"/>
        <c:numFmt formatCode="#\ ##0.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663986447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ayout>
        <c:manualLayout>
          <c:xMode val="edge"/>
          <c:yMode val="edge"/>
          <c:x val="0.146692861820563"/>
          <c:y val="0.81991669088443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15a3a801-0a16-4c99-9710-b1aeb6ee5b78}"/>
      </c:ext>
    </c:extLst>
  </c:chart>
  <c:spPr>
    <a:solidFill>
      <a:schemeClr val="bg1"/>
    </a:solidFill>
    <a:ln w="12700" cap="flat" cmpd="sng" algn="ctr">
      <a:solidFill>
        <a:schemeClr val="bg1"/>
      </a:solidFill>
      <a:prstDash val="solid"/>
      <a:round/>
    </a:ln>
    <a:effectLst/>
  </c:spPr>
  <c:txPr>
    <a:bodyPr/>
    <a:lstStyle/>
    <a:p>
      <a:pPr>
        <a:defRPr lang="ru-RU" sz="1200" b="1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60891445003595"/>
          <c:y val="0.067986798679868"/>
          <c:w val="0.892135154565061"/>
          <c:h val="0.656457645764576"/>
        </c:manualLayout>
      </c:layout>
      <c:lineChart>
        <c:grouping val="standard"/>
        <c:varyColors val="0"/>
        <c:ser>
          <c:idx val="0"/>
          <c:order val="0"/>
          <c:tx>
            <c:strRef>
              <c:f>'[_3. Табл по эконом. доступности коррект 14.11. .xlsx]Лист2'!$B$11</c:f>
              <c:strCache>
                <c:ptCount val="1"/>
                <c:pt idx="0">
                  <c:v>по Российской Федерации</c:v>
                </c:pt>
              </c:strCache>
            </c:strRef>
          </c:tx>
          <c:spPr>
            <a:ln w="38100" cap="sq">
              <a:solidFill>
                <a:srgbClr val="FF0000"/>
              </a:solidFill>
              <a:round/>
            </a:ln>
            <a:effectLst/>
            <a:sp3d contourW="38100"/>
          </c:spPr>
          <c:marker>
            <c:symbol val="none"/>
          </c:marker>
          <c:dLbls>
            <c:dLbl>
              <c:idx val="0"/>
              <c:layout>
                <c:manualLayout>
                  <c:x val="0.042473454091193"/>
                  <c:y val="0.056219255094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487195502810743"/>
                  <c:y val="-0.0674631061138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249843847595253"/>
                  <c:y val="0.0331069609507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999375390381012"/>
                  <c:y val="-0.048387096774193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1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'[_3. Табл по эконом. доступности коррект 14.11. .xlsx]Лист2'!$C$9:$G$9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'[_3. Табл по эконом. доступности коррект 14.11. .xlsx]Лист2'!$C$11:$G$11</c:f>
              <c:numCache>
                <c:formatCode>#\ ##0.0</c:formatCode>
                <c:ptCount val="5"/>
                <c:pt idx="0">
                  <c:v>98.6</c:v>
                </c:pt>
                <c:pt idx="1">
                  <c:v>103.9</c:v>
                </c:pt>
                <c:pt idx="2">
                  <c:v>104</c:v>
                </c:pt>
                <c:pt idx="3">
                  <c:v>106.5</c:v>
                </c:pt>
                <c:pt idx="4">
                  <c:v>107.3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'[_3. Табл по эконом. доступности коррект 14.11. .xlsx]Лист2'!$B$12</c:f>
              <c:strCache>
                <c:ptCount val="1"/>
                <c:pt idx="0">
                  <c:v>по Дальневосточному федеральному округу</c:v>
                </c:pt>
              </c:strCache>
            </c:strRef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4925" cap="rnd">
                <a:solidFill>
                  <a:srgbClr val="0000FF"/>
                </a:solidFill>
                <a:round/>
              </a:ln>
              <a:effectLst/>
              <a:sp3d contourW="34925"/>
            </c:spPr>
          </c:dPt>
          <c:dLbls>
            <c:dLbl>
              <c:idx val="0"/>
              <c:layout>
                <c:manualLayout>
                  <c:x val="-0.0337289194253592"/>
                  <c:y val="0.0787069571328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61211742660837"/>
                  <c:y val="0.04970846402838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05053764247841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499687695190506"/>
                  <c:y val="-0.04584040747028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1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'[_3. Табл по эконом. доступности коррект 14.11. .xlsx]Лист2'!$C$9:$G$9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'[_3. Табл по эконом. доступности коррект 14.11. .xlsx]Лист2'!$C$12:$G$12</c:f>
              <c:numCache>
                <c:formatCode>#\ ##0.0</c:formatCode>
                <c:ptCount val="5"/>
                <c:pt idx="0">
                  <c:v>98.7</c:v>
                </c:pt>
                <c:pt idx="1">
                  <c:v>102.1</c:v>
                </c:pt>
                <c:pt idx="2">
                  <c:v>106.9</c:v>
                </c:pt>
                <c:pt idx="3">
                  <c:v>103.5</c:v>
                </c:pt>
                <c:pt idx="4">
                  <c:v>106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'[_3. Табл по эконом. доступности коррект 14.11. .xlsx]Лист2'!$B$13</c:f>
              <c:strCache>
                <c:ptCount val="1"/>
                <c:pt idx="0">
                  <c:v>по Сахалинской области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0274828232354778"/>
                  <c:y val="-0.1096275474349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112429731417864"/>
                  <c:y val="0.05340829234012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437226733291693"/>
                  <c:y val="-0.04329371816638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124921923797626"/>
                  <c:y val="0.1222410865874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100" b="1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'[_3. Табл по эконом. доступности коррект 14.11. .xlsx]Лист2'!$C$9:$G$9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'[_3. Табл по эконом. доступности коррект 14.11. .xlsx]Лист2'!$C$13:$G$13</c:f>
              <c:numCache>
                <c:formatCode>#\ ##0.0</c:formatCode>
                <c:ptCount val="5"/>
                <c:pt idx="0">
                  <c:v>98.6</c:v>
                </c:pt>
                <c:pt idx="1">
                  <c:v>99.5</c:v>
                </c:pt>
                <c:pt idx="2">
                  <c:v>105.5</c:v>
                </c:pt>
                <c:pt idx="3">
                  <c:v>103.3</c:v>
                </c:pt>
                <c:pt idx="4">
                  <c:v>104.9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640993404"/>
        <c:axId val="208302225"/>
      </c:lineChart>
      <c:catAx>
        <c:axId val="6409934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208302225"/>
        <c:crosses val="autoZero"/>
        <c:auto val="1"/>
        <c:lblAlgn val="ctr"/>
        <c:lblOffset val="100"/>
        <c:noMultiLvlLbl val="0"/>
      </c:catAx>
      <c:valAx>
        <c:axId val="20830222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6409934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ca7e336-9a12-475d-868c-4c3ee17babd5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 sz="1100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63103026817169"/>
          <c:y val="0.038961038961039"/>
          <c:w val="0.899964052052628"/>
          <c:h val="0.676430976430976"/>
        </c:manualLayout>
      </c:layout>
      <c:lineChart>
        <c:grouping val="standard"/>
        <c:varyColors val="0"/>
        <c:ser>
          <c:idx val="0"/>
          <c:order val="0"/>
          <c:tx>
            <c:strRef>
              <c:f>'[_3. Табл по эконом. доступности коррект 14.11. .xlsx]Лист2'!$B$15</c:f>
              <c:strCache>
                <c:ptCount val="1"/>
                <c:pt idx="0">
                  <c:v>по Российской Федерации</c:v>
                </c:pt>
              </c:strCache>
            </c:strRef>
          </c:tx>
          <c:spPr>
            <a:ln w="38100" cap="sq">
              <a:solidFill>
                <a:srgbClr val="FF0000"/>
              </a:solidFill>
              <a:round/>
            </a:ln>
            <a:effectLst/>
            <a:sp3d contourW="38100"/>
          </c:spPr>
          <c:marker>
            <c:symbol val="none"/>
          </c:marker>
          <c:dLbls>
            <c:dLbl>
              <c:idx val="0"/>
              <c:layout>
                <c:manualLayout>
                  <c:x val="-0.0436526443428785"/>
                  <c:y val="-0.1089345437171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380561514784069"/>
                  <c:y val="-0.08026755852842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212666728849921"/>
                  <c:y val="0.07740086000955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895438858315456"/>
                  <c:y val="-0.117534639273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1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'[_3. Табл по эконом. доступности коррект 14.11. .xlsx]Лист2'!$C$9:$G$9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'[_3. Табл по эконом. доступности коррект 14.11. .xlsx]Лист2'!$C$15:$G$15</c:f>
              <c:numCache>
                <c:formatCode>#\ ##0.0</c:formatCode>
                <c:ptCount val="5"/>
                <c:pt idx="0">
                  <c:v>106.7</c:v>
                </c:pt>
                <c:pt idx="1">
                  <c:v>110.6</c:v>
                </c:pt>
                <c:pt idx="2">
                  <c:v>110.3</c:v>
                </c:pt>
                <c:pt idx="3">
                  <c:v>108.2</c:v>
                </c:pt>
                <c:pt idx="4" c:formatCode="General">
                  <c:v>111.05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'[_3. Табл по эконом. доступности коррект 14.11. .xlsx]Лист2'!$B$16</c:f>
              <c:strCache>
                <c:ptCount val="1"/>
                <c:pt idx="0">
                  <c:v>по Дальневосточному федеральному округу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  <a:sp3d contourW="38100"/>
          </c:spPr>
          <c:marker>
            <c:symbol val="none"/>
          </c:marker>
          <c:dLbls>
            <c:dLbl>
              <c:idx val="0"/>
              <c:layout>
                <c:manualLayout>
                  <c:x val="0.0257438671765693"/>
                  <c:y val="0.002866698518872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201473743120978"/>
                  <c:y val="0.03440038222646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1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'[_3. Табл по эконом. доступности коррект 14.11. .xlsx]Лист2'!$C$9:$G$9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'[_3. Табл по эконом. доступности коррект 14.11. .xlsx]Лист2'!$C$16:$G$16</c:f>
              <c:numCache>
                <c:formatCode>#\ ##0.0</c:formatCode>
                <c:ptCount val="5"/>
                <c:pt idx="0">
                  <c:v>106.6</c:v>
                </c:pt>
                <c:pt idx="1">
                  <c:v>109.2</c:v>
                </c:pt>
                <c:pt idx="2">
                  <c:v>112.8</c:v>
                </c:pt>
                <c:pt idx="3">
                  <c:v>108.2</c:v>
                </c:pt>
                <c:pt idx="4" c:formatCode="General">
                  <c:v>109.4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'[_3. Табл по эконом. доступности коррект 14.11. .xlsx]Лист2'!$B$17</c:f>
              <c:strCache>
                <c:ptCount val="1"/>
                <c:pt idx="0">
                  <c:v>по Сахалинской области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  <a:sp3d contourW="38100"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0.05733397037744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324596586139353"/>
                  <c:y val="0.07166746297181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794701986754967"/>
                  <c:y val="-0.0401337792642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111929857289432"/>
                  <c:y val="0.05446727185857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111929857289432"/>
                  <c:y val="0.063067367415193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100" b="1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'[_3. Табл по эконом. доступности коррект 14.11. .xlsx]Лист2'!$C$9:$G$9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'[_3. Табл по эконом. доступности коррект 14.11. .xlsx]Лист2'!$C$17:$G$17</c:f>
              <c:numCache>
                <c:formatCode>General</c:formatCode>
                <c:ptCount val="5"/>
                <c:pt idx="0">
                  <c:v>106.2</c:v>
                </c:pt>
                <c:pt idx="1">
                  <c:v>109.3</c:v>
                </c:pt>
                <c:pt idx="2">
                  <c:v>112.9</c:v>
                </c:pt>
                <c:pt idx="3">
                  <c:v>106.3</c:v>
                </c:pt>
                <c:pt idx="4" c:formatCode="0.0">
                  <c:v>109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261975496"/>
        <c:axId val="825179061"/>
      </c:lineChart>
      <c:catAx>
        <c:axId val="2619754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825179061"/>
        <c:crosses val="autoZero"/>
        <c:auto val="1"/>
        <c:lblAlgn val="ctr"/>
        <c:lblOffset val="100"/>
        <c:noMultiLvlLbl val="0"/>
      </c:catAx>
      <c:valAx>
        <c:axId val="82517906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261975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087cf01-d83f-4463-9cd9-bbb2761cc8d9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2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2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list" loCatId="list" qsTypeId="urn:microsoft.com/office/officeart/2005/8/quickstyle/simple3" qsCatId="simple" csTypeId="urn:microsoft.com/office/officeart/2005/8/colors/colorful2" csCatId="accent1" phldr="1"/>
      <dgm:spPr/>
      <dgm:t>
        <a:bodyPr/>
        <a:p>
          <a:endParaRPr lang="zh-CN" altLang="en-US"/>
        </a:p>
      </dgm:t>
    </dgm:pt>
    <dgm:pt modelId="{773C5012-55F9-436E-B78B-2A38D8AAA0C0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ависимост</a:t>
          </a:r>
          <a:r>
            <a:rPr lang="ru-RU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ь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сельскохозяйственного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сектора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импорта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еменной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продукции</a:t>
          </a:r>
          <a:r>
            <a:rPr lang="ru-RU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племенного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материала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ветеринарных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препаратов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кормов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минеральных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удобрений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alt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99106-9BE2-43F4-9430-F473CB36780F}" cxnId="{B73EABEA-F70C-4E58-AB21-98FA594D3025}" type="parTrans">
      <dgm:prSet/>
      <dgm:spPr/>
      <dgm:t>
        <a:bodyPr/>
        <a:p>
          <a:endParaRPr lang="zh-CN" altLang="en-US"/>
        </a:p>
      </dgm:t>
    </dgm:pt>
    <dgm:pt modelId="{507A6FE3-4D55-4ED6-A973-429D64C5DF28}" cxnId="{B73EABEA-F70C-4E58-AB21-98FA594D3025}" type="sibTrans">
      <dgm:prSet/>
      <dgm:spPr/>
      <dgm:t>
        <a:bodyPr/>
        <a:p>
          <a:endParaRPr lang="zh-CN" altLang="en-US"/>
        </a:p>
      </dgm:t>
    </dgm:pt>
    <dgm:pt modelId="{317D39CE-A870-40D6-B8BD-112F3DC4863A}">
      <dgm:prSet/>
      <dgm:spPr/>
      <dgm:t>
        <a:bodyPr/>
        <a:p>
          <a:endParaRPr altLang="en-US"/>
        </a:p>
      </dgm:t>
    </dgm:pt>
    <dgm:pt modelId="{73499B84-D955-4EF0-9985-8D07EC22CC36}" cxnId="{B3D3AB60-D565-4A8C-A925-118351F0115F}" type="parTrans">
      <dgm:prSet/>
      <dgm:spPr/>
    </dgm:pt>
    <dgm:pt modelId="{09AB30D5-0E17-4DC5-AF10-8DB68B3366B0}" cxnId="{B3D3AB60-D565-4A8C-A925-118351F0115F}" type="sibTrans">
      <dgm:prSet/>
      <dgm:spPr/>
    </dgm:pt>
    <dgm:pt modelId="{CA58FE74-4619-4E47-BA6C-E0CD35AF5AC2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Низкая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инвестиционн</a:t>
          </a:r>
          <a:r>
            <a:rPr lang="ru-RU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ая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привлекательност</a:t>
          </a:r>
          <a:r>
            <a:rPr lang="ru-RU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ь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отраслей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создающих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пищевые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продукты</a:t>
          </a:r>
          <a:r>
            <a:rPr lang="zh-CN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zh-CN" altLang="en-US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D4DA7-135F-4F4E-9475-804E7DC205D2}" cxnId="{CB85D136-A6AD-413D-8BA9-E0428B345977}" type="parTrans">
      <dgm:prSet/>
      <dgm:spPr/>
      <dgm:t>
        <a:bodyPr/>
        <a:p>
          <a:endParaRPr lang="zh-CN" altLang="en-US"/>
        </a:p>
      </dgm:t>
    </dgm:pt>
    <dgm:pt modelId="{5723A07A-E737-45B0-B84E-97FB4DE86580}" cxnId="{CB85D136-A6AD-413D-8BA9-E0428B345977}" type="sibTrans">
      <dgm:prSet/>
      <dgm:spPr/>
      <dgm:t>
        <a:bodyPr/>
        <a:p>
          <a:endParaRPr lang="zh-CN" altLang="en-US"/>
        </a:p>
      </dgm:t>
    </dgm:pt>
    <dgm:pt modelId="{D3284563-CEAB-43B3-81C4-5F6C081CBB78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Стагнация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транспортно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логистической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инфраструктуры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altLang="en-US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240DA-ABFA-4A24-BE34-ABE926603D67}" cxnId="{7CB7CEC3-3BA4-4E54-91FF-A1DAF5658FB0}" type="parTrans">
      <dgm:prSet/>
      <dgm:spPr/>
      <dgm:t>
        <a:bodyPr/>
        <a:p>
          <a:endParaRPr lang="zh-CN" altLang="en-US"/>
        </a:p>
      </dgm:t>
    </dgm:pt>
    <dgm:pt modelId="{2E43EE94-FE21-4F90-81B3-CED5B1ECC8C9}" cxnId="{7CB7CEC3-3BA4-4E54-91FF-A1DAF5658FB0}" type="sibTrans">
      <dgm:prSet/>
      <dgm:spPr/>
      <dgm:t>
        <a:bodyPr/>
        <a:p>
          <a:endParaRPr lang="zh-CN" altLang="en-US"/>
        </a:p>
      </dgm:t>
    </dgm:pt>
    <dgm:pt modelId="{13F8F21C-ED37-4C62-809B-04A1B505632C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изкие темпы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внедрени</a:t>
          </a: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я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новых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технологий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цифровых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платформ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систему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управления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производственными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распределительными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процессами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F0D508-73B6-4F3B-8AE2-47DFFBCD47B2}" cxnId="{92FAF140-1564-4458-8061-6E3A0BDDF664}" type="parTrans">
      <dgm:prSet/>
      <dgm:spPr/>
    </dgm:pt>
    <dgm:pt modelId="{4B925757-BE06-467C-9215-1A03CCBE0140}" cxnId="{92FAF140-1564-4458-8061-6E3A0BDDF664}" type="sibTrans">
      <dgm:prSet/>
      <dgm:spPr/>
    </dgm:pt>
    <dgm:pt modelId="{017F4C08-6A8C-467C-832A-447B1EE06C8C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ехватк</a:t>
          </a:r>
          <a:r>
            <a:rPr lang="ru-RU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высококвалифицированных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специалистов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сельском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хозяйстве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пищевой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промышленности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altLang="en-US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70503-D624-4CA7-B416-2620AC38CEFD}" cxnId="{E4D50C30-45DC-4C59-B847-59D50A82C4AF}" type="parTrans">
      <dgm:prSet/>
      <dgm:spPr/>
    </dgm:pt>
    <dgm:pt modelId="{9CBA0C5A-2823-453C-BD0C-C3DECCFCF1C4}" cxnId="{E4D50C30-45DC-4C59-B847-59D50A82C4AF}" type="sibTrans">
      <dgm:prSet/>
      <dgm:spPr/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Cnt="0"/>
      <dgm:spPr/>
    </dgm:pt>
    <dgm:pt modelId="{D0971512-D8E1-4E4B-89F4-FF2EB164C196}" type="pres">
      <dgm:prSet presAssocID="{773C5012-55F9-436E-B78B-2A38D8AAA0C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5">
        <dgm:presLayoutVars>
          <dgm:bulletEnabled val="1"/>
        </dgm:presLayoutVars>
      </dgm:prSet>
      <dgm:spPr/>
    </dgm:pt>
    <dgm:pt modelId="{5785404B-F53E-4CF2-A702-90A46E89CED8}" type="pres">
      <dgm:prSet presAssocID="{507A6FE3-4D55-4ED6-A973-429D64C5DF28}" presName="spaceBetweenRectangles" presStyleCnt="0"/>
      <dgm:spPr/>
    </dgm:pt>
    <dgm:pt modelId="{EF963990-07B7-4DBC-8CFE-C86D15B61BB6}" type="pres">
      <dgm:prSet presAssocID="{CA58FE74-4619-4E47-BA6C-E0CD35AF5AC2}" presName="parentLin" presStyleCnt="0"/>
      <dgm:spPr/>
    </dgm:pt>
    <dgm:pt modelId="{AEA4B341-6C57-43B8-BC42-9813D43D1335}" type="pres">
      <dgm:prSet presAssocID="{CA58FE74-4619-4E47-BA6C-E0CD35AF5AC2}" presName="parentLeftMargin" presStyleCnt="0"/>
      <dgm:spPr/>
    </dgm:pt>
    <dgm:pt modelId="{DD07B078-3354-4F1B-9438-E4F95C4B43A6}" type="pres">
      <dgm:prSet presAssocID="{CA58FE74-4619-4E47-BA6C-E0CD35AF5A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8F9047E-C8BE-4990-B6F7-84F4581E1FEA}" type="pres">
      <dgm:prSet presAssocID="{CA58FE74-4619-4E47-BA6C-E0CD35AF5AC2}" presName="negativeSpace" presStyleCnt="0"/>
      <dgm:spPr/>
    </dgm:pt>
    <dgm:pt modelId="{FB20FF5F-D131-4A8A-AEBC-01A2B84D6655}" type="pres">
      <dgm:prSet presAssocID="{CA58FE74-4619-4E47-BA6C-E0CD35AF5AC2}" presName="childText" presStyleLbl="conFgAcc1" presStyleIdx="1" presStyleCnt="5">
        <dgm:presLayoutVars>
          <dgm:bulletEnabled val="1"/>
        </dgm:presLayoutVars>
      </dgm:prSet>
      <dgm:spPr/>
    </dgm:pt>
    <dgm:pt modelId="{AC1FEB9E-7ED9-4E44-9D47-B63AE5862158}" type="pres">
      <dgm:prSet presAssocID="{5723A07A-E737-45B0-B84E-97FB4DE86580}" presName="spaceBetweenRectangles" presStyleCnt="0"/>
      <dgm:spPr/>
    </dgm:pt>
    <dgm:pt modelId="{04A221FB-3A34-4804-9E1E-FAA254BEF819}" type="pres">
      <dgm:prSet presAssocID="{D3284563-CEAB-43B3-81C4-5F6C081CBB78}" presName="parentLin" presStyleCnt="0"/>
      <dgm:spPr/>
    </dgm:pt>
    <dgm:pt modelId="{09CBCBA7-E2EE-4654-BCFB-AB2C2D77E66B}" type="pres">
      <dgm:prSet presAssocID="{D3284563-CEAB-43B3-81C4-5F6C081CBB78}" presName="parentLeftMargin" presStyleCnt="0"/>
      <dgm:spPr/>
    </dgm:pt>
    <dgm:pt modelId="{F8B30F84-9FC1-4455-B8FC-CA5DC2189586}" type="pres">
      <dgm:prSet presAssocID="{D3284563-CEAB-43B3-81C4-5F6C081CBB7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5AF99AA-34AA-4169-A0AA-91E0CC0C2D15}" type="pres">
      <dgm:prSet presAssocID="{D3284563-CEAB-43B3-81C4-5F6C081CBB78}" presName="negativeSpace" presStyleCnt="0"/>
      <dgm:spPr/>
    </dgm:pt>
    <dgm:pt modelId="{F855875C-E8B4-4273-8C6C-6A8EC3091B3C}" type="pres">
      <dgm:prSet presAssocID="{D3284563-CEAB-43B3-81C4-5F6C081CBB78}" presName="childText" presStyleLbl="conFgAcc1" presStyleIdx="2" presStyleCnt="5">
        <dgm:presLayoutVars>
          <dgm:bulletEnabled val="1"/>
        </dgm:presLayoutVars>
      </dgm:prSet>
      <dgm:spPr/>
    </dgm:pt>
    <dgm:pt modelId="{8EBE9A66-8B0B-4D46-906A-60381BB08799}" type="pres">
      <dgm:prSet presAssocID="{2E43EE94-FE21-4F90-81B3-CED5B1ECC8C9}" presName="spaceBetweenRectangles" presStyleCnt="0"/>
      <dgm:spPr/>
    </dgm:pt>
    <dgm:pt modelId="{A7FEEDA0-F5FF-4DF3-949E-D752F8886C49}" type="pres">
      <dgm:prSet presAssocID="{13F8F21C-ED37-4C62-809B-04A1B505632C}" presName="parentLin" presStyleCnt="0"/>
      <dgm:spPr/>
    </dgm:pt>
    <dgm:pt modelId="{D978118C-6676-47F0-92C4-C6C89BDEAA7A}" type="pres">
      <dgm:prSet presAssocID="{13F8F21C-ED37-4C62-809B-04A1B505632C}" presName="parentLeftMargin" presStyleCnt="0"/>
      <dgm:spPr/>
    </dgm:pt>
    <dgm:pt modelId="{E84B5A21-D495-4B44-A218-462C051026EE}" type="pres">
      <dgm:prSet presAssocID="{13F8F21C-ED37-4C62-809B-04A1B505632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4FDFB30-7CCE-4B1E-81E7-0C623E7B127E}" type="pres">
      <dgm:prSet presAssocID="{13F8F21C-ED37-4C62-809B-04A1B505632C}" presName="negativeSpace" presStyleCnt="0"/>
      <dgm:spPr/>
    </dgm:pt>
    <dgm:pt modelId="{AECAC39E-03D5-4202-B552-EE3330163E8B}" type="pres">
      <dgm:prSet presAssocID="{13F8F21C-ED37-4C62-809B-04A1B505632C}" presName="childText" presStyleLbl="conFgAcc1" presStyleIdx="3" presStyleCnt="5">
        <dgm:presLayoutVars>
          <dgm:bulletEnabled val="1"/>
        </dgm:presLayoutVars>
      </dgm:prSet>
      <dgm:spPr/>
    </dgm:pt>
    <dgm:pt modelId="{F392752F-152E-4AA7-879B-1369B0927BBD}" type="pres">
      <dgm:prSet presAssocID="{4B925757-BE06-467C-9215-1A03CCBE0140}" presName="spaceBetweenRectangles" presStyleCnt="0"/>
      <dgm:spPr/>
    </dgm:pt>
    <dgm:pt modelId="{2DB6FD0B-808C-4001-BF2D-ADA891194FF9}" type="pres">
      <dgm:prSet presAssocID="{017F4C08-6A8C-467C-832A-447B1EE06C8C}" presName="parentLin" presStyleCnt="0"/>
      <dgm:spPr/>
    </dgm:pt>
    <dgm:pt modelId="{79C187D4-BA83-4708-A794-EA0704947CBE}" type="pres">
      <dgm:prSet presAssocID="{017F4C08-6A8C-467C-832A-447B1EE06C8C}" presName="parentLeftMargin" presStyleCnt="0"/>
      <dgm:spPr/>
    </dgm:pt>
    <dgm:pt modelId="{852AC811-274A-4734-BFCF-69A74A5B6490}" type="pres">
      <dgm:prSet presAssocID="{017F4C08-6A8C-467C-832A-447B1EE06C8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4086F2D-4820-491A-9549-980C555B621A}" type="pres">
      <dgm:prSet presAssocID="{017F4C08-6A8C-467C-832A-447B1EE06C8C}" presName="negativeSpace" presStyleCnt="0"/>
      <dgm:spPr/>
    </dgm:pt>
    <dgm:pt modelId="{A9EF0481-6FFB-4CC0-A7E1-114302F3F610}" type="pres">
      <dgm:prSet presAssocID="{017F4C08-6A8C-467C-832A-447B1EE06C8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73EABEA-F70C-4E58-AB21-98FA594D3025}" srcId="{26C320EB-5352-40AA-A0A9-C13066E1373C}" destId="{773C5012-55F9-436E-B78B-2A38D8AAA0C0}" srcOrd="0" destOrd="0" parTransId="{E1399106-9BE2-43F4-9430-F473CB36780F}" sibTransId="{507A6FE3-4D55-4ED6-A973-429D64C5DF28}"/>
    <dgm:cxn modelId="{B3D3AB60-D565-4A8C-A925-118351F0115F}" srcId="{773C5012-55F9-436E-B78B-2A38D8AAA0C0}" destId="{317D39CE-A870-40D6-B8BD-112F3DC4863A}" srcOrd="0" destOrd="0" parTransId="{73499B84-D955-4EF0-9985-8D07EC22CC36}" sibTransId="{09AB30D5-0E17-4DC5-AF10-8DB68B3366B0}"/>
    <dgm:cxn modelId="{CB85D136-A6AD-413D-8BA9-E0428B345977}" srcId="{26C320EB-5352-40AA-A0A9-C13066E1373C}" destId="{CA58FE74-4619-4E47-BA6C-E0CD35AF5AC2}" srcOrd="1" destOrd="0" parTransId="{EBAD4DA7-135F-4F4E-9475-804E7DC205D2}" sibTransId="{5723A07A-E737-45B0-B84E-97FB4DE86580}"/>
    <dgm:cxn modelId="{7CB7CEC3-3BA4-4E54-91FF-A1DAF5658FB0}" srcId="{26C320EB-5352-40AA-A0A9-C13066E1373C}" destId="{D3284563-CEAB-43B3-81C4-5F6C081CBB78}" srcOrd="2" destOrd="0" parTransId="{A2E240DA-ABFA-4A24-BE34-ABE926603D67}" sibTransId="{2E43EE94-FE21-4F90-81B3-CED5B1ECC8C9}"/>
    <dgm:cxn modelId="{92FAF140-1564-4458-8061-6E3A0BDDF664}" srcId="{26C320EB-5352-40AA-A0A9-C13066E1373C}" destId="{13F8F21C-ED37-4C62-809B-04A1B505632C}" srcOrd="3" destOrd="0" parTransId="{99F0D508-73B6-4F3B-8AE2-47DFFBCD47B2}" sibTransId="{4B925757-BE06-467C-9215-1A03CCBE0140}"/>
    <dgm:cxn modelId="{E4D50C30-45DC-4C59-B847-59D50A82C4AF}" srcId="{26C320EB-5352-40AA-A0A9-C13066E1373C}" destId="{017F4C08-6A8C-467C-832A-447B1EE06C8C}" srcOrd="4" destOrd="0" parTransId="{3A870503-D624-4CA7-B416-2620AC38CEFD}" sibTransId="{9CBA0C5A-2823-453C-BD0C-C3DECCFCF1C4}"/>
    <dgm:cxn modelId="{5B2FA4F7-0926-4CD0-83A6-59F40CB21BB4}" type="presOf" srcId="{26C320EB-5352-40AA-A0A9-C13066E1373C}" destId="{E5EECCA3-F875-4B71-92CC-9CCDFB7DBFEF}" srcOrd="0" destOrd="0" presId="urn:microsoft.com/office/officeart/2005/8/layout/list1"/>
    <dgm:cxn modelId="{299E1D4D-2238-4333-B82B-23FDD39C7919}" type="presParOf" srcId="{E5EECCA3-F875-4B71-92CC-9CCDFB7DBFEF}" destId="{667CAF5C-37C0-43B7-8B7E-02CCA3754DB9}" srcOrd="0" destOrd="0" presId="urn:microsoft.com/office/officeart/2005/8/layout/list1"/>
    <dgm:cxn modelId="{0F556AAB-D285-4A52-8F7E-1337642DF288}" type="presParOf" srcId="{667CAF5C-37C0-43B7-8B7E-02CCA3754DB9}" destId="{58B158CB-C1D2-4676-88E6-6B3937A00A96}" srcOrd="0" destOrd="0" presId="urn:microsoft.com/office/officeart/2005/8/layout/list1"/>
    <dgm:cxn modelId="{6228BBFA-9B05-4161-83FD-CF9F6220B572}" type="presOf" srcId="{773C5012-55F9-436E-B78B-2A38D8AAA0C0}" destId="{58B158CB-C1D2-4676-88E6-6B3937A00A96}" srcOrd="0" destOrd="0" presId="urn:microsoft.com/office/officeart/2005/8/layout/list1"/>
    <dgm:cxn modelId="{C4EC8F24-00F8-45D3-A474-113298CDA4CA}" type="presParOf" srcId="{667CAF5C-37C0-43B7-8B7E-02CCA3754DB9}" destId="{D0971512-D8E1-4E4B-89F4-FF2EB164C196}" srcOrd="1" destOrd="0" presId="urn:microsoft.com/office/officeart/2005/8/layout/list1"/>
    <dgm:cxn modelId="{00A2073B-5073-4F3B-A508-ABEF0B12F60F}" type="presOf" srcId="{773C5012-55F9-436E-B78B-2A38D8AAA0C0}" destId="{D0971512-D8E1-4E4B-89F4-FF2EB164C196}" srcOrd="0" destOrd="0" presId="urn:microsoft.com/office/officeart/2005/8/layout/list1"/>
    <dgm:cxn modelId="{319C48DB-F603-4864-B923-DFB154D47CE4}" type="presParOf" srcId="{E5EECCA3-F875-4B71-92CC-9CCDFB7DBFEF}" destId="{05E10EBB-C85A-471E-9935-B48B9C39A12E}" srcOrd="1" destOrd="0" presId="urn:microsoft.com/office/officeart/2005/8/layout/list1"/>
    <dgm:cxn modelId="{E445DD0B-013C-4F86-80EB-F147953B8F0E}" type="presParOf" srcId="{E5EECCA3-F875-4B71-92CC-9CCDFB7DBFEF}" destId="{1F055725-8984-42CB-98CB-8E7728DD5EAB}" srcOrd="2" destOrd="0" presId="urn:microsoft.com/office/officeart/2005/8/layout/list1"/>
    <dgm:cxn modelId="{A0427BEE-9842-46C8-8150-65D2805D8E72}" type="presOf" srcId="{317D39CE-A870-40D6-B8BD-112F3DC4863A}" destId="{1F055725-8984-42CB-98CB-8E7728DD5EAB}" srcOrd="0" destOrd="0" presId="urn:microsoft.com/office/officeart/2005/8/layout/list1"/>
    <dgm:cxn modelId="{1A6DF05D-C579-416D-9FFC-1DDD668A3501}" type="presParOf" srcId="{E5EECCA3-F875-4B71-92CC-9CCDFB7DBFEF}" destId="{5785404B-F53E-4CF2-A702-90A46E89CED8}" srcOrd="3" destOrd="0" presId="urn:microsoft.com/office/officeart/2005/8/layout/list1"/>
    <dgm:cxn modelId="{66B6B580-4F3D-4F8E-AC69-78C1BDC03EAF}" type="presParOf" srcId="{E5EECCA3-F875-4B71-92CC-9CCDFB7DBFEF}" destId="{EF963990-07B7-4DBC-8CFE-C86D15B61BB6}" srcOrd="4" destOrd="0" presId="urn:microsoft.com/office/officeart/2005/8/layout/list1"/>
    <dgm:cxn modelId="{65831F41-FAFA-4DA0-9903-82E8D4888B6F}" type="presParOf" srcId="{EF963990-07B7-4DBC-8CFE-C86D15B61BB6}" destId="{AEA4B341-6C57-43B8-BC42-9813D43D1335}" srcOrd="0" destOrd="4" presId="urn:microsoft.com/office/officeart/2005/8/layout/list1"/>
    <dgm:cxn modelId="{2C368985-E06D-45FA-B804-618DD1A3B801}" type="presOf" srcId="{CA58FE74-4619-4E47-BA6C-E0CD35AF5AC2}" destId="{AEA4B341-6C57-43B8-BC42-9813D43D1335}" srcOrd="0" destOrd="0" presId="urn:microsoft.com/office/officeart/2005/8/layout/list1"/>
    <dgm:cxn modelId="{FDBD88C2-D111-4A92-BD0B-CBC8E0E1818A}" type="presParOf" srcId="{EF963990-07B7-4DBC-8CFE-C86D15B61BB6}" destId="{DD07B078-3354-4F1B-9438-E4F95C4B43A6}" srcOrd="1" destOrd="4" presId="urn:microsoft.com/office/officeart/2005/8/layout/list1"/>
    <dgm:cxn modelId="{FBFCC2B9-D6AD-43AA-BEAB-D7BFA24CF152}" type="presOf" srcId="{CA58FE74-4619-4E47-BA6C-E0CD35AF5AC2}" destId="{DD07B078-3354-4F1B-9438-E4F95C4B43A6}" srcOrd="0" destOrd="0" presId="urn:microsoft.com/office/officeart/2005/8/layout/list1"/>
    <dgm:cxn modelId="{03B77DEC-F363-4EC9-9B19-E47895035929}" type="presParOf" srcId="{E5EECCA3-F875-4B71-92CC-9CCDFB7DBFEF}" destId="{98F9047E-C8BE-4990-B6F7-84F4581E1FEA}" srcOrd="5" destOrd="0" presId="urn:microsoft.com/office/officeart/2005/8/layout/list1"/>
    <dgm:cxn modelId="{697F2746-4E78-4D27-9037-F2BD23FFC5E1}" type="presParOf" srcId="{E5EECCA3-F875-4B71-92CC-9CCDFB7DBFEF}" destId="{FB20FF5F-D131-4A8A-AEBC-01A2B84D6655}" srcOrd="6" destOrd="0" presId="urn:microsoft.com/office/officeart/2005/8/layout/list1"/>
    <dgm:cxn modelId="{9C0B28A3-5698-4B6D-B6E2-EF80FEC37D5D}" type="presParOf" srcId="{E5EECCA3-F875-4B71-92CC-9CCDFB7DBFEF}" destId="{AC1FEB9E-7ED9-4E44-9D47-B63AE5862158}" srcOrd="7" destOrd="0" presId="urn:microsoft.com/office/officeart/2005/8/layout/list1"/>
    <dgm:cxn modelId="{0DDFB73A-33CD-4183-8C65-96CC4D1ADE44}" type="presParOf" srcId="{E5EECCA3-F875-4B71-92CC-9CCDFB7DBFEF}" destId="{04A221FB-3A34-4804-9E1E-FAA254BEF819}" srcOrd="8" destOrd="0" presId="urn:microsoft.com/office/officeart/2005/8/layout/list1"/>
    <dgm:cxn modelId="{D80DEE9D-8769-4EE9-9CBA-FD5F17234789}" type="presParOf" srcId="{04A221FB-3A34-4804-9E1E-FAA254BEF819}" destId="{09CBCBA7-E2EE-4654-BCFB-AB2C2D77E66B}" srcOrd="0" destOrd="8" presId="urn:microsoft.com/office/officeart/2005/8/layout/list1"/>
    <dgm:cxn modelId="{C05F62ED-5AB8-4BE4-8BBC-C27A82E95A48}" type="presOf" srcId="{D3284563-CEAB-43B3-81C4-5F6C081CBB78}" destId="{09CBCBA7-E2EE-4654-BCFB-AB2C2D77E66B}" srcOrd="0" destOrd="0" presId="urn:microsoft.com/office/officeart/2005/8/layout/list1"/>
    <dgm:cxn modelId="{49E03250-F1BD-4C6A-B651-F05316FC6429}" type="presParOf" srcId="{04A221FB-3A34-4804-9E1E-FAA254BEF819}" destId="{F8B30F84-9FC1-4455-B8FC-CA5DC2189586}" srcOrd="1" destOrd="8" presId="urn:microsoft.com/office/officeart/2005/8/layout/list1"/>
    <dgm:cxn modelId="{11D4904B-95CA-4727-81C3-739169FF76A9}" type="presOf" srcId="{D3284563-CEAB-43B3-81C4-5F6C081CBB78}" destId="{F8B30F84-9FC1-4455-B8FC-CA5DC2189586}" srcOrd="0" destOrd="0" presId="urn:microsoft.com/office/officeart/2005/8/layout/list1"/>
    <dgm:cxn modelId="{6D5CD2A9-B2E4-4632-9D5D-0FAC2262815C}" type="presParOf" srcId="{E5EECCA3-F875-4B71-92CC-9CCDFB7DBFEF}" destId="{75AF99AA-34AA-4169-A0AA-91E0CC0C2D15}" srcOrd="9" destOrd="0" presId="urn:microsoft.com/office/officeart/2005/8/layout/list1"/>
    <dgm:cxn modelId="{D8DF431A-26AD-4D36-8A23-E93A1D29873F}" type="presParOf" srcId="{E5EECCA3-F875-4B71-92CC-9CCDFB7DBFEF}" destId="{F855875C-E8B4-4273-8C6C-6A8EC3091B3C}" srcOrd="10" destOrd="0" presId="urn:microsoft.com/office/officeart/2005/8/layout/list1"/>
    <dgm:cxn modelId="{F8A246A5-BEEF-4408-A415-A17CBDCEB8C6}" type="presParOf" srcId="{E5EECCA3-F875-4B71-92CC-9CCDFB7DBFEF}" destId="{8EBE9A66-8B0B-4D46-906A-60381BB08799}" srcOrd="11" destOrd="0" presId="urn:microsoft.com/office/officeart/2005/8/layout/list1"/>
    <dgm:cxn modelId="{9AFC86E9-411F-4FE6-AEE9-0ACDF58D5587}" type="presParOf" srcId="{E5EECCA3-F875-4B71-92CC-9CCDFB7DBFEF}" destId="{A7FEEDA0-F5FF-4DF3-949E-D752F8886C49}" srcOrd="12" destOrd="0" presId="urn:microsoft.com/office/officeart/2005/8/layout/list1"/>
    <dgm:cxn modelId="{3F1D91AD-1476-4C1D-90F5-37C750A9AE69}" type="presParOf" srcId="{A7FEEDA0-F5FF-4DF3-949E-D752F8886C49}" destId="{D978118C-6676-47F0-92C4-C6C89BDEAA7A}" srcOrd="0" destOrd="12" presId="urn:microsoft.com/office/officeart/2005/8/layout/list1"/>
    <dgm:cxn modelId="{69FE1363-C2B4-43E6-8F71-A6499EEC435E}" type="presOf" srcId="{13F8F21C-ED37-4C62-809B-04A1B505632C}" destId="{D978118C-6676-47F0-92C4-C6C89BDEAA7A}" srcOrd="0" destOrd="0" presId="urn:microsoft.com/office/officeart/2005/8/layout/list1"/>
    <dgm:cxn modelId="{6D43A90B-8A54-4FEE-816C-D2089E995BA9}" type="presParOf" srcId="{A7FEEDA0-F5FF-4DF3-949E-D752F8886C49}" destId="{E84B5A21-D495-4B44-A218-462C051026EE}" srcOrd="1" destOrd="12" presId="urn:microsoft.com/office/officeart/2005/8/layout/list1"/>
    <dgm:cxn modelId="{476B811E-B5C3-4135-BBD7-10B1204CB931}" type="presOf" srcId="{13F8F21C-ED37-4C62-809B-04A1B505632C}" destId="{E84B5A21-D495-4B44-A218-462C051026EE}" srcOrd="0" destOrd="0" presId="urn:microsoft.com/office/officeart/2005/8/layout/list1"/>
    <dgm:cxn modelId="{0E98E7C9-B743-467B-BA49-6E9B91A06C6C}" type="presParOf" srcId="{E5EECCA3-F875-4B71-92CC-9CCDFB7DBFEF}" destId="{94FDFB30-7CCE-4B1E-81E7-0C623E7B127E}" srcOrd="13" destOrd="0" presId="urn:microsoft.com/office/officeart/2005/8/layout/list1"/>
    <dgm:cxn modelId="{B872AC20-092F-4EC1-82DD-123A1045AF58}" type="presParOf" srcId="{E5EECCA3-F875-4B71-92CC-9CCDFB7DBFEF}" destId="{AECAC39E-03D5-4202-B552-EE3330163E8B}" srcOrd="14" destOrd="0" presId="urn:microsoft.com/office/officeart/2005/8/layout/list1"/>
    <dgm:cxn modelId="{13E9CA17-B38B-4534-8367-C80A2553E9EA}" type="presParOf" srcId="{E5EECCA3-F875-4B71-92CC-9CCDFB7DBFEF}" destId="{F392752F-152E-4AA7-879B-1369B0927BBD}" srcOrd="15" destOrd="0" presId="urn:microsoft.com/office/officeart/2005/8/layout/list1"/>
    <dgm:cxn modelId="{E24326B3-7683-4FB4-A025-C6AD1EA39094}" type="presParOf" srcId="{E5EECCA3-F875-4B71-92CC-9CCDFB7DBFEF}" destId="{2DB6FD0B-808C-4001-BF2D-ADA891194FF9}" srcOrd="16" destOrd="0" presId="urn:microsoft.com/office/officeart/2005/8/layout/list1"/>
    <dgm:cxn modelId="{DA1CBFBD-C1C5-4BA3-8603-22D849D0D3FF}" type="presParOf" srcId="{2DB6FD0B-808C-4001-BF2D-ADA891194FF9}" destId="{79C187D4-BA83-4708-A794-EA0704947CBE}" srcOrd="0" destOrd="16" presId="urn:microsoft.com/office/officeart/2005/8/layout/list1"/>
    <dgm:cxn modelId="{B909BF7E-E1EE-478D-BE90-FB2FE46F1C94}" type="presOf" srcId="{017F4C08-6A8C-467C-832A-447B1EE06C8C}" destId="{79C187D4-BA83-4708-A794-EA0704947CBE}" srcOrd="0" destOrd="0" presId="urn:microsoft.com/office/officeart/2005/8/layout/list1"/>
    <dgm:cxn modelId="{741D4A73-45EA-44F6-B6DB-92CF53A7F8C0}" type="presParOf" srcId="{2DB6FD0B-808C-4001-BF2D-ADA891194FF9}" destId="{852AC811-274A-4734-BFCF-69A74A5B6490}" srcOrd="1" destOrd="16" presId="urn:microsoft.com/office/officeart/2005/8/layout/list1"/>
    <dgm:cxn modelId="{D19325BE-9B00-44D3-8E91-E96C1B2F92D5}" type="presOf" srcId="{017F4C08-6A8C-467C-832A-447B1EE06C8C}" destId="{852AC811-274A-4734-BFCF-69A74A5B6490}" srcOrd="0" destOrd="0" presId="urn:microsoft.com/office/officeart/2005/8/layout/list1"/>
    <dgm:cxn modelId="{0FB985A7-FC1A-4F97-89B5-BE3626A764AE}" type="presParOf" srcId="{E5EECCA3-F875-4B71-92CC-9CCDFB7DBFEF}" destId="{F4086F2D-4820-491A-9549-980C555B621A}" srcOrd="17" destOrd="0" presId="urn:microsoft.com/office/officeart/2005/8/layout/list1"/>
    <dgm:cxn modelId="{18C3A3B1-7FE5-46D9-A1BB-F898196D703E}" type="presParOf" srcId="{E5EECCA3-F875-4B71-92CC-9CCDFB7DBFEF}" destId="{A9EF0481-6FFB-4CC0-A7E1-114302F3F61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10D7BD-64A5-4C2C-B0E9-6728C6DACB59}" type="doc">
      <dgm:prSet loTypeId="matrix" loCatId="matrix" qsTypeId="urn:microsoft.com/office/officeart/2005/8/quickstyle/simple3" qsCatId="simple" csTypeId="urn:microsoft.com/office/officeart/2005/8/colors/colorful5" csCatId="accent1" phldr="0"/>
      <dgm:spPr/>
      <dgm:t>
        <a:bodyPr/>
        <a:p>
          <a:endParaRPr lang="zh-CN" altLang="en-US"/>
        </a:p>
      </dgm:t>
    </dgm:pt>
    <dgm:pt modelId="{C8B3296C-ECE1-441C-A1A9-0952E3F0D656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казани</a:t>
          </a: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е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содействия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приобретении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содержании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животных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,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включая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племенных</a:t>
          </a:r>
          <a:r>
            <a:rPr lang="zh-CN" altLang="en-US" sz="1600"/>
            <a:t/>
          </a:r>
          <a:endParaRPr lang="zh-CN" altLang="en-US" sz="1600"/>
        </a:p>
      </dgm:t>
    </dgm:pt>
    <dgm:pt modelId="{0FE6BD2A-1536-4C79-8D6D-8EF7FB1B7E73}" cxnId="{88356B19-8433-4C84-9DCE-E6A207F41476}" type="parTrans">
      <dgm:prSet/>
      <dgm:spPr/>
      <dgm:t>
        <a:bodyPr/>
        <a:p>
          <a:endParaRPr lang="zh-CN" altLang="en-US"/>
        </a:p>
      </dgm:t>
    </dgm:pt>
    <dgm:pt modelId="{778EE8AA-5DBE-4924-98EE-0C978FD4E20B}" cxnId="{88356B19-8433-4C84-9DCE-E6A207F41476}" type="sibTrans">
      <dgm:prSet/>
      <dgm:spPr/>
      <dgm:t>
        <a:bodyPr/>
        <a:p>
          <a:endParaRPr lang="zh-CN" altLang="en-US"/>
        </a:p>
      </dgm:t>
    </dgm:pt>
    <dgm:pt modelId="{2723D931-37E1-4024-865B-F872F6215E38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alt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трахование</a:t>
          </a:r>
          <a:r>
            <a:rPr lang="en-US" alt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животных</a:t>
          </a:r>
          <a:r>
            <a:rPr lang="en-US" alt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AED26-B47C-4653-A71E-EF4869D597EC}" cxnId="{86A94392-DDDA-46FE-9897-3AD4AC3D64D8}" type="parTrans">
      <dgm:prSet/>
      <dgm:spPr/>
      <dgm:t>
        <a:bodyPr/>
        <a:p>
          <a:endParaRPr lang="zh-CN" altLang="en-US"/>
        </a:p>
      </dgm:t>
    </dgm:pt>
    <dgm:pt modelId="{E0B5842F-8280-4DDE-A6F9-65D34B54048F}" cxnId="{86A94392-DDDA-46FE-9897-3AD4AC3D64D8}" type="sibTrans">
      <dgm:prSet/>
      <dgm:spPr/>
      <dgm:t>
        <a:bodyPr/>
        <a:p>
          <a:endParaRPr lang="zh-CN" altLang="en-US"/>
        </a:p>
      </dgm:t>
    </dgm:pt>
    <dgm:pt modelId="{6C8FA182-2902-4BB3-9D50-00202B6153CE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По</a:t>
          </a:r>
          <a:r>
            <a:rPr lang="en-US" altLang="en-US" sz="1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купк</a:t>
          </a:r>
          <a:r>
            <a:rPr lang="ru-RU" altLang="en-US" sz="1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а</a:t>
          </a:r>
          <a:r>
            <a:rPr lang="en-US" altLang="ru-RU" sz="1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комбикормов</a:t>
          </a:r>
          <a:r>
            <a:rPr lang="en-US" altLang="ru-RU" sz="1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</a:t>
          </a:r>
          <a:r>
            <a:rPr lang="en-US" altLang="ru-RU" sz="1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техники</a:t>
          </a:r>
          <a:r>
            <a:rPr lang="zh-CN" altLang="en-US" sz="1800"/>
            <a:t/>
          </a:r>
          <a:endParaRPr lang="zh-CN" altLang="en-US" sz="1800"/>
        </a:p>
      </dgm:t>
    </dgm:pt>
    <dgm:pt modelId="{A15E8213-C555-4C15-804E-9BE04AF6FB32}" cxnId="{C09E4F87-6981-420F-81FE-DA9062D297E0}" type="parTrans">
      <dgm:prSet/>
      <dgm:spPr/>
      <dgm:t>
        <a:bodyPr/>
        <a:p>
          <a:endParaRPr lang="zh-CN" altLang="en-US"/>
        </a:p>
      </dgm:t>
    </dgm:pt>
    <dgm:pt modelId="{D80C072E-DBE2-425E-9F55-D9033CD54D87}" cxnId="{C09E4F87-6981-420F-81FE-DA9062D297E0}" type="sibTrans">
      <dgm:prSet/>
      <dgm:spPr/>
      <dgm:t>
        <a:bodyPr/>
        <a:p>
          <a:endParaRPr lang="zh-CN" altLang="en-US"/>
        </a:p>
      </dgm:t>
    </dgm:pt>
    <dgm:pt modelId="{058A1442-1BB3-464B-B2D5-E61365D31867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М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одернизаци</a:t>
          </a: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я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строительств</a:t>
          </a: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помещений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высокотехнологичным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оборудованием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для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содержания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скота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птицы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zh-CN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zh-CN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F910B-5987-4F9D-9892-76B8841820B1}" cxnId="{2EFF43E3-3A94-4A44-AD88-8A4359C3891C}" type="parTrans">
      <dgm:prSet/>
      <dgm:spPr/>
      <dgm:t>
        <a:bodyPr/>
        <a:p>
          <a:endParaRPr lang="zh-CN" altLang="en-US"/>
        </a:p>
      </dgm:t>
    </dgm:pt>
    <dgm:pt modelId="{9CFB096A-6373-4655-ACF3-654651B29A2B}" cxnId="{2EFF43E3-3A94-4A44-AD88-8A4359C3891C}" type="sibTrans">
      <dgm:prSet/>
      <dgm:spPr/>
      <dgm:t>
        <a:bodyPr/>
        <a:p>
          <a:endParaRPr lang="zh-CN" altLang="en-US"/>
        </a:p>
      </dgm:t>
    </dgm:pt>
    <dgm:pt modelId="{90604E61-F8FA-4C14-A35C-BCB27A56AFB4}" type="pres">
      <dgm:prSet presAssocID="{F410D7BD-64A5-4C2C-B0E9-6728C6DACB59}" presName="matrix" presStyleCnt="0">
        <dgm:presLayoutVars>
          <dgm:chMax val="1"/>
          <dgm:dir/>
          <dgm:resizeHandles val="exact"/>
        </dgm:presLayoutVars>
      </dgm:prSet>
      <dgm:spPr/>
    </dgm:pt>
    <dgm:pt modelId="{1F1EB44E-E6CD-4188-9E2C-1E0998990556}" type="pres">
      <dgm:prSet presAssocID="{F410D7BD-64A5-4C2C-B0E9-6728C6DACB59}" presName="diamond" presStyleLbl="bgShp" presStyleIdx="0" presStyleCnt="1"/>
      <dgm:spPr/>
    </dgm:pt>
    <dgm:pt modelId="{3328CB01-ABEB-405A-855A-69D5454695E5}" type="pres">
      <dgm:prSet presAssocID="{F410D7BD-64A5-4C2C-B0E9-6728C6DACB59}" presName="quad1" presStyleLbl="node1" presStyleIdx="0" presStyleCnt="4" custScaleX="122956" custLinFactNeighborX="-14215" custLinFactNeighborY="-483">
        <dgm:presLayoutVars>
          <dgm:chMax val="0"/>
          <dgm:chPref val="0"/>
          <dgm:bulletEnabled val="1"/>
        </dgm:presLayoutVars>
      </dgm:prSet>
      <dgm:spPr/>
    </dgm:pt>
    <dgm:pt modelId="{535780CC-4D93-4EE9-B564-2FABEAC59D18}" type="pres">
      <dgm:prSet presAssocID="{F410D7BD-64A5-4C2C-B0E9-6728C6DACB59}" presName="quad2" presStyleLbl="node1" presStyleIdx="1" presStyleCnt="4" custScaleX="110637">
        <dgm:presLayoutVars>
          <dgm:chMax val="0"/>
          <dgm:chPref val="0"/>
          <dgm:bulletEnabled val="1"/>
        </dgm:presLayoutVars>
      </dgm:prSet>
      <dgm:spPr/>
    </dgm:pt>
    <dgm:pt modelId="{7DE8EA7D-DEFE-49B8-A5B3-42790BF4A3C7}" type="pres">
      <dgm:prSet presAssocID="{F410D7BD-64A5-4C2C-B0E9-6728C6DACB59}" presName="quad3" presStyleLbl="node1" presStyleIdx="2" presStyleCnt="4" custScaleX="125960" custLinFactNeighborX="-15806" custLinFactNeighborY="901">
        <dgm:presLayoutVars>
          <dgm:chMax val="0"/>
          <dgm:chPref val="0"/>
          <dgm:bulletEnabled val="1"/>
        </dgm:presLayoutVars>
      </dgm:prSet>
      <dgm:spPr/>
    </dgm:pt>
    <dgm:pt modelId="{C0A1B9E8-6DAD-41B6-AB76-690AD9A99FB7}" type="pres">
      <dgm:prSet presAssocID="{F410D7BD-64A5-4C2C-B0E9-6728C6DACB59}" presName="quad4" presStyleLbl="node1" presStyleIdx="3" presStyleCnt="4" custScaleX="112199" custLinFactNeighborX="-212" custLinFactNeighborY="2162">
        <dgm:presLayoutVars>
          <dgm:chMax val="0"/>
          <dgm:chPref val="0"/>
          <dgm:bulletEnabled val="1"/>
        </dgm:presLayoutVars>
      </dgm:prSet>
      <dgm:spPr/>
    </dgm:pt>
  </dgm:ptLst>
  <dgm:cxnLst>
    <dgm:cxn modelId="{88356B19-8433-4C84-9DCE-E6A207F41476}" srcId="{F410D7BD-64A5-4C2C-B0E9-6728C6DACB59}" destId="{C8B3296C-ECE1-441C-A1A9-0952E3F0D656}" srcOrd="0" destOrd="0" parTransId="{0FE6BD2A-1536-4C79-8D6D-8EF7FB1B7E73}" sibTransId="{778EE8AA-5DBE-4924-98EE-0C978FD4E20B}"/>
    <dgm:cxn modelId="{86A94392-DDDA-46FE-9897-3AD4AC3D64D8}" srcId="{F410D7BD-64A5-4C2C-B0E9-6728C6DACB59}" destId="{2723D931-37E1-4024-865B-F872F6215E38}" srcOrd="1" destOrd="0" parTransId="{0F1AED26-B47C-4653-A71E-EF4869D597EC}" sibTransId="{E0B5842F-8280-4DDE-A6F9-65D34B54048F}"/>
    <dgm:cxn modelId="{C09E4F87-6981-420F-81FE-DA9062D297E0}" srcId="{F410D7BD-64A5-4C2C-B0E9-6728C6DACB59}" destId="{6C8FA182-2902-4BB3-9D50-00202B6153CE}" srcOrd="2" destOrd="0" parTransId="{A15E8213-C555-4C15-804E-9BE04AF6FB32}" sibTransId="{D80C072E-DBE2-425E-9F55-D9033CD54D87}"/>
    <dgm:cxn modelId="{2EFF43E3-3A94-4A44-AD88-8A4359C3891C}" srcId="{F410D7BD-64A5-4C2C-B0E9-6728C6DACB59}" destId="{058A1442-1BB3-464B-B2D5-E61365D31867}" srcOrd="3" destOrd="0" parTransId="{97AF910B-5987-4F9D-9892-76B8841820B1}" sibTransId="{9CFB096A-6373-4655-ACF3-654651B29A2B}"/>
    <dgm:cxn modelId="{1908E148-1A26-41F7-B9C4-BA260B8A7500}" type="presOf" srcId="{F410D7BD-64A5-4C2C-B0E9-6728C6DACB59}" destId="{90604E61-F8FA-4C14-A35C-BCB27A56AFB4}" srcOrd="0" destOrd="0" presId="urn:microsoft.com/office/officeart/2005/8/layout/matrix3"/>
    <dgm:cxn modelId="{3857FD60-638D-4721-983C-E8E6347327A1}" type="presParOf" srcId="{90604E61-F8FA-4C14-A35C-BCB27A56AFB4}" destId="{1F1EB44E-E6CD-4188-9E2C-1E0998990556}" srcOrd="0" destOrd="0" presId="urn:microsoft.com/office/officeart/2005/8/layout/matrix3"/>
    <dgm:cxn modelId="{9E0E4154-6ADB-4B17-B5A7-CB3009140511}" type="presParOf" srcId="{90604E61-F8FA-4C14-A35C-BCB27A56AFB4}" destId="{3328CB01-ABEB-405A-855A-69D5454695E5}" srcOrd="1" destOrd="0" presId="urn:microsoft.com/office/officeart/2005/8/layout/matrix3"/>
    <dgm:cxn modelId="{2B2658C6-B660-4670-9508-424E1A5176CE}" type="presOf" srcId="{C8B3296C-ECE1-441C-A1A9-0952E3F0D656}" destId="{3328CB01-ABEB-405A-855A-69D5454695E5}" srcOrd="0" destOrd="0" presId="urn:microsoft.com/office/officeart/2005/8/layout/matrix3"/>
    <dgm:cxn modelId="{6C24A124-5DD4-402F-A0AB-D9397AA03126}" type="presParOf" srcId="{90604E61-F8FA-4C14-A35C-BCB27A56AFB4}" destId="{535780CC-4D93-4EE9-B564-2FABEAC59D18}" srcOrd="2" destOrd="0" presId="urn:microsoft.com/office/officeart/2005/8/layout/matrix3"/>
    <dgm:cxn modelId="{09AF4806-B056-4D1E-8235-4B648B8FADCC}" type="presOf" srcId="{2723D931-37E1-4024-865B-F872F6215E38}" destId="{535780CC-4D93-4EE9-B564-2FABEAC59D18}" srcOrd="0" destOrd="0" presId="urn:microsoft.com/office/officeart/2005/8/layout/matrix3"/>
    <dgm:cxn modelId="{EA6AB657-2B4C-42E3-A936-596AFED92796}" type="presParOf" srcId="{90604E61-F8FA-4C14-A35C-BCB27A56AFB4}" destId="{7DE8EA7D-DEFE-49B8-A5B3-42790BF4A3C7}" srcOrd="3" destOrd="0" presId="urn:microsoft.com/office/officeart/2005/8/layout/matrix3"/>
    <dgm:cxn modelId="{6A073D1B-F81A-42BD-B822-85A0BDA772EA}" type="presOf" srcId="{6C8FA182-2902-4BB3-9D50-00202B6153CE}" destId="{7DE8EA7D-DEFE-49B8-A5B3-42790BF4A3C7}" srcOrd="0" destOrd="0" presId="urn:microsoft.com/office/officeart/2005/8/layout/matrix3"/>
    <dgm:cxn modelId="{9A131446-07E7-4F0A-9E05-C8A5A307DC30}" type="presParOf" srcId="{90604E61-F8FA-4C14-A35C-BCB27A56AFB4}" destId="{C0A1B9E8-6DAD-41B6-AB76-690AD9A99FB7}" srcOrd="4" destOrd="0" presId="urn:microsoft.com/office/officeart/2005/8/layout/matrix3"/>
    <dgm:cxn modelId="{4442B2FB-F57C-497D-8999-4930A50CBDBE}" type="presOf" srcId="{058A1442-1BB3-464B-B2D5-E61365D31867}" destId="{C0A1B9E8-6DAD-41B6-AB76-690AD9A99FB7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2A87B4-205C-42AA-93A2-B27FC303620D}" type="doc">
      <dgm:prSet loTypeId="cycle" loCatId="cycle" qsTypeId="urn:microsoft.com/office/officeart/2005/8/quickstyle/simple3" qsCatId="simple" csTypeId="urn:microsoft.com/office/officeart/2005/8/colors/colorful5" csCatId="accent1" phldr="1"/>
      <dgm:spPr/>
      <dgm:t>
        <a:bodyPr/>
        <a:p>
          <a:endParaRPr lang="zh-CN" altLang="en-US"/>
        </a:p>
      </dgm:t>
    </dgm:pt>
    <dgm:pt modelId="{2747EF35-EB19-40B2-B72B-1D28E27677E0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одействие в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покупке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сельхозтехники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C0C942-F96C-429E-AD44-E4BA5D9680C7}" cxnId="{180C110E-6606-4B2E-A3B4-C1C5489F610D}" type="parTrans">
      <dgm:prSet/>
      <dgm:spPr/>
      <dgm:t>
        <a:bodyPr/>
        <a:p>
          <a:endParaRPr lang="zh-CN" altLang="en-US"/>
        </a:p>
      </dgm:t>
    </dgm:pt>
    <dgm:pt modelId="{BFFDCB46-D59E-46B2-9C53-DB1ADB0299CC}" cxnId="{180C110E-6606-4B2E-A3B4-C1C5489F610D}" type="sibTrans">
      <dgm:prSet/>
      <dgm:spPr/>
      <dgm:t>
        <a:bodyPr/>
        <a:p>
          <a:endParaRPr lang="zh-CN" altLang="en-US"/>
        </a:p>
      </dgm:t>
    </dgm:pt>
    <dgm:pt modelId="{660A22A7-37CA-4B7E-87AA-E35BA5B82556}">
      <dgm:prSet phldrT="[Текст]" phldr="0" custT="1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</a:t>
          </a:r>
          <a:r>
            <a:rPr lang="en-US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бновлени</a:t>
          </a:r>
          <a:r>
            <a: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е 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</a:t>
          </a:r>
          <a:r>
            <a:rPr lang="en-US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еменного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м</a:t>
          </a:r>
          <a:r>
            <a:rPr lang="en-US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атериала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к</a:t>
          </a:r>
          <a:r>
            <a:rPr lang="en-US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артофеля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к</a:t>
          </a:r>
          <a:r>
            <a:rPr lang="en-US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ормовых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к</a:t>
          </a:r>
          <a:r>
            <a:rPr lang="en-US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ультур</a:t>
          </a:r>
          <a:r>
            <a:rPr lang="en-US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/>
          </a:r>
          <a:endParaRPr lang="en-US" altLang="en-U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  <a:sym typeface="+mn-ea"/>
          </a:endParaRPr>
        </a:p>
      </dgm:t>
    </dgm:pt>
    <dgm:pt modelId="{AEDCC0F0-F7D6-45D4-984A-B50E110C9D1F}" cxnId="{653EA070-2BEF-4D75-9521-045A7CA8C0E2}" type="parTrans">
      <dgm:prSet/>
      <dgm:spPr/>
      <dgm:t>
        <a:bodyPr/>
        <a:p>
          <a:endParaRPr lang="zh-CN" altLang="en-US"/>
        </a:p>
      </dgm:t>
    </dgm:pt>
    <dgm:pt modelId="{CF218E85-BB5C-4FD9-8936-583B930F1946}" cxnId="{653EA070-2BEF-4D75-9521-045A7CA8C0E2}" type="sibTrans">
      <dgm:prSet/>
      <dgm:spPr/>
      <dgm:t>
        <a:bodyPr/>
        <a:p>
          <a:endParaRPr lang="zh-CN" altLang="en-US"/>
        </a:p>
      </dgm:t>
    </dgm:pt>
    <dgm:pt modelId="{82861B28-CEF3-4C99-AB8C-4B6A7C9A2164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altLang="en-US" sz="5000"/>
            <a:t/>
          </a:r>
          <a:endParaRPr altLang="en-US" sz="5000"/>
        </a:p>
      </dgm:t>
    </dgm:pt>
    <dgm:pt modelId="{FCFADFDB-3889-4CEE-A9BD-FB844137C950}" cxnId="{0545FD1E-A6BD-426F-B91D-A97FC5CA7514}" type="parTrans">
      <dgm:prSet/>
      <dgm:spPr/>
    </dgm:pt>
    <dgm:pt modelId="{AB78655D-305B-4451-A2AF-1C1F52853D35}" cxnId="{0545FD1E-A6BD-426F-B91D-A97FC5CA7514}" type="sibTrans">
      <dgm:prSet/>
      <dgm:spPr/>
    </dgm:pt>
    <dgm:pt modelId="{E424A47C-3F47-4295-9A9F-BCAC81F046FA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altLang="en-US" sz="5000"/>
            <a:t/>
          </a:r>
          <a:endParaRPr altLang="en-US" sz="5000"/>
        </a:p>
      </dgm:t>
    </dgm:pt>
    <dgm:pt modelId="{99361DB8-3ACE-46DE-809D-3D5B10A38FC9}" cxnId="{3794ED0A-1AF1-4F37-9C49-42CE7BC3B7D5}" type="parTrans">
      <dgm:prSet/>
      <dgm:spPr/>
    </dgm:pt>
    <dgm:pt modelId="{97D8B105-1779-45E5-9BBD-F4A159C2FD57}" cxnId="{3794ED0A-1AF1-4F37-9C49-42CE7BC3B7D5}" type="sibTrans">
      <dgm:prSet/>
      <dgm:spPr/>
    </dgm:pt>
    <dgm:pt modelId="{B95FB8A5-B612-47B6-989C-9D7BD89F6E18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Пр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оведени</a:t>
          </a: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мелиоративных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работ</a:t>
          </a:r>
          <a:r>
            <a:rPr lang="zh-CN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zh-CN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4B15E-8B7A-426B-89B2-02867972B4B8}" cxnId="{AE07E1C0-F93E-4343-A625-9C335CC62146}" type="parTrans">
      <dgm:prSet/>
      <dgm:spPr/>
      <dgm:t>
        <a:bodyPr/>
        <a:p>
          <a:endParaRPr lang="zh-CN" altLang="en-US"/>
        </a:p>
      </dgm:t>
    </dgm:pt>
    <dgm:pt modelId="{16734FCF-6F10-445A-B6BC-27E3ED457274}" cxnId="{AE07E1C0-F93E-4343-A625-9C335CC62146}" type="sibTrans">
      <dgm:prSet/>
      <dgm:spPr/>
      <dgm:t>
        <a:bodyPr/>
        <a:p>
          <a:endParaRPr lang="zh-CN" altLang="en-US"/>
        </a:p>
      </dgm:t>
    </dgm:pt>
    <dgm:pt modelId="{2B78A2B5-DCEA-4AFC-B14F-1F24A1DED97A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Ре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конструкци</a:t>
          </a: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я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возведени</a:t>
          </a: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теплиц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овощехранилищ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7F7A29-9086-4454-9597-B1A82629FFC8}" cxnId="{D20263EF-4E4E-4572-A605-72C088603089}" type="parTrans">
      <dgm:prSet/>
      <dgm:spPr/>
      <dgm:t>
        <a:bodyPr/>
        <a:p>
          <a:endParaRPr lang="zh-CN" altLang="en-US"/>
        </a:p>
      </dgm:t>
    </dgm:pt>
    <dgm:pt modelId="{70BDE6F6-3261-4753-9D1B-53909242F67D}" cxnId="{D20263EF-4E4E-4572-A605-72C088603089}" type="sibTrans">
      <dgm:prSet/>
      <dgm:spPr/>
      <dgm:t>
        <a:bodyPr/>
        <a:p>
          <a:endParaRPr lang="zh-CN" altLang="en-US"/>
        </a:p>
      </dgm:t>
    </dgm:pt>
    <dgm:pt modelId="{40AFDA9D-288C-4D29-8AFA-37C0C30C8FF6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траховани</a:t>
          </a:r>
          <a:r>
            <a:rPr lang="ru-RU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е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урожая</a:t>
          </a:r>
          <a:r>
            <a:rPr lang="zh-CN" altLang="en-US" sz="1600"/>
            <a:t/>
          </a:r>
          <a:endParaRPr lang="zh-CN" altLang="en-US" sz="1600"/>
        </a:p>
      </dgm:t>
    </dgm:pt>
    <dgm:pt modelId="{4C1C0800-F64C-44F0-9787-17FB1271D0FC}" cxnId="{AA88300D-EC09-4292-8E88-ED1E2B631948}" type="parTrans">
      <dgm:prSet/>
      <dgm:spPr/>
      <dgm:t>
        <a:bodyPr/>
        <a:p>
          <a:endParaRPr lang="zh-CN" altLang="en-US"/>
        </a:p>
      </dgm:t>
    </dgm:pt>
    <dgm:pt modelId="{7FCDBF79-0B4F-4621-8364-C0B41DDF9713}" cxnId="{AA88300D-EC09-4292-8E88-ED1E2B631948}" type="sibTrans">
      <dgm:prSet/>
      <dgm:spPr/>
      <dgm:t>
        <a:bodyPr/>
        <a:p>
          <a:endParaRPr lang="zh-CN" altLang="en-US"/>
        </a:p>
      </dgm:t>
    </dgm:pt>
    <dgm:pt modelId="{2984A8B6-85E9-40AE-8B81-BA8B58477DF2}" type="pres">
      <dgm:prSet presAssocID="{CC2A87B4-205C-42AA-93A2-B27FC303620D}" presName="cycle" presStyleCnt="0">
        <dgm:presLayoutVars>
          <dgm:dir/>
          <dgm:resizeHandles val="exact"/>
        </dgm:presLayoutVars>
      </dgm:prSet>
      <dgm:spPr/>
    </dgm:pt>
    <dgm:pt modelId="{5B56F173-CF60-49FA-B101-E6B505C28F2C}" type="pres">
      <dgm:prSet presAssocID="{2747EF35-EB19-40B2-B72B-1D28E27677E0}" presName="node" presStyleLbl="node1" presStyleIdx="0" presStyleCnt="5">
        <dgm:presLayoutVars>
          <dgm:bulletEnabled val="1"/>
        </dgm:presLayoutVars>
      </dgm:prSet>
      <dgm:spPr/>
    </dgm:pt>
    <dgm:pt modelId="{FA1B1F1F-4290-44F6-B614-7DA04C6968EA}" type="pres">
      <dgm:prSet presAssocID="{2747EF35-EB19-40B2-B72B-1D28E27677E0}" presName="spNode" presStyleCnt="0"/>
      <dgm:spPr/>
    </dgm:pt>
    <dgm:pt modelId="{890F09E1-A5FD-4242-968C-AD8148ADBA80}" type="pres">
      <dgm:prSet presAssocID="{BFFDCB46-D59E-46B2-9C53-DB1ADB0299CC}" presName="sibTrans" presStyleLbl="sibTrans1D1" presStyleIdx="0" presStyleCnt="5"/>
      <dgm:spPr/>
    </dgm:pt>
    <dgm:pt modelId="{70BF45C1-8091-454A-8203-C06A7B7590F9}" type="pres">
      <dgm:prSet presAssocID="{660A22A7-37CA-4B7E-87AA-E35BA5B82556}" presName="node" presStyleLbl="node1" presStyleIdx="1" presStyleCnt="5">
        <dgm:presLayoutVars>
          <dgm:bulletEnabled val="1"/>
        </dgm:presLayoutVars>
      </dgm:prSet>
      <dgm:spPr/>
    </dgm:pt>
    <dgm:pt modelId="{E9AD9DBB-BD76-47E5-B3B5-DCAABDF708B4}" type="pres">
      <dgm:prSet presAssocID="{660A22A7-37CA-4B7E-87AA-E35BA5B82556}" presName="spNode" presStyleCnt="0"/>
      <dgm:spPr/>
    </dgm:pt>
    <dgm:pt modelId="{FACB0322-C0E5-47B2-A30E-4E65DACE54AB}" type="pres">
      <dgm:prSet presAssocID="{CF218E85-BB5C-4FD9-8936-583B930F1946}" presName="sibTrans" presStyleLbl="sibTrans1D1" presStyleIdx="1" presStyleCnt="5"/>
      <dgm:spPr/>
    </dgm:pt>
    <dgm:pt modelId="{F4F0857E-A2A2-4C44-8D9E-738F53CA34B0}" type="pres">
      <dgm:prSet presAssocID="{B95FB8A5-B612-47B6-989C-9D7BD89F6E18}" presName="node" presStyleLbl="node1" presStyleIdx="2" presStyleCnt="5">
        <dgm:presLayoutVars>
          <dgm:bulletEnabled val="1"/>
        </dgm:presLayoutVars>
      </dgm:prSet>
      <dgm:spPr/>
    </dgm:pt>
    <dgm:pt modelId="{B43530C4-5C4D-4873-9C40-D1060ACD455B}" type="pres">
      <dgm:prSet presAssocID="{B95FB8A5-B612-47B6-989C-9D7BD89F6E18}" presName="spNode" presStyleCnt="0"/>
      <dgm:spPr/>
    </dgm:pt>
    <dgm:pt modelId="{947E10C1-872E-48ED-A8EA-CDF548C9E170}" type="pres">
      <dgm:prSet presAssocID="{16734FCF-6F10-445A-B6BC-27E3ED457274}" presName="sibTrans" presStyleLbl="sibTrans1D1" presStyleIdx="2" presStyleCnt="5"/>
      <dgm:spPr/>
    </dgm:pt>
    <dgm:pt modelId="{9B1E3B87-CFEF-48C3-B3ED-22B7722DA4B2}" type="pres">
      <dgm:prSet presAssocID="{2B78A2B5-DCEA-4AFC-B14F-1F24A1DED97A}" presName="node" presStyleLbl="node1" presStyleIdx="3" presStyleCnt="5">
        <dgm:presLayoutVars>
          <dgm:bulletEnabled val="1"/>
        </dgm:presLayoutVars>
      </dgm:prSet>
      <dgm:spPr/>
    </dgm:pt>
    <dgm:pt modelId="{5DA43FA6-2782-48E4-882C-5BEA84898403}" type="pres">
      <dgm:prSet presAssocID="{2B78A2B5-DCEA-4AFC-B14F-1F24A1DED97A}" presName="spNode" presStyleCnt="0"/>
      <dgm:spPr/>
    </dgm:pt>
    <dgm:pt modelId="{D354920F-3C18-4773-98FE-F5105B0C4655}" type="pres">
      <dgm:prSet presAssocID="{70BDE6F6-3261-4753-9D1B-53909242F67D}" presName="sibTrans" presStyleLbl="sibTrans1D1" presStyleIdx="3" presStyleCnt="5"/>
      <dgm:spPr/>
    </dgm:pt>
    <dgm:pt modelId="{4A533BBB-6BEA-429E-8541-03477BCE8622}" type="pres">
      <dgm:prSet presAssocID="{40AFDA9D-288C-4D29-8AFA-37C0C30C8FF6}" presName="node" presStyleLbl="node1" presStyleIdx="4" presStyleCnt="5">
        <dgm:presLayoutVars>
          <dgm:bulletEnabled val="1"/>
        </dgm:presLayoutVars>
      </dgm:prSet>
      <dgm:spPr/>
    </dgm:pt>
    <dgm:pt modelId="{E2DD3598-5153-4C35-949B-5E7B3A92DCE7}" type="pres">
      <dgm:prSet presAssocID="{40AFDA9D-288C-4D29-8AFA-37C0C30C8FF6}" presName="spNode" presStyleCnt="0"/>
      <dgm:spPr/>
    </dgm:pt>
    <dgm:pt modelId="{80375E59-737B-41DF-B3C9-E8361D136FF9}" type="pres">
      <dgm:prSet presAssocID="{7FCDBF79-0B4F-4621-8364-C0B41DDF9713}" presName="sibTrans" presStyleLbl="sibTrans1D1" presStyleIdx="4" presStyleCnt="5"/>
      <dgm:spPr/>
    </dgm:pt>
  </dgm:ptLst>
  <dgm:cxnLst>
    <dgm:cxn modelId="{180C110E-6606-4B2E-A3B4-C1C5489F610D}" srcId="{CC2A87B4-205C-42AA-93A2-B27FC303620D}" destId="{2747EF35-EB19-40B2-B72B-1D28E27677E0}" srcOrd="0" destOrd="0" parTransId="{E8C0C942-F96C-429E-AD44-E4BA5D9680C7}" sibTransId="{BFFDCB46-D59E-46B2-9C53-DB1ADB0299CC}"/>
    <dgm:cxn modelId="{653EA070-2BEF-4D75-9521-045A7CA8C0E2}" srcId="{CC2A87B4-205C-42AA-93A2-B27FC303620D}" destId="{660A22A7-37CA-4B7E-87AA-E35BA5B82556}" srcOrd="1" destOrd="0" parTransId="{AEDCC0F0-F7D6-45D4-984A-B50E110C9D1F}" sibTransId="{CF218E85-BB5C-4FD9-8936-583B930F1946}"/>
    <dgm:cxn modelId="{0545FD1E-A6BD-426F-B91D-A97FC5CA7514}" srcId="{660A22A7-37CA-4B7E-87AA-E35BA5B82556}" destId="{82861B28-CEF3-4C99-AB8C-4B6A7C9A2164}" srcOrd="0" destOrd="1" parTransId="{FCFADFDB-3889-4CEE-A9BD-FB844137C950}" sibTransId="{AB78655D-305B-4451-A2AF-1C1F52853D35}"/>
    <dgm:cxn modelId="{3794ED0A-1AF1-4F37-9C49-42CE7BC3B7D5}" srcId="{660A22A7-37CA-4B7E-87AA-E35BA5B82556}" destId="{E424A47C-3F47-4295-9A9F-BCAC81F046FA}" srcOrd="1" destOrd="1" parTransId="{99361DB8-3ACE-46DE-809D-3D5B10A38FC9}" sibTransId="{97D8B105-1779-45E5-9BBD-F4A159C2FD57}"/>
    <dgm:cxn modelId="{AE07E1C0-F93E-4343-A625-9C335CC62146}" srcId="{CC2A87B4-205C-42AA-93A2-B27FC303620D}" destId="{B95FB8A5-B612-47B6-989C-9D7BD89F6E18}" srcOrd="2" destOrd="0" parTransId="{1784B15E-8B7A-426B-89B2-02867972B4B8}" sibTransId="{16734FCF-6F10-445A-B6BC-27E3ED457274}"/>
    <dgm:cxn modelId="{D20263EF-4E4E-4572-A605-72C088603089}" srcId="{CC2A87B4-205C-42AA-93A2-B27FC303620D}" destId="{2B78A2B5-DCEA-4AFC-B14F-1F24A1DED97A}" srcOrd="3" destOrd="0" parTransId="{3E7F7A29-9086-4454-9597-B1A82629FFC8}" sibTransId="{70BDE6F6-3261-4753-9D1B-53909242F67D}"/>
    <dgm:cxn modelId="{AA88300D-EC09-4292-8E88-ED1E2B631948}" srcId="{CC2A87B4-205C-42AA-93A2-B27FC303620D}" destId="{40AFDA9D-288C-4D29-8AFA-37C0C30C8FF6}" srcOrd="4" destOrd="0" parTransId="{4C1C0800-F64C-44F0-9787-17FB1271D0FC}" sibTransId="{7FCDBF79-0B4F-4621-8364-C0B41DDF9713}"/>
    <dgm:cxn modelId="{298D02D3-C600-49DE-BCC1-38D0BBDBA92E}" type="presOf" srcId="{CC2A87B4-205C-42AA-93A2-B27FC303620D}" destId="{2984A8B6-85E9-40AE-8B81-BA8B58477DF2}" srcOrd="0" destOrd="0" presId="urn:microsoft.com/office/officeart/2005/8/layout/cycle6"/>
    <dgm:cxn modelId="{BD0027C0-5F60-45D2-B265-6697A8F8A881}" type="presParOf" srcId="{2984A8B6-85E9-40AE-8B81-BA8B58477DF2}" destId="{5B56F173-CF60-49FA-B101-E6B505C28F2C}" srcOrd="0" destOrd="0" presId="urn:microsoft.com/office/officeart/2005/8/layout/cycle6"/>
    <dgm:cxn modelId="{BCF1C569-67D9-49A9-8DA1-A87815292573}" type="presOf" srcId="{2747EF35-EB19-40B2-B72B-1D28E27677E0}" destId="{5B56F173-CF60-49FA-B101-E6B505C28F2C}" srcOrd="0" destOrd="0" presId="urn:microsoft.com/office/officeart/2005/8/layout/cycle6"/>
    <dgm:cxn modelId="{2A16C4FB-0668-4F21-8412-74E0080F2CAB}" type="presParOf" srcId="{2984A8B6-85E9-40AE-8B81-BA8B58477DF2}" destId="{FA1B1F1F-4290-44F6-B614-7DA04C6968EA}" srcOrd="1" destOrd="0" presId="urn:microsoft.com/office/officeart/2005/8/layout/cycle6"/>
    <dgm:cxn modelId="{D8D7A7B3-5A8E-4EF9-9538-65AF410F01BC}" type="presParOf" srcId="{2984A8B6-85E9-40AE-8B81-BA8B58477DF2}" destId="{890F09E1-A5FD-4242-968C-AD8148ADBA80}" srcOrd="2" destOrd="0" presId="urn:microsoft.com/office/officeart/2005/8/layout/cycle6"/>
    <dgm:cxn modelId="{C6886B06-E65A-4E63-9433-4D3B8980D8C9}" type="presOf" srcId="{BFFDCB46-D59E-46B2-9C53-DB1ADB0299CC}" destId="{890F09E1-A5FD-4242-968C-AD8148ADBA80}" srcOrd="0" destOrd="0" presId="urn:microsoft.com/office/officeart/2005/8/layout/cycle6"/>
    <dgm:cxn modelId="{852774BE-B77D-4E27-99A9-B65257F2AF2C}" type="presParOf" srcId="{2984A8B6-85E9-40AE-8B81-BA8B58477DF2}" destId="{70BF45C1-8091-454A-8203-C06A7B7590F9}" srcOrd="3" destOrd="0" presId="urn:microsoft.com/office/officeart/2005/8/layout/cycle6"/>
    <dgm:cxn modelId="{3F7C40D4-1F80-40A0-9F5B-6EA10A1236CA}" type="presOf" srcId="{660A22A7-37CA-4B7E-87AA-E35BA5B82556}" destId="{70BF45C1-8091-454A-8203-C06A7B7590F9}" srcOrd="0" destOrd="0" presId="urn:microsoft.com/office/officeart/2005/8/layout/cycle6"/>
    <dgm:cxn modelId="{EBD3279B-E89B-4117-ADFE-A3CD995A4DCB}" type="presOf" srcId="{82861B28-CEF3-4C99-AB8C-4B6A7C9A2164}" destId="{70BF45C1-8091-454A-8203-C06A7B7590F9}" srcOrd="0" destOrd="1" presId="urn:microsoft.com/office/officeart/2005/8/layout/cycle6"/>
    <dgm:cxn modelId="{F248C4CD-C3AA-485F-8DC5-B5C3B8914948}" type="presOf" srcId="{E424A47C-3F47-4295-9A9F-BCAC81F046FA}" destId="{70BF45C1-8091-454A-8203-C06A7B7590F9}" srcOrd="0" destOrd="2" presId="urn:microsoft.com/office/officeart/2005/8/layout/cycle6"/>
    <dgm:cxn modelId="{9D6D2A6D-198B-47E1-A66A-5641916B0721}" type="presParOf" srcId="{2984A8B6-85E9-40AE-8B81-BA8B58477DF2}" destId="{E9AD9DBB-BD76-47E5-B3B5-DCAABDF708B4}" srcOrd="4" destOrd="0" presId="urn:microsoft.com/office/officeart/2005/8/layout/cycle6"/>
    <dgm:cxn modelId="{E40C4FCD-21D7-487B-9582-BF5C690E8013}" type="presParOf" srcId="{2984A8B6-85E9-40AE-8B81-BA8B58477DF2}" destId="{FACB0322-C0E5-47B2-A30E-4E65DACE54AB}" srcOrd="5" destOrd="0" presId="urn:microsoft.com/office/officeart/2005/8/layout/cycle6"/>
    <dgm:cxn modelId="{A1B3481D-A879-4DDF-A9D1-AC0EF0FDB2FD}" type="presOf" srcId="{CF218E85-BB5C-4FD9-8936-583B930F1946}" destId="{FACB0322-C0E5-47B2-A30E-4E65DACE54AB}" srcOrd="0" destOrd="0" presId="urn:microsoft.com/office/officeart/2005/8/layout/cycle6"/>
    <dgm:cxn modelId="{EF6951FD-78A4-4FF6-B062-42E52ADC8F2B}" type="presParOf" srcId="{2984A8B6-85E9-40AE-8B81-BA8B58477DF2}" destId="{F4F0857E-A2A2-4C44-8D9E-738F53CA34B0}" srcOrd="6" destOrd="0" presId="urn:microsoft.com/office/officeart/2005/8/layout/cycle6"/>
    <dgm:cxn modelId="{6D95944B-20A0-412F-A875-5199C8C7CC66}" type="presOf" srcId="{B95FB8A5-B612-47B6-989C-9D7BD89F6E18}" destId="{F4F0857E-A2A2-4C44-8D9E-738F53CA34B0}" srcOrd="0" destOrd="0" presId="urn:microsoft.com/office/officeart/2005/8/layout/cycle6"/>
    <dgm:cxn modelId="{6FCE30C4-8F84-4C4E-BEBF-9D46405145D3}" type="presParOf" srcId="{2984A8B6-85E9-40AE-8B81-BA8B58477DF2}" destId="{B43530C4-5C4D-4873-9C40-D1060ACD455B}" srcOrd="7" destOrd="0" presId="urn:microsoft.com/office/officeart/2005/8/layout/cycle6"/>
    <dgm:cxn modelId="{0B8B24A7-0E5F-40E5-8A45-8663A378F2E6}" type="presParOf" srcId="{2984A8B6-85E9-40AE-8B81-BA8B58477DF2}" destId="{947E10C1-872E-48ED-A8EA-CDF548C9E170}" srcOrd="8" destOrd="0" presId="urn:microsoft.com/office/officeart/2005/8/layout/cycle6"/>
    <dgm:cxn modelId="{ACB9825A-8E44-4D8C-A712-890E273E1220}" type="presOf" srcId="{16734FCF-6F10-445A-B6BC-27E3ED457274}" destId="{947E10C1-872E-48ED-A8EA-CDF548C9E170}" srcOrd="0" destOrd="0" presId="urn:microsoft.com/office/officeart/2005/8/layout/cycle6"/>
    <dgm:cxn modelId="{9C1CD97A-D44F-4F31-A917-10A02CC678A3}" type="presParOf" srcId="{2984A8B6-85E9-40AE-8B81-BA8B58477DF2}" destId="{9B1E3B87-CFEF-48C3-B3ED-22B7722DA4B2}" srcOrd="9" destOrd="0" presId="urn:microsoft.com/office/officeart/2005/8/layout/cycle6"/>
    <dgm:cxn modelId="{06690C89-48AE-411C-BCAA-18A942495C6F}" type="presOf" srcId="{2B78A2B5-DCEA-4AFC-B14F-1F24A1DED97A}" destId="{9B1E3B87-CFEF-48C3-B3ED-22B7722DA4B2}" srcOrd="0" destOrd="0" presId="urn:microsoft.com/office/officeart/2005/8/layout/cycle6"/>
    <dgm:cxn modelId="{DA86381B-08A0-49AC-B38C-74BA1FDD5807}" type="presParOf" srcId="{2984A8B6-85E9-40AE-8B81-BA8B58477DF2}" destId="{5DA43FA6-2782-48E4-882C-5BEA84898403}" srcOrd="10" destOrd="0" presId="urn:microsoft.com/office/officeart/2005/8/layout/cycle6"/>
    <dgm:cxn modelId="{7368E35C-F610-45C0-BA31-35D14952C356}" type="presParOf" srcId="{2984A8B6-85E9-40AE-8B81-BA8B58477DF2}" destId="{D354920F-3C18-4773-98FE-F5105B0C4655}" srcOrd="11" destOrd="0" presId="urn:microsoft.com/office/officeart/2005/8/layout/cycle6"/>
    <dgm:cxn modelId="{A8ACCE47-3005-4115-8FED-5F248C728A5C}" type="presOf" srcId="{70BDE6F6-3261-4753-9D1B-53909242F67D}" destId="{D354920F-3C18-4773-98FE-F5105B0C4655}" srcOrd="0" destOrd="0" presId="urn:microsoft.com/office/officeart/2005/8/layout/cycle6"/>
    <dgm:cxn modelId="{E9127729-BA5C-432B-B1E9-66B4D11167D9}" type="presParOf" srcId="{2984A8B6-85E9-40AE-8B81-BA8B58477DF2}" destId="{4A533BBB-6BEA-429E-8541-03477BCE8622}" srcOrd="12" destOrd="0" presId="urn:microsoft.com/office/officeart/2005/8/layout/cycle6"/>
    <dgm:cxn modelId="{5B70943A-8073-4E47-99E8-63CB2999A65E}" type="presOf" srcId="{40AFDA9D-288C-4D29-8AFA-37C0C30C8FF6}" destId="{4A533BBB-6BEA-429E-8541-03477BCE8622}" srcOrd="0" destOrd="0" presId="urn:microsoft.com/office/officeart/2005/8/layout/cycle6"/>
    <dgm:cxn modelId="{D4C788EA-C2AC-4181-9142-FC66CB1347DC}" type="presParOf" srcId="{2984A8B6-85E9-40AE-8B81-BA8B58477DF2}" destId="{E2DD3598-5153-4C35-949B-5E7B3A92DCE7}" srcOrd="13" destOrd="0" presId="urn:microsoft.com/office/officeart/2005/8/layout/cycle6"/>
    <dgm:cxn modelId="{808F3812-AE58-447E-85A6-71BD9E4E47F9}" type="presParOf" srcId="{2984A8B6-85E9-40AE-8B81-BA8B58477DF2}" destId="{80375E59-737B-41DF-B3C9-E8361D136FF9}" srcOrd="14" destOrd="0" presId="urn:microsoft.com/office/officeart/2005/8/layout/cycle6"/>
    <dgm:cxn modelId="{48E80835-FB6C-4589-9128-15C5C49FAAB0}" type="presOf" srcId="{7FCDBF79-0B4F-4621-8364-C0B41DDF9713}" destId="{80375E59-737B-41DF-B3C9-E8361D136FF9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FF397-678D-482B-AFCC-828EC29254B5}" type="doc">
      <dgm:prSet loTypeId="relationship" loCatId="relationship" qsTypeId="urn:microsoft.com/office/officeart/2005/8/quickstyle/simple3" qsCatId="simple" csTypeId="urn:microsoft.com/office/officeart/2005/8/colors/accent5_2" csCatId="accent1" phldr="0"/>
      <dgm:spPr/>
      <dgm:t>
        <a:bodyPr/>
        <a:p>
          <a:endParaRPr lang="zh-CN" altLang="en-US"/>
        </a:p>
      </dgm:t>
    </dgm:pt>
    <dgm:pt modelId="{E6381D8E-D6F8-4FE9-8FAC-4B8838B83EB1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величение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объёмов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вылова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за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счет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более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полного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освоения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квот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добычу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водных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биологических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ресурсов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alt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0B590A-CC8D-4078-9E61-EF986FA9DF8D}" cxnId="{728BC6B2-00A5-4A0C-A5C7-53B676CA7C7C}" type="parTrans">
      <dgm:prSet/>
      <dgm:spPr/>
      <dgm:t>
        <a:bodyPr/>
        <a:p>
          <a:endParaRPr lang="zh-CN" altLang="en-US"/>
        </a:p>
      </dgm:t>
    </dgm:pt>
    <dgm:pt modelId="{B203CAFE-3ACD-4701-BE65-F3FC87AB0D2D}" cxnId="{728BC6B2-00A5-4A0C-A5C7-53B676CA7C7C}" type="sibTrans">
      <dgm:prSet/>
      <dgm:spPr/>
      <dgm:t>
        <a:bodyPr/>
        <a:p>
          <a:endParaRPr lang="zh-CN" altLang="en-US"/>
        </a:p>
      </dgm:t>
    </dgm:pt>
    <dgm:pt modelId="{AFE5E006-C938-42A4-9839-A5DEA84E62E5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alt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одернизаци</a:t>
          </a:r>
          <a:r>
            <a:rPr lang="ru-RU" alt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я </a:t>
          </a:r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технологических  </a:t>
          </a:r>
          <a:r>
            <a:rPr lang="en-US" alt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мощностей</a:t>
          </a:r>
          <a:r>
            <a:rPr lang="en-US" alt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обрабатывающих</a:t>
          </a:r>
          <a:r>
            <a:rPr lang="en-US" alt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</a:t>
          </a:r>
          <a:r>
            <a:rPr lang="en-US" alt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alt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0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zh-CN" alt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zh-CN" alt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BCB3A-F527-41C7-B077-90D4CC1E076A}" cxnId="{49F50DF6-1A94-4882-B0BE-D73629DACDDC}" type="parTrans">
      <dgm:prSet/>
      <dgm:spPr/>
      <dgm:t>
        <a:bodyPr/>
        <a:p>
          <a:endParaRPr lang="zh-CN" altLang="en-US"/>
        </a:p>
      </dgm:t>
    </dgm:pt>
    <dgm:pt modelId="{FE8F9FB8-A063-4B63-8A12-4DE733D22D0C}" cxnId="{49F50DF6-1A94-4882-B0BE-D73629DACDDC}" type="sibTrans">
      <dgm:prSet/>
      <dgm:spPr/>
      <dgm:t>
        <a:bodyPr/>
        <a:p>
          <a:endParaRPr lang="zh-CN" altLang="en-US"/>
        </a:p>
      </dgm:t>
    </dgm:pt>
    <dgm:pt modelId="{ECCDB7EC-AE2E-4EC0-B96A-2897CF2E850E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Продолжение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</a:t>
          </a:r>
          <a:r>
            <a:rPr lang="ru-RU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рыбопромыслового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флота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altLang="ru-RU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3CF894-2BF8-441E-9392-2C254B0DA88B}" cxnId="{03275968-4852-4228-9C47-B83A275D63DA}" type="parTrans">
      <dgm:prSet/>
      <dgm:spPr/>
      <dgm:t>
        <a:bodyPr/>
        <a:p>
          <a:endParaRPr lang="zh-CN" altLang="en-US"/>
        </a:p>
      </dgm:t>
    </dgm:pt>
    <dgm:pt modelId="{6DCA54CE-5327-450E-9B47-319AF85BA1EA}" cxnId="{03275968-4852-4228-9C47-B83A275D63DA}" type="sibTrans">
      <dgm:prSet/>
      <dgm:spPr/>
      <dgm:t>
        <a:bodyPr/>
        <a:p>
          <a:endParaRPr lang="zh-CN" altLang="en-US"/>
        </a:p>
      </dgm:t>
    </dgm:pt>
    <dgm:pt modelId="{CF3C29C1-4ACF-4AAF-BA2A-67C79965132A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асширени</a:t>
          </a:r>
          <a:r>
            <a:rPr lang="ru-RU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сферы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воспроизводства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гидробионтов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территории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области</a:t>
          </a:r>
          <a:r>
            <a:rPr lang="zh-CN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zh-CN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CCAD85-C25E-4FAC-8D9D-AC1B58C1D97F}" cxnId="{6A845897-CF80-4904-B5E1-3F448AFB294A}" type="parTrans">
      <dgm:prSet/>
      <dgm:spPr/>
      <dgm:t>
        <a:bodyPr/>
        <a:p>
          <a:endParaRPr lang="zh-CN" altLang="en-US"/>
        </a:p>
      </dgm:t>
    </dgm:pt>
    <dgm:pt modelId="{AEA4A9DB-B2E3-4767-BE05-1F7E1AA50382}" cxnId="{6A845897-CF80-4904-B5E1-3F448AFB294A}" type="sibTrans">
      <dgm:prSet/>
      <dgm:spPr/>
      <dgm:t>
        <a:bodyPr/>
        <a:p>
          <a:endParaRPr lang="zh-CN" altLang="en-US"/>
        </a:p>
      </dgm:t>
    </dgm:pt>
    <dgm:pt modelId="{DB2EF5BD-12CD-4AF1-8803-AA1184D5AA86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асширение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потенциала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роста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товарной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аквакультуры</a:t>
          </a:r>
          <a:r>
            <a:rPr lang="zh-CN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zh-CN" alt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AB82C-4937-41AF-931C-296F49558EC2}" cxnId="{6C4A2079-7B73-43C7-ABF8-F32E88C31393}" type="parTrans">
      <dgm:prSet/>
      <dgm:spPr/>
      <dgm:t>
        <a:bodyPr/>
        <a:p>
          <a:endParaRPr lang="zh-CN" altLang="en-US"/>
        </a:p>
      </dgm:t>
    </dgm:pt>
    <dgm:pt modelId="{8FDF9C13-0A0E-4F41-96E5-C2BC503A4F7E}" cxnId="{6C4A2079-7B73-43C7-ABF8-F32E88C31393}" type="sibTrans">
      <dgm:prSet/>
      <dgm:spPr/>
      <dgm:t>
        <a:bodyPr/>
        <a:p>
          <a:endParaRPr lang="zh-CN" altLang="en-US"/>
        </a:p>
      </dgm:t>
    </dgm:pt>
    <dgm:pt modelId="{D8359313-5922-41C1-98A8-95A5422332A8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азвитие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транспортно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логистической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инфраструктуры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alt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7593C-88F5-4FA1-93B3-119B676E45EF}" cxnId="{AA4BFC6C-3B3C-409F-B8F1-A9C259BE2C09}" type="parTrans">
      <dgm:prSet/>
      <dgm:spPr/>
      <dgm:t>
        <a:bodyPr/>
        <a:p>
          <a:endParaRPr lang="zh-CN" altLang="en-US"/>
        </a:p>
      </dgm:t>
    </dgm:pt>
    <dgm:pt modelId="{D9718C8C-9626-4977-BB9F-ABA2CA9D8001}" cxnId="{AA4BFC6C-3B3C-409F-B8F1-A9C259BE2C09}" type="sibTrans">
      <dgm:prSet/>
      <dgm:spPr/>
      <dgm:t>
        <a:bodyPr/>
        <a:p>
          <a:endParaRPr lang="zh-CN" altLang="en-US"/>
        </a:p>
      </dgm:t>
    </dgm:pt>
    <dgm:pt modelId="{99C44414-5F0F-4E09-9148-BFFCEB31FA89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троительство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новых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высокотехнологичных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рыбоперерабатывающих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заводов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alt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CCA9E-D2C4-4DF8-92EF-874F7A3BB894}" cxnId="{A3C4858C-010B-4243-9F9C-FFDB35E06044}" type="parTrans">
      <dgm:prSet/>
      <dgm:spPr/>
      <dgm:t>
        <a:bodyPr/>
        <a:p>
          <a:endParaRPr lang="zh-CN" altLang="en-US"/>
        </a:p>
      </dgm:t>
    </dgm:pt>
    <dgm:pt modelId="{3429C086-51B2-48C6-9D06-335414C67039}" cxnId="{A3C4858C-010B-4243-9F9C-FFDB35E06044}" type="sibTrans">
      <dgm:prSet/>
      <dgm:spPr/>
      <dgm:t>
        <a:bodyPr/>
        <a:p>
          <a:endParaRPr lang="zh-CN" altLang="en-US"/>
        </a:p>
      </dgm:t>
    </dgm:pt>
    <dgm:pt modelId="{88C692F5-B545-45F2-9CC8-3D4B9DF1F207}" type="pres">
      <dgm:prSet presAssocID="{09FFF397-678D-482B-AFCC-828EC29254B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A0853F7-8A3D-4636-ABFF-00D1C7EA8141}" type="pres">
      <dgm:prSet presAssocID="{09FFF397-678D-482B-AFCC-828EC29254B5}" presName="dummyMaxCanvas" presStyleCnt="0"/>
      <dgm:spPr/>
    </dgm:pt>
    <dgm:pt modelId="{D4D6C8FF-ACB5-4CDA-8786-E1C5A0941AA3}" type="pres">
      <dgm:prSet presAssocID="{09FFF397-678D-482B-AFCC-828EC29254B5}" presName="parentComposite" presStyleCnt="0"/>
      <dgm:spPr/>
    </dgm:pt>
    <dgm:pt modelId="{BCA10F31-5D21-4CB8-A31F-BEAD9E01EF12}" type="pres">
      <dgm:prSet presAssocID="{09FFF397-678D-482B-AFCC-828EC29254B5}" presName="parent1" presStyleLbl="alignAccFollowNode1" presStyleIdx="0" presStyleCnt="4">
        <dgm:presLayoutVars>
          <dgm:chMax val="4"/>
        </dgm:presLayoutVars>
      </dgm:prSet>
      <dgm:spPr/>
    </dgm:pt>
    <dgm:pt modelId="{90B1918A-CF69-48DA-B00D-048A5AA8F888}" type="pres">
      <dgm:prSet presAssocID="{09FFF397-678D-482B-AFCC-828EC29254B5}" presName="parent2" presStyleLbl="alignAccFollowNode1" presStyleIdx="1" presStyleCnt="4">
        <dgm:presLayoutVars>
          <dgm:chMax val="4"/>
        </dgm:presLayoutVars>
      </dgm:prSet>
      <dgm:spPr/>
    </dgm:pt>
    <dgm:pt modelId="{B9F3C3FA-4D0D-4DD0-A142-9931808FDF97}" type="pres">
      <dgm:prSet presAssocID="{09FFF397-678D-482B-AFCC-828EC29254B5}" presName="childrenComposite" presStyleCnt="0"/>
      <dgm:spPr/>
    </dgm:pt>
    <dgm:pt modelId="{4D0ECE5D-459A-4A9D-A7CC-E162B4674AF1}" type="pres">
      <dgm:prSet presAssocID="{09FFF397-678D-482B-AFCC-828EC29254B5}" presName="dummyMaxCanvas_ChildArea" presStyleCnt="0"/>
      <dgm:spPr/>
    </dgm:pt>
    <dgm:pt modelId="{46B62500-BDDA-4FE3-A5CA-18280B14D8BF}" type="pres">
      <dgm:prSet presAssocID="{09FFF397-678D-482B-AFCC-828EC29254B5}" presName="fulcrum" presStyleLbl="alignAccFollowNode1" presStyleIdx="2" presStyleCnt="4"/>
      <dgm:spPr/>
    </dgm:pt>
    <dgm:pt modelId="{A5F4E717-5847-4F20-BAD6-791EAA9F99EA}" type="pres">
      <dgm:prSet presAssocID="{09FFF397-678D-482B-AFCC-828EC29254B5}" presName="balance_23" presStyleLbl="alignAccFollowNode1" presStyleIdx="3" presStyleCnt="4">
        <dgm:presLayoutVars>
          <dgm:bulletEnabled val="1"/>
        </dgm:presLayoutVars>
      </dgm:prSet>
      <dgm:spPr/>
    </dgm:pt>
    <dgm:pt modelId="{55153F19-850C-41F8-B48A-0191C519C2ED}" type="pres">
      <dgm:prSet presAssocID="{09FFF397-678D-482B-AFCC-828EC29254B5}" presName="right_23_1" presStyleLbl="node1" presStyleIdx="0" presStyleCnt="5">
        <dgm:presLayoutVars>
          <dgm:bulletEnabled val="1"/>
        </dgm:presLayoutVars>
      </dgm:prSet>
      <dgm:spPr/>
    </dgm:pt>
    <dgm:pt modelId="{40B9F568-D068-4B9B-941E-88FA36565EB9}" type="pres">
      <dgm:prSet presAssocID="{09FFF397-678D-482B-AFCC-828EC29254B5}" presName="right_23_2" presStyleLbl="node1" presStyleIdx="1" presStyleCnt="5">
        <dgm:presLayoutVars>
          <dgm:bulletEnabled val="1"/>
        </dgm:presLayoutVars>
      </dgm:prSet>
      <dgm:spPr/>
    </dgm:pt>
    <dgm:pt modelId="{B2D7741A-5558-421F-A2C2-0012E5886420}" type="pres">
      <dgm:prSet presAssocID="{09FFF397-678D-482B-AFCC-828EC29254B5}" presName="right_23_3" presStyleLbl="node1" presStyleIdx="2" presStyleCnt="5">
        <dgm:presLayoutVars>
          <dgm:bulletEnabled val="1"/>
        </dgm:presLayoutVars>
      </dgm:prSet>
      <dgm:spPr/>
    </dgm:pt>
    <dgm:pt modelId="{17B7E3E3-FD07-44CA-AB00-A70043BC1328}" type="pres">
      <dgm:prSet presAssocID="{09FFF397-678D-482B-AFCC-828EC29254B5}" presName="left_23_1" presStyleLbl="node1" presStyleIdx="3" presStyleCnt="5">
        <dgm:presLayoutVars>
          <dgm:bulletEnabled val="1"/>
        </dgm:presLayoutVars>
      </dgm:prSet>
      <dgm:spPr/>
    </dgm:pt>
    <dgm:pt modelId="{57E347AA-239C-4B95-860F-FEFCB763B3A1}" type="pres">
      <dgm:prSet presAssocID="{09FFF397-678D-482B-AFCC-828EC29254B5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728BC6B2-00A5-4A0C-A5C7-53B676CA7C7C}" srcId="{09FFF397-678D-482B-AFCC-828EC29254B5}" destId="{E6381D8E-D6F8-4FE9-8FAC-4B8838B83EB1}" srcOrd="0" destOrd="0" parTransId="{270B590A-CC8D-4078-9E61-EF986FA9DF8D}" sibTransId="{B203CAFE-3ACD-4701-BE65-F3FC87AB0D2D}"/>
    <dgm:cxn modelId="{49F50DF6-1A94-4882-B0BE-D73629DACDDC}" srcId="{E6381D8E-D6F8-4FE9-8FAC-4B8838B83EB1}" destId="{AFE5E006-C938-42A4-9839-A5DEA84E62E5}" srcOrd="0" destOrd="0" parTransId="{104BCB3A-F527-41C7-B077-90D4CC1E076A}" sibTransId="{FE8F9FB8-A063-4B63-8A12-4DE733D22D0C}"/>
    <dgm:cxn modelId="{03275968-4852-4228-9C47-B83A275D63DA}" srcId="{E6381D8E-D6F8-4FE9-8FAC-4B8838B83EB1}" destId="{ECCDB7EC-AE2E-4EC0-B96A-2897CF2E850E}" srcOrd="1" destOrd="0" parTransId="{D23CF894-2BF8-441E-9392-2C254B0DA88B}" sibTransId="{6DCA54CE-5327-450E-9B47-319AF85BA1EA}"/>
    <dgm:cxn modelId="{6A845897-CF80-4904-B5E1-3F448AFB294A}" srcId="{09FFF397-678D-482B-AFCC-828EC29254B5}" destId="{CF3C29C1-4ACF-4AAF-BA2A-67C79965132A}" srcOrd="1" destOrd="0" parTransId="{B3CCAD85-C25E-4FAC-8D9D-AC1B58C1D97F}" sibTransId="{AEA4A9DB-B2E3-4767-BE05-1F7E1AA50382}"/>
    <dgm:cxn modelId="{6C4A2079-7B73-43C7-ABF8-F32E88C31393}" srcId="{CF3C29C1-4ACF-4AAF-BA2A-67C79965132A}" destId="{DB2EF5BD-12CD-4AF1-8803-AA1184D5AA86}" srcOrd="0" destOrd="1" parTransId="{500AB82C-4937-41AF-931C-296F49558EC2}" sibTransId="{8FDF9C13-0A0E-4F41-96E5-C2BC503A4F7E}"/>
    <dgm:cxn modelId="{AA4BFC6C-3B3C-409F-B8F1-A9C259BE2C09}" srcId="{CF3C29C1-4ACF-4AAF-BA2A-67C79965132A}" destId="{D8359313-5922-41C1-98A8-95A5422332A8}" srcOrd="1" destOrd="1" parTransId="{8267593C-88F5-4FA1-93B3-119B676E45EF}" sibTransId="{D9718C8C-9626-4977-BB9F-ABA2CA9D8001}"/>
    <dgm:cxn modelId="{A3C4858C-010B-4243-9F9C-FFDB35E06044}" srcId="{CF3C29C1-4ACF-4AAF-BA2A-67C79965132A}" destId="{99C44414-5F0F-4E09-9148-BFFCEB31FA89}" srcOrd="2" destOrd="1" parTransId="{D19CCA9E-D2C4-4DF8-92EF-874F7A3BB894}" sibTransId="{3429C086-51B2-48C6-9D06-335414C67039}"/>
    <dgm:cxn modelId="{F55B2E90-E0C7-4E77-B04D-7B692923686A}" type="presOf" srcId="{09FFF397-678D-482B-AFCC-828EC29254B5}" destId="{88C692F5-B545-45F2-9CC8-3D4B9DF1F207}" srcOrd="0" destOrd="0" presId="urn:microsoft.com/office/officeart/2005/8/layout/balance1"/>
    <dgm:cxn modelId="{E6FD062B-68AC-445C-BE3B-B6EEAA88AE0A}" type="presParOf" srcId="{88C692F5-B545-45F2-9CC8-3D4B9DF1F207}" destId="{CA0853F7-8A3D-4636-ABFF-00D1C7EA8141}" srcOrd="0" destOrd="0" presId="urn:microsoft.com/office/officeart/2005/8/layout/balance1"/>
    <dgm:cxn modelId="{023ECD59-BD1C-4BB2-A2DF-B5EE014D8F6F}" type="presParOf" srcId="{88C692F5-B545-45F2-9CC8-3D4B9DF1F207}" destId="{D4D6C8FF-ACB5-4CDA-8786-E1C5A0941AA3}" srcOrd="1" destOrd="0" presId="urn:microsoft.com/office/officeart/2005/8/layout/balance1"/>
    <dgm:cxn modelId="{9FBE8D2B-705E-4849-8C5A-012AB71DAB53}" type="presParOf" srcId="{D4D6C8FF-ACB5-4CDA-8786-E1C5A0941AA3}" destId="{BCA10F31-5D21-4CB8-A31F-BEAD9E01EF12}" srcOrd="0" destOrd="1" presId="urn:microsoft.com/office/officeart/2005/8/layout/balance1"/>
    <dgm:cxn modelId="{007E7166-09D2-4D8A-BC69-220A7F02CD3B}" type="presOf" srcId="{E6381D8E-D6F8-4FE9-8FAC-4B8838B83EB1}" destId="{BCA10F31-5D21-4CB8-A31F-BEAD9E01EF12}" srcOrd="0" destOrd="0" presId="urn:microsoft.com/office/officeart/2005/8/layout/balance1"/>
    <dgm:cxn modelId="{73F541E9-0166-46ED-894A-E2818EFCDA36}" type="presParOf" srcId="{D4D6C8FF-ACB5-4CDA-8786-E1C5A0941AA3}" destId="{90B1918A-CF69-48DA-B00D-048A5AA8F888}" srcOrd="1" destOrd="1" presId="urn:microsoft.com/office/officeart/2005/8/layout/balance1"/>
    <dgm:cxn modelId="{A9AD875C-4717-4EB2-B296-650E3E49C1A9}" type="presOf" srcId="{CF3C29C1-4ACF-4AAF-BA2A-67C79965132A}" destId="{90B1918A-CF69-48DA-B00D-048A5AA8F888}" srcOrd="0" destOrd="0" presId="urn:microsoft.com/office/officeart/2005/8/layout/balance1"/>
    <dgm:cxn modelId="{CDF90D5D-7D32-43FD-AE32-84986F7B8A2C}" type="presParOf" srcId="{88C692F5-B545-45F2-9CC8-3D4B9DF1F207}" destId="{B9F3C3FA-4D0D-4DD0-A142-9931808FDF97}" srcOrd="2" destOrd="0" presId="urn:microsoft.com/office/officeart/2005/8/layout/balance1"/>
    <dgm:cxn modelId="{5A19AA8F-882D-4456-80B1-059C623B648B}" type="presParOf" srcId="{B9F3C3FA-4D0D-4DD0-A142-9931808FDF97}" destId="{4D0ECE5D-459A-4A9D-A7CC-E162B4674AF1}" srcOrd="0" destOrd="2" presId="urn:microsoft.com/office/officeart/2005/8/layout/balance1"/>
    <dgm:cxn modelId="{F9B6D557-4D1C-4397-9B5A-B4327985CDD7}" type="presParOf" srcId="{B9F3C3FA-4D0D-4DD0-A142-9931808FDF97}" destId="{46B62500-BDDA-4FE3-A5CA-18280B14D8BF}" srcOrd="1" destOrd="2" presId="urn:microsoft.com/office/officeart/2005/8/layout/balance1"/>
    <dgm:cxn modelId="{ECE75A24-29E2-491F-971F-58A9DAC66390}" type="presParOf" srcId="{B9F3C3FA-4D0D-4DD0-A142-9931808FDF97}" destId="{A5F4E717-5847-4F20-BAD6-791EAA9F99EA}" srcOrd="2" destOrd="2" presId="urn:microsoft.com/office/officeart/2005/8/layout/balance1"/>
    <dgm:cxn modelId="{33CDC98B-DE31-4952-AF4F-50E10368EE27}" type="presParOf" srcId="{B9F3C3FA-4D0D-4DD0-A142-9931808FDF97}" destId="{55153F19-850C-41F8-B48A-0191C519C2ED}" srcOrd="3" destOrd="2" presId="urn:microsoft.com/office/officeart/2005/8/layout/balance1"/>
    <dgm:cxn modelId="{11F5BECC-19AC-4218-B395-548B45DBC991}" type="presOf" srcId="{DB2EF5BD-12CD-4AF1-8803-AA1184D5AA86}" destId="{55153F19-850C-41F8-B48A-0191C519C2ED}" srcOrd="0" destOrd="0" presId="urn:microsoft.com/office/officeart/2005/8/layout/balance1"/>
    <dgm:cxn modelId="{4FC80F28-B5ED-46A6-8274-43BDA417F8F2}" type="presParOf" srcId="{B9F3C3FA-4D0D-4DD0-A142-9931808FDF97}" destId="{40B9F568-D068-4B9B-941E-88FA36565EB9}" srcOrd="4" destOrd="2" presId="urn:microsoft.com/office/officeart/2005/8/layout/balance1"/>
    <dgm:cxn modelId="{5E40DF89-BCDE-46BB-A102-0B1DF7214195}" type="presOf" srcId="{D8359313-5922-41C1-98A8-95A5422332A8}" destId="{40B9F568-D068-4B9B-941E-88FA36565EB9}" srcOrd="0" destOrd="0" presId="urn:microsoft.com/office/officeart/2005/8/layout/balance1"/>
    <dgm:cxn modelId="{415C7616-F5B4-4470-A2EA-9CC272A496EA}" type="presParOf" srcId="{B9F3C3FA-4D0D-4DD0-A142-9931808FDF97}" destId="{B2D7741A-5558-421F-A2C2-0012E5886420}" srcOrd="5" destOrd="2" presId="urn:microsoft.com/office/officeart/2005/8/layout/balance1"/>
    <dgm:cxn modelId="{CECA72E4-8CC9-442C-941D-6DF7778547F6}" type="presOf" srcId="{99C44414-5F0F-4E09-9148-BFFCEB31FA89}" destId="{B2D7741A-5558-421F-A2C2-0012E5886420}" srcOrd="0" destOrd="0" presId="urn:microsoft.com/office/officeart/2005/8/layout/balance1"/>
    <dgm:cxn modelId="{B6AA0FCD-2F0A-42A8-8AFE-C97A0E40126F}" type="presParOf" srcId="{B9F3C3FA-4D0D-4DD0-A142-9931808FDF97}" destId="{17B7E3E3-FD07-44CA-AB00-A70043BC1328}" srcOrd="6" destOrd="2" presId="urn:microsoft.com/office/officeart/2005/8/layout/balance1"/>
    <dgm:cxn modelId="{B414E04E-E0D8-4482-AF24-CB59F028F478}" type="presOf" srcId="{AFE5E006-C938-42A4-9839-A5DEA84E62E5}" destId="{17B7E3E3-FD07-44CA-AB00-A70043BC1328}" srcOrd="0" destOrd="0" presId="urn:microsoft.com/office/officeart/2005/8/layout/balance1"/>
    <dgm:cxn modelId="{6A6B696E-4FB5-450E-BEDE-EBA2C04F3D31}" type="presParOf" srcId="{B9F3C3FA-4D0D-4DD0-A142-9931808FDF97}" destId="{57E347AA-239C-4B95-860F-FEFCB763B3A1}" srcOrd="7" destOrd="2" presId="urn:microsoft.com/office/officeart/2005/8/layout/balance1"/>
    <dgm:cxn modelId="{FAD5A15C-7306-49FD-90AE-33E16C7861A9}" type="presOf" srcId="{ECCDB7EC-AE2E-4EC0-B96A-2897CF2E850E}" destId="{57E347AA-239C-4B95-860F-FEFCB763B3A1}" srcOrd="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DB7357-6168-4348-9AA6-14144ED5A20B}" type="doc">
      <dgm:prSet loTypeId="pyramid" loCatId="pyramid" qsTypeId="urn:microsoft.com/office/officeart/2005/8/quickstyle/simple3" qsCatId="simple" csTypeId="urn:microsoft.com/office/officeart/2005/8/colors/colorful2" csCatId="accent1" phldr="1"/>
      <dgm:spPr/>
    </dgm:pt>
    <dgm:pt modelId="{0D5CC342-E700-4F12-88D9-3609A44E4D8F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500" b="1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en-US" altLang="en-US" sz="1500" b="1">
              <a:latin typeface="Times New Roman" panose="02020603050405020304" pitchFamily="18" charset="0"/>
              <a:cs typeface="Times New Roman" panose="02020603050405020304" pitchFamily="18" charset="0"/>
            </a:rPr>
            <a:t>ближайшей</a:t>
          </a:r>
          <a:r>
            <a:rPr lang="en-US" altLang="ru-RU" sz="1500" b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 b="1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перспективе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овышение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уровня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продовольственной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самообеспеченности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региона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будет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связано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работой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нового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агропромышленного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парка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Южно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Сахалинске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состоящего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из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оптово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распределительного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центра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производственно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складского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корпуса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овощехранилища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altLang="ru-RU" sz="15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altLang="ru-RU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3EB85E-5429-437F-AED4-8963E51BDC3F}" cxnId="{23CCEC5A-4A21-4955-8A4D-50A36B26E4CB}" type="parTrans">
      <dgm:prSet/>
      <dgm:spPr/>
    </dgm:pt>
    <dgm:pt modelId="{8AD87326-AD3E-4413-B5A8-34F28727CF9D}" cxnId="{23CCEC5A-4A21-4955-8A4D-50A36B26E4CB}" type="sibTrans">
      <dgm:prSet/>
      <dgm:spPr/>
    </dgm:pt>
    <dgm:pt modelId="{964857A0-EE3B-4FB6-B68F-99FDA9EA0BF8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среднесрочной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перспективе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развитие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пищевой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промышленности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Сахалинской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области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целесообразно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обеспечить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за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счет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ввода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эксплуатацию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производственных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цехов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по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переработке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мяса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убойных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животных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птицы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реализации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инвестиционных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проектов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молочном</a:t>
          </a:r>
          <a:r>
            <a:rPr lang="en-US" alt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животноводстве </a:t>
          </a:r>
          <a:r>
            <a:rPr lang="ru-RU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и растениеводстве. </a:t>
          </a:r>
          <a:r>
            <a:rPr lang="ru-RU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ru-RU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096738-3511-4A94-AD57-45EB6703E7EE}" cxnId="{9E8E6385-1927-4899-830F-F1400150D4BB}" type="parTrans">
      <dgm:prSet/>
      <dgm:spPr/>
    </dgm:pt>
    <dgm:pt modelId="{F0FED80C-473D-4EE5-B294-335782A56FB8}" cxnId="{9E8E6385-1927-4899-830F-F1400150D4BB}" type="sibTrans">
      <dgm:prSet/>
      <dgm:spPr/>
    </dgm:pt>
    <dgm:pt modelId="{616917E7-A19B-468E-B568-EA7FEDDE3889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50" b="1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altLang="ru-RU" sz="1350" b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 b="1">
              <a:latin typeface="Times New Roman" panose="02020603050405020304" pitchFamily="18" charset="0"/>
              <a:cs typeface="Times New Roman" panose="02020603050405020304" pitchFamily="18" charset="0"/>
            </a:rPr>
            <a:t>долгосрочной</a:t>
          </a:r>
          <a:r>
            <a:rPr lang="en-US" altLang="ru-RU" sz="1350" b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 b="1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перспективе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положительное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влияние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продовольственную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самообеспеченность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региона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может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оказать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возведение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мостового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тоннельного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перехода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железнодорожной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линией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Селихин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Хабаровский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край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) -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Ныш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Сахалинская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область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сопутствующей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инфраструктурой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соединяющих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материковую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часть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России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en-US" altLang="ru-RU" sz="135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>Сахалин</a:t>
          </a:r>
          <a:r>
            <a:rPr lang="en-US" altLang="en-US" sz="135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altLang="en-US" sz="13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12987-1F64-4393-9F88-42463D324266}" cxnId="{D3F76405-DCDA-4456-8FC5-BA10D13F7FCB}" type="parTrans">
      <dgm:prSet/>
      <dgm:spPr/>
    </dgm:pt>
    <dgm:pt modelId="{C05F2118-4932-4EDF-8473-967897C57045}" cxnId="{D3F76405-DCDA-4456-8FC5-BA10D13F7FCB}" type="sibTrans">
      <dgm:prSet/>
      <dgm:spPr/>
    </dgm:pt>
    <dgm:pt modelId="{D0C460E9-19F5-4159-9AEF-E1B797A7262B}" type="pres">
      <dgm:prSet presAssocID="{F7DB7357-6168-4348-9AA6-14144ED5A20B}" presName="compositeShape" presStyleCnt="0">
        <dgm:presLayoutVars>
          <dgm:dir val="rev"/>
          <dgm:resizeHandles/>
        </dgm:presLayoutVars>
      </dgm:prSet>
      <dgm:spPr/>
    </dgm:pt>
    <dgm:pt modelId="{6F2447E4-83EA-413B-A65B-5349BB409B13}" type="pres">
      <dgm:prSet presAssocID="{F7DB7357-6168-4348-9AA6-14144ED5A20B}" presName="pyramid" presStyleLbl="node1" presStyleIdx="0" presStyleCnt="1"/>
      <dgm:spPr/>
    </dgm:pt>
    <dgm:pt modelId="{B5765EC1-DEEA-429B-8906-3852E3DECAE9}" type="pres">
      <dgm:prSet presAssocID="{F7DB7357-6168-4348-9AA6-14144ED5A20B}" presName="theList" presStyleCnt="0"/>
      <dgm:spPr/>
    </dgm:pt>
    <dgm:pt modelId="{B3540AFB-F078-4904-A74C-8438A955DD66}" type="pres">
      <dgm:prSet presAssocID="{0D5CC342-E700-4F12-88D9-3609A44E4D8F}" presName="aNode" presStyleLbl="fgAcc1" presStyleIdx="0" presStyleCnt="3">
        <dgm:presLayoutVars>
          <dgm:bulletEnabled val="1"/>
        </dgm:presLayoutVars>
      </dgm:prSet>
      <dgm:spPr/>
    </dgm:pt>
    <dgm:pt modelId="{98D91EF3-25E7-410F-A42A-162DF452BD65}" type="pres">
      <dgm:prSet presAssocID="{0D5CC342-E700-4F12-88D9-3609A44E4D8F}" presName="aSpace" presStyleCnt="0"/>
      <dgm:spPr/>
    </dgm:pt>
    <dgm:pt modelId="{498138EA-C963-4850-8045-CDC976043C77}" type="pres">
      <dgm:prSet presAssocID="{964857A0-EE3B-4FB6-B68F-99FDA9EA0BF8}" presName="aNode" presStyleLbl="fgAcc1" presStyleIdx="1" presStyleCnt="3">
        <dgm:presLayoutVars>
          <dgm:bulletEnabled val="1"/>
        </dgm:presLayoutVars>
      </dgm:prSet>
      <dgm:spPr/>
    </dgm:pt>
    <dgm:pt modelId="{9C2EE1BB-982C-4B23-9114-E2CF46CA718D}" type="pres">
      <dgm:prSet presAssocID="{964857A0-EE3B-4FB6-B68F-99FDA9EA0BF8}" presName="aSpace" presStyleCnt="0"/>
      <dgm:spPr/>
    </dgm:pt>
    <dgm:pt modelId="{FAEF4662-DA73-4491-A6C9-6C7A850FFB5F}" type="pres">
      <dgm:prSet presAssocID="{616917E7-A19B-468E-B568-EA7FEDDE3889}" presName="aNode" presStyleLbl="fgAcc1" presStyleIdx="2" presStyleCnt="3">
        <dgm:presLayoutVars>
          <dgm:bulletEnabled val="1"/>
        </dgm:presLayoutVars>
      </dgm:prSet>
      <dgm:spPr/>
    </dgm:pt>
    <dgm:pt modelId="{D1A2CD23-48D9-4591-B463-66F193FE07C2}" type="pres">
      <dgm:prSet presAssocID="{616917E7-A19B-468E-B568-EA7FEDDE3889}" presName="aSpace" presStyleCnt="0"/>
      <dgm:spPr/>
    </dgm:pt>
  </dgm:ptLst>
  <dgm:cxnLst>
    <dgm:cxn modelId="{23CCEC5A-4A21-4955-8A4D-50A36B26E4CB}" srcId="{F7DB7357-6168-4348-9AA6-14144ED5A20B}" destId="{0D5CC342-E700-4F12-88D9-3609A44E4D8F}" srcOrd="0" destOrd="0" parTransId="{603EB85E-5429-437F-AED4-8963E51BDC3F}" sibTransId="{8AD87326-AD3E-4413-B5A8-34F28727CF9D}"/>
    <dgm:cxn modelId="{9E8E6385-1927-4899-830F-F1400150D4BB}" srcId="{F7DB7357-6168-4348-9AA6-14144ED5A20B}" destId="{964857A0-EE3B-4FB6-B68F-99FDA9EA0BF8}" srcOrd="1" destOrd="0" parTransId="{AF096738-3511-4A94-AD57-45EB6703E7EE}" sibTransId="{F0FED80C-473D-4EE5-B294-335782A56FB8}"/>
    <dgm:cxn modelId="{D3F76405-DCDA-4456-8FC5-BA10D13F7FCB}" srcId="{F7DB7357-6168-4348-9AA6-14144ED5A20B}" destId="{616917E7-A19B-468E-B568-EA7FEDDE3889}" srcOrd="2" destOrd="0" parTransId="{D4D12987-1F64-4393-9F88-42463D324266}" sibTransId="{C05F2118-4932-4EDF-8473-967897C57045}"/>
    <dgm:cxn modelId="{7AA69407-9340-47F7-AD74-CBA258FC4942}" type="presOf" srcId="{F7DB7357-6168-4348-9AA6-14144ED5A20B}" destId="{D0C460E9-19F5-4159-9AEF-E1B797A7262B}" srcOrd="0" destOrd="0" presId="urn:microsoft.com/office/officeart/2005/8/layout/pyramid2"/>
    <dgm:cxn modelId="{BC777C63-EFA3-44B2-A10C-E55210B78959}" type="presParOf" srcId="{D0C460E9-19F5-4159-9AEF-E1B797A7262B}" destId="{6F2447E4-83EA-413B-A65B-5349BB409B13}" srcOrd="0" destOrd="0" presId="urn:microsoft.com/office/officeart/2005/8/layout/pyramid2"/>
    <dgm:cxn modelId="{7697654C-1BE3-4CD3-BA83-326FC94A89A4}" type="presParOf" srcId="{D0C460E9-19F5-4159-9AEF-E1B797A7262B}" destId="{B5765EC1-DEEA-429B-8906-3852E3DECAE9}" srcOrd="1" destOrd="0" presId="urn:microsoft.com/office/officeart/2005/8/layout/pyramid2"/>
    <dgm:cxn modelId="{E1B20E55-F4E3-404D-912E-8C4D187DE193}" type="presParOf" srcId="{B5765EC1-DEEA-429B-8906-3852E3DECAE9}" destId="{B3540AFB-F078-4904-A74C-8438A955DD66}" srcOrd="0" destOrd="1" presId="urn:microsoft.com/office/officeart/2005/8/layout/pyramid2"/>
    <dgm:cxn modelId="{5B78C8B4-AFA6-467B-9697-D5E392B481C7}" type="presOf" srcId="{0D5CC342-E700-4F12-88D9-3609A44E4D8F}" destId="{B3540AFB-F078-4904-A74C-8438A955DD66}" srcOrd="0" destOrd="0" presId="urn:microsoft.com/office/officeart/2005/8/layout/pyramid2"/>
    <dgm:cxn modelId="{CF824B1C-5AFA-4943-8CF9-D2E00D0682A4}" type="presParOf" srcId="{B5765EC1-DEEA-429B-8906-3852E3DECAE9}" destId="{98D91EF3-25E7-410F-A42A-162DF452BD65}" srcOrd="1" destOrd="1" presId="urn:microsoft.com/office/officeart/2005/8/layout/pyramid2"/>
    <dgm:cxn modelId="{CADA932D-F816-4417-8BA0-017946B72ED4}" type="presParOf" srcId="{B5765EC1-DEEA-429B-8906-3852E3DECAE9}" destId="{498138EA-C963-4850-8045-CDC976043C77}" srcOrd="2" destOrd="1" presId="urn:microsoft.com/office/officeart/2005/8/layout/pyramid2"/>
    <dgm:cxn modelId="{92F80280-C18C-4A34-BA82-97D7000E3400}" type="presOf" srcId="{964857A0-EE3B-4FB6-B68F-99FDA9EA0BF8}" destId="{498138EA-C963-4850-8045-CDC976043C77}" srcOrd="0" destOrd="0" presId="urn:microsoft.com/office/officeart/2005/8/layout/pyramid2"/>
    <dgm:cxn modelId="{DB361483-7AE7-4428-9507-73CEE5805834}" type="presParOf" srcId="{B5765EC1-DEEA-429B-8906-3852E3DECAE9}" destId="{9C2EE1BB-982C-4B23-9114-E2CF46CA718D}" srcOrd="3" destOrd="1" presId="urn:microsoft.com/office/officeart/2005/8/layout/pyramid2"/>
    <dgm:cxn modelId="{C9EE49AD-4653-45B3-BF29-2A29204CBE19}" type="presParOf" srcId="{B5765EC1-DEEA-429B-8906-3852E3DECAE9}" destId="{FAEF4662-DA73-4491-A6C9-6C7A850FFB5F}" srcOrd="4" destOrd="1" presId="urn:microsoft.com/office/officeart/2005/8/layout/pyramid2"/>
    <dgm:cxn modelId="{3F0790E6-BA61-4A09-8AAA-68A5591EEA0B}" type="presOf" srcId="{616917E7-A19B-468E-B568-EA7FEDDE3889}" destId="{FAEF4662-DA73-4491-A6C9-6C7A850FFB5F}" srcOrd="0" destOrd="0" presId="urn:microsoft.com/office/officeart/2005/8/layout/pyramid2"/>
    <dgm:cxn modelId="{BB9DFAAB-0549-420C-9020-EAC93E43397E}" type="presParOf" srcId="{B5765EC1-DEEA-429B-8906-3852E3DECAE9}" destId="{D1A2CD23-48D9-4591-B463-66F193FE07C2}" srcOrd="5" destOrd="1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550275" cy="6199505"/>
        <a:chOff x="0" y="0"/>
        <a:chExt cx="8550275" cy="6199505"/>
      </a:xfrm>
    </dsp:grpSpPr>
    <dsp:sp modelId="{1F055725-8984-42CB-98CB-8E7728DD5EAB}">
      <dsp:nvSpPr>
        <dsp:cNvPr id="5" name="Прямоугольник 4"/>
        <dsp:cNvSpPr/>
      </dsp:nvSpPr>
      <dsp:spPr bwMode="white">
        <a:xfrm>
          <a:off x="0" y="413432"/>
          <a:ext cx="8550275" cy="705600"/>
        </a:xfrm>
        <a:prstGeom prst="rect">
          <a:avLst/>
        </a:prstGeom>
      </dsp:spPr>
      <dsp:style>
        <a:lnRef idx="1">
          <a:schemeClr val="accent2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63596" tIns="583183" rIns="663596" bIns="199136" anchor="t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>
            <a:solidFill>
              <a:schemeClr val="dk1"/>
            </a:solidFill>
          </a:endParaRPr>
        </a:p>
      </dsp:txBody>
      <dsp:txXfrm>
        <a:off x="0" y="413432"/>
        <a:ext cx="8550275" cy="705600"/>
      </dsp:txXfrm>
    </dsp:sp>
    <dsp:sp modelId="{D0971512-D8E1-4E4B-89F4-FF2EB164C196}">
      <dsp:nvSpPr>
        <dsp:cNvPr id="4" name="Скругленный прямоугольник 3"/>
        <dsp:cNvSpPr/>
      </dsp:nvSpPr>
      <dsp:spPr bwMode="white">
        <a:xfrm>
          <a:off x="427514" y="152"/>
          <a:ext cx="5985193" cy="82656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26226" tIns="0" rIns="226226" bIns="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ависимост</a:t>
          </a:r>
          <a:r>
            <a:rPr lang="ru-RU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ь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сельскохозяйственного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сектора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импорта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еменной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продукции</a:t>
          </a:r>
          <a:r>
            <a:rPr lang="ru-RU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племенного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материала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ветеринарных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препаратов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кормов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минеральных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удобрений</a:t>
          </a:r>
          <a:endParaRPr lang="en-US" alt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514" y="152"/>
        <a:ext cx="5985193" cy="826560"/>
      </dsp:txXfrm>
    </dsp:sp>
    <dsp:sp modelId="{FB20FF5F-D131-4A8A-AEBC-01A2B84D6655}">
      <dsp:nvSpPr>
        <dsp:cNvPr id="8" name="Прямоугольник 7"/>
        <dsp:cNvSpPr/>
      </dsp:nvSpPr>
      <dsp:spPr bwMode="white">
        <a:xfrm>
          <a:off x="0" y="1683512"/>
          <a:ext cx="8550275" cy="705600"/>
        </a:xfrm>
        <a:prstGeom prst="rect">
          <a:avLst/>
        </a:prstGeom>
      </dsp:spPr>
      <dsp:style>
        <a:lnRef idx="1">
          <a:schemeClr val="accent2">
            <a:hueOff val="255000"/>
            <a:satOff val="2843"/>
            <a:lumOff val="1961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63596" tIns="583183" rIns="663596" bIns="199136" anchor="t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683512"/>
        <a:ext cx="8550275" cy="705600"/>
      </dsp:txXfrm>
    </dsp:sp>
    <dsp:sp modelId="{DD07B078-3354-4F1B-9438-E4F95C4B43A6}">
      <dsp:nvSpPr>
        <dsp:cNvPr id="7" name="Скругленный прямоугольник 6"/>
        <dsp:cNvSpPr/>
      </dsp:nvSpPr>
      <dsp:spPr bwMode="white">
        <a:xfrm>
          <a:off x="427514" y="1270232"/>
          <a:ext cx="5985193" cy="82656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255000"/>
            <a:satOff val="2843"/>
            <a:lumOff val="1961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26226" tIns="0" rIns="226226" bIns="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Низкая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инвестиционн</a:t>
          </a:r>
          <a:r>
            <a:rPr lang="ru-RU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ая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привлекательност</a:t>
          </a:r>
          <a:r>
            <a:rPr lang="ru-RU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ь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отраслей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создающих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пищевые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продукты</a:t>
          </a:r>
          <a:endParaRPr lang="zh-CN" altLang="en-US" sz="17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514" y="1270232"/>
        <a:ext cx="5985193" cy="826560"/>
      </dsp:txXfrm>
    </dsp:sp>
    <dsp:sp modelId="{F855875C-E8B4-4273-8C6C-6A8EC3091B3C}">
      <dsp:nvSpPr>
        <dsp:cNvPr id="11" name="Прямоугольник 10"/>
        <dsp:cNvSpPr/>
      </dsp:nvSpPr>
      <dsp:spPr bwMode="white">
        <a:xfrm>
          <a:off x="0" y="2953592"/>
          <a:ext cx="8550275" cy="705600"/>
        </a:xfrm>
        <a:prstGeom prst="rect">
          <a:avLst/>
        </a:prstGeom>
      </dsp:spPr>
      <dsp:style>
        <a:lnRef idx="1">
          <a:schemeClr val="accent2">
            <a:hueOff val="510000"/>
            <a:satOff val="5686"/>
            <a:lumOff val="3922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63596" tIns="583183" rIns="663596" bIns="199136" anchor="t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953592"/>
        <a:ext cx="8550275" cy="705600"/>
      </dsp:txXfrm>
    </dsp:sp>
    <dsp:sp modelId="{F8B30F84-9FC1-4455-B8FC-CA5DC2189586}">
      <dsp:nvSpPr>
        <dsp:cNvPr id="10" name="Скругленный прямоугольник 9"/>
        <dsp:cNvSpPr/>
      </dsp:nvSpPr>
      <dsp:spPr bwMode="white">
        <a:xfrm>
          <a:off x="427514" y="2540313"/>
          <a:ext cx="5985193" cy="82656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510000"/>
            <a:satOff val="5686"/>
            <a:lumOff val="3922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26226" tIns="0" rIns="226226" bIns="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Стагнация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транспортно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логистической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инфраструктуры</a:t>
          </a:r>
          <a:endParaRPr lang="en-US" altLang="en-US" sz="17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514" y="2540313"/>
        <a:ext cx="5985193" cy="826560"/>
      </dsp:txXfrm>
    </dsp:sp>
    <dsp:sp modelId="{AECAC39E-03D5-4202-B552-EE3330163E8B}">
      <dsp:nvSpPr>
        <dsp:cNvPr id="14" name="Прямоугольник 13"/>
        <dsp:cNvSpPr/>
      </dsp:nvSpPr>
      <dsp:spPr bwMode="white">
        <a:xfrm>
          <a:off x="0" y="4223673"/>
          <a:ext cx="8550275" cy="705600"/>
        </a:xfrm>
        <a:prstGeom prst="rect">
          <a:avLst/>
        </a:prstGeom>
      </dsp:spPr>
      <dsp:style>
        <a:lnRef idx="1">
          <a:schemeClr val="accent2">
            <a:hueOff val="765000"/>
            <a:satOff val="8529"/>
            <a:lumOff val="5882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63596" tIns="583183" rIns="663596" bIns="199136" anchor="t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223673"/>
        <a:ext cx="8550275" cy="705600"/>
      </dsp:txXfrm>
    </dsp:sp>
    <dsp:sp modelId="{E84B5A21-D495-4B44-A218-462C051026EE}">
      <dsp:nvSpPr>
        <dsp:cNvPr id="13" name="Скругленный прямоугольник 12"/>
        <dsp:cNvSpPr/>
      </dsp:nvSpPr>
      <dsp:spPr bwMode="white">
        <a:xfrm>
          <a:off x="427514" y="3810393"/>
          <a:ext cx="5985193" cy="82656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765000"/>
            <a:satOff val="8529"/>
            <a:lumOff val="5882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26226" tIns="0" rIns="226226" bIns="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изкие темпы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внедрени</a:t>
          </a: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я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новых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технологий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цифровых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платформ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систему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управления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производственными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распределительными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процессами</a:t>
          </a:r>
          <a:endParaRPr lang="en-US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514" y="3810393"/>
        <a:ext cx="5985193" cy="826560"/>
      </dsp:txXfrm>
    </dsp:sp>
    <dsp:sp modelId="{A9EF0481-6FFB-4CC0-A7E1-114302F3F610}">
      <dsp:nvSpPr>
        <dsp:cNvPr id="17" name="Прямоугольник 16"/>
        <dsp:cNvSpPr/>
      </dsp:nvSpPr>
      <dsp:spPr bwMode="white">
        <a:xfrm>
          <a:off x="0" y="5493753"/>
          <a:ext cx="8550275" cy="705600"/>
        </a:xfrm>
        <a:prstGeom prst="rect">
          <a:avLst/>
        </a:prstGeom>
      </dsp:spPr>
      <dsp:style>
        <a:lnRef idx="1">
          <a:schemeClr val="accent2">
            <a:hueOff val="1020000"/>
            <a:satOff val="11373"/>
            <a:lumOff val="7843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63596" tIns="583183" rIns="663596" bIns="199136" anchor="t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5493753"/>
        <a:ext cx="8550275" cy="705600"/>
      </dsp:txXfrm>
    </dsp:sp>
    <dsp:sp modelId="{852AC811-274A-4734-BFCF-69A74A5B6490}">
      <dsp:nvSpPr>
        <dsp:cNvPr id="16" name="Скругленный прямоугольник 15"/>
        <dsp:cNvSpPr/>
      </dsp:nvSpPr>
      <dsp:spPr bwMode="white">
        <a:xfrm>
          <a:off x="427514" y="5080473"/>
          <a:ext cx="5985193" cy="82656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1020000"/>
            <a:satOff val="11373"/>
            <a:lumOff val="7843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26226" tIns="0" rIns="226226" bIns="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ехватк</a:t>
          </a:r>
          <a:r>
            <a:rPr lang="ru-RU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высококвалифицированных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специалистов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сельском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хозяйстве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пищевой</a:t>
          </a:r>
          <a:r>
            <a:rPr lang="en-US" altLang="ru-RU" sz="17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700">
              <a:latin typeface="Times New Roman" panose="02020603050405020304" pitchFamily="18" charset="0"/>
              <a:cs typeface="Times New Roman" panose="02020603050405020304" pitchFamily="18" charset="0"/>
            </a:rPr>
            <a:t>промышленности</a:t>
          </a:r>
          <a:endParaRPr lang="en-US" altLang="en-US" sz="17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514" y="5080473"/>
        <a:ext cx="5985193" cy="826560"/>
      </dsp:txXfrm>
    </dsp:sp>
    <dsp:sp modelId="{58B158CB-C1D2-4676-88E6-6B3937A00A96}">
      <dsp:nvSpPr>
        <dsp:cNvPr id="3" name="Прямоугольник 2" hidden="1"/>
        <dsp:cNvSpPr/>
      </dsp:nvSpPr>
      <dsp:spPr>
        <a:xfrm>
          <a:off x="0" y="152"/>
          <a:ext cx="427514" cy="826560"/>
        </a:xfrm>
        <a:prstGeom prst="rect">
          <a:avLst/>
        </a:prstGeom>
      </dsp:spPr>
      <dsp:txXfrm>
        <a:off x="0" y="152"/>
        <a:ext cx="427514" cy="826560"/>
      </dsp:txXfrm>
    </dsp:sp>
    <dsp:sp modelId="{AEA4B341-6C57-43B8-BC42-9813D43D1335}">
      <dsp:nvSpPr>
        <dsp:cNvPr id="6" name="Прямоугольник 5" hidden="1"/>
        <dsp:cNvSpPr/>
      </dsp:nvSpPr>
      <dsp:spPr>
        <a:xfrm>
          <a:off x="0" y="1270232"/>
          <a:ext cx="427514" cy="826560"/>
        </a:xfrm>
        <a:prstGeom prst="rect">
          <a:avLst/>
        </a:prstGeom>
      </dsp:spPr>
      <dsp:txXfrm>
        <a:off x="0" y="1270232"/>
        <a:ext cx="427514" cy="826560"/>
      </dsp:txXfrm>
    </dsp:sp>
    <dsp:sp modelId="{09CBCBA7-E2EE-4654-BCFB-AB2C2D77E66B}">
      <dsp:nvSpPr>
        <dsp:cNvPr id="9" name="Прямоугольник 8" hidden="1"/>
        <dsp:cNvSpPr/>
      </dsp:nvSpPr>
      <dsp:spPr>
        <a:xfrm>
          <a:off x="0" y="2540313"/>
          <a:ext cx="427514" cy="826560"/>
        </a:xfrm>
        <a:prstGeom prst="rect">
          <a:avLst/>
        </a:prstGeom>
      </dsp:spPr>
      <dsp:txXfrm>
        <a:off x="0" y="2540313"/>
        <a:ext cx="427514" cy="826560"/>
      </dsp:txXfrm>
    </dsp:sp>
    <dsp:sp modelId="{D978118C-6676-47F0-92C4-C6C89BDEAA7A}">
      <dsp:nvSpPr>
        <dsp:cNvPr id="12" name="Прямоугольник 11" hidden="1"/>
        <dsp:cNvSpPr/>
      </dsp:nvSpPr>
      <dsp:spPr>
        <a:xfrm>
          <a:off x="0" y="3810393"/>
          <a:ext cx="427514" cy="826560"/>
        </a:xfrm>
        <a:prstGeom prst="rect">
          <a:avLst/>
        </a:prstGeom>
      </dsp:spPr>
      <dsp:txXfrm>
        <a:off x="0" y="3810393"/>
        <a:ext cx="427514" cy="826560"/>
      </dsp:txXfrm>
    </dsp:sp>
    <dsp:sp modelId="{79C187D4-BA83-4708-A794-EA0704947CBE}">
      <dsp:nvSpPr>
        <dsp:cNvPr id="15" name="Прямоугольник 14" hidden="1"/>
        <dsp:cNvSpPr/>
      </dsp:nvSpPr>
      <dsp:spPr>
        <a:xfrm>
          <a:off x="0" y="5080473"/>
          <a:ext cx="427514" cy="826560"/>
        </a:xfrm>
        <a:prstGeom prst="rect">
          <a:avLst/>
        </a:prstGeom>
      </dsp:spPr>
      <dsp:txXfrm>
        <a:off x="0" y="5080473"/>
        <a:ext cx="427514" cy="826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418455" cy="5418455"/>
        <a:chOff x="0" y="0"/>
        <a:chExt cx="5418455" cy="5418455"/>
      </a:xfrm>
    </dsp:grpSpPr>
    <dsp:sp modelId="{1F1EB44E-E6CD-4188-9E2C-1E0998990556}">
      <dsp:nvSpPr>
        <dsp:cNvPr id="3" name="Ромб 2"/>
        <dsp:cNvSpPr/>
      </dsp:nvSpPr>
      <dsp:spPr bwMode="white">
        <a:xfrm>
          <a:off x="1648778" y="0"/>
          <a:ext cx="5418455" cy="5418455"/>
        </a:xfrm>
        <a:prstGeom prst="diamond">
          <a:avLst/>
        </a:prstGeom>
      </dsp:spPr>
      <dsp:style>
        <a:lnRef idx="0">
          <a:schemeClr val="dk1"/>
        </a:lnRef>
        <a:fillRef idx="1">
          <a:schemeClr val="accent5">
            <a:tint val="40000"/>
          </a:schemeClr>
        </a:fillRef>
        <a:effectRef idx="1">
          <a:scrgbClr r="0" g="0" b="0"/>
        </a:effectRef>
        <a:fontRef idx="minor"/>
      </dsp:style>
      <dsp:txXfrm>
        <a:off x="1648778" y="0"/>
        <a:ext cx="5418455" cy="5418455"/>
      </dsp:txXfrm>
    </dsp:sp>
    <dsp:sp modelId="{3328CB01-ABEB-405A-855A-69D5454695E5}">
      <dsp:nvSpPr>
        <dsp:cNvPr id="4" name="Скругленный прямоугольник 3"/>
        <dsp:cNvSpPr/>
      </dsp:nvSpPr>
      <dsp:spPr bwMode="white">
        <a:xfrm>
          <a:off x="1620587" y="504546"/>
          <a:ext cx="2598303" cy="2113197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казани</a:t>
          </a: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е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содействия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приобретении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содержании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животных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,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включая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племенных</a:t>
          </a:r>
          <a:endParaRPr lang="zh-CN" altLang="en-US" sz="1600"/>
        </a:p>
      </dsp:txBody>
      <dsp:txXfrm>
        <a:off x="1620587" y="504546"/>
        <a:ext cx="2598303" cy="2113197"/>
      </dsp:txXfrm>
    </dsp:sp>
    <dsp:sp modelId="{535780CC-4D93-4EE9-B564-2FABEAC59D18}">
      <dsp:nvSpPr>
        <dsp:cNvPr id="5" name="Скругленный прямоугольник 4"/>
        <dsp:cNvSpPr/>
      </dsp:nvSpPr>
      <dsp:spPr bwMode="white">
        <a:xfrm>
          <a:off x="4326891" y="514753"/>
          <a:ext cx="2337978" cy="2113197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5979999"/>
            <a:satOff val="-2352"/>
            <a:lumOff val="-8104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alt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трахование</a:t>
          </a:r>
          <a:r>
            <a:rPr lang="en-US" alt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животных</a:t>
          </a:r>
          <a:endParaRPr lang="en-US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6891" y="514753"/>
        <a:ext cx="2337978" cy="2113197"/>
      </dsp:txXfrm>
    </dsp:sp>
    <dsp:sp modelId="{7DE8EA7D-DEFE-49B8-A5B3-42790BF4A3C7}">
      <dsp:nvSpPr>
        <dsp:cNvPr id="6" name="Скругленный прямоугольник 5"/>
        <dsp:cNvSpPr/>
      </dsp:nvSpPr>
      <dsp:spPr bwMode="white">
        <a:xfrm>
          <a:off x="1555226" y="2809544"/>
          <a:ext cx="2661784" cy="2113197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11959999"/>
            <a:satOff val="-4705"/>
            <a:lumOff val="-16208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По</a:t>
          </a:r>
          <a:r>
            <a:rPr lang="en-US" altLang="en-US" sz="1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купк</a:t>
          </a:r>
          <a:r>
            <a:rPr lang="ru-RU" altLang="en-US" sz="1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а</a:t>
          </a:r>
          <a:r>
            <a:rPr lang="en-US" altLang="ru-RU" sz="1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комбикормов</a:t>
          </a:r>
          <a:r>
            <a:rPr lang="en-US" altLang="ru-RU" sz="1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</a:t>
          </a:r>
          <a:r>
            <a:rPr lang="en-US" altLang="ru-RU" sz="1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техники</a:t>
          </a:r>
          <a:endParaRPr lang="zh-CN" altLang="en-US" sz="1800"/>
        </a:p>
      </dsp:txBody>
      <dsp:txXfrm>
        <a:off x="1555226" y="2809544"/>
        <a:ext cx="2661784" cy="2113197"/>
      </dsp:txXfrm>
    </dsp:sp>
    <dsp:sp modelId="{C0A1B9E8-6DAD-41B6-AB76-690AD9A99FB7}">
      <dsp:nvSpPr>
        <dsp:cNvPr id="7" name="Скругленный прямоугольник 6"/>
        <dsp:cNvSpPr/>
      </dsp:nvSpPr>
      <dsp:spPr bwMode="white">
        <a:xfrm>
          <a:off x="4305907" y="2836192"/>
          <a:ext cx="2370986" cy="2113197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17940000"/>
            <a:satOff val="-7058"/>
            <a:lumOff val="-24313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М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одернизаци</a:t>
          </a: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я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строительств</a:t>
          </a: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помещений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высокотехнологичным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оборудованием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для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содержания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скота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птицы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endParaRPr lang="zh-CN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5907" y="2836192"/>
        <a:ext cx="2370986" cy="21131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707120" cy="5444490"/>
        <a:chOff x="0" y="0"/>
        <a:chExt cx="8707120" cy="5444490"/>
      </a:xfrm>
    </dsp:grpSpPr>
    <dsp:sp modelId="{5B56F173-CF60-49FA-B101-E6B505C28F2C}">
      <dsp:nvSpPr>
        <dsp:cNvPr id="3" name="Скругленный прямоугольник 2"/>
        <dsp:cNvSpPr/>
      </dsp:nvSpPr>
      <dsp:spPr bwMode="white">
        <a:xfrm>
          <a:off x="3458092" y="0"/>
          <a:ext cx="1790936" cy="1164109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одействие в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покупке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сельхозтехники</a:t>
          </a:r>
          <a:endParaRPr lang="en-US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8092" y="0"/>
        <a:ext cx="1790936" cy="1164109"/>
      </dsp:txXfrm>
    </dsp:sp>
    <dsp:sp modelId="{890F09E1-A5FD-4242-968C-AD8148ADBA80}">
      <dsp:nvSpPr>
        <dsp:cNvPr id="4" name="Дуга 3"/>
        <dsp:cNvSpPr/>
      </dsp:nvSpPr>
      <dsp:spPr bwMode="white">
        <a:xfrm>
          <a:off x="2029798" y="582054"/>
          <a:ext cx="4647523" cy="4647523"/>
        </a:xfrm>
        <a:prstGeom prst="arc">
          <a:avLst>
            <a:gd name="adj1" fmla="val 17579926"/>
            <a:gd name="adj2" fmla="val 19538753"/>
          </a:avLst>
        </a:prstGeom>
      </dsp:spPr>
      <dsp:style>
        <a:lnRef idx="1">
          <a:schemeClr val="accent5">
            <a:hueOff val="0"/>
            <a:satOff val="0"/>
            <a:lumOff val="0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2029798" y="582054"/>
        <a:ext cx="4647523" cy="4647523"/>
      </dsp:txXfrm>
    </dsp:sp>
    <dsp:sp modelId="{70BF45C1-8091-454A-8203-C06A7B7590F9}">
      <dsp:nvSpPr>
        <dsp:cNvPr id="5" name="Скругленный прямоугольник 4"/>
        <dsp:cNvSpPr/>
      </dsp:nvSpPr>
      <dsp:spPr bwMode="white">
        <a:xfrm>
          <a:off x="5668120" y="1605680"/>
          <a:ext cx="1790936" cy="1164109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4485000"/>
            <a:satOff val="-1764"/>
            <a:lumOff val="-6077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53340" tIns="53340" rIns="53340" bIns="5334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</a:t>
          </a:r>
          <a:r>
            <a:rPr lang="en-US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бновлени</a:t>
          </a:r>
          <a:r>
            <a: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е 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</a:t>
          </a:r>
          <a:r>
            <a:rPr lang="en-US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еменного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м</a:t>
          </a:r>
          <a:r>
            <a:rPr lang="en-US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атериала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к</a:t>
          </a:r>
          <a:r>
            <a:rPr lang="en-US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артофеля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к</a:t>
          </a:r>
          <a:r>
            <a:rPr lang="en-US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ормовых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к</a:t>
          </a:r>
          <a:r>
            <a:rPr lang="en-US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ультур</a:t>
          </a:r>
          <a:endParaRPr lang="en-US" altLang="en-U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  <a:sym typeface="+mn-ea"/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 sz="5000"/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 sz="5000"/>
        </a:p>
      </dsp:txBody>
      <dsp:txXfrm>
        <a:off x="5668120" y="1605680"/>
        <a:ext cx="1790936" cy="1164109"/>
      </dsp:txXfrm>
    </dsp:sp>
    <dsp:sp modelId="{FACB0322-C0E5-47B2-A30E-4E65DACE54AB}">
      <dsp:nvSpPr>
        <dsp:cNvPr id="6" name="Дуга 5"/>
        <dsp:cNvSpPr/>
      </dsp:nvSpPr>
      <dsp:spPr bwMode="white">
        <a:xfrm>
          <a:off x="2029798" y="582054"/>
          <a:ext cx="4647523" cy="4647523"/>
        </a:xfrm>
        <a:prstGeom prst="arc">
          <a:avLst>
            <a:gd name="adj1" fmla="val 21421033"/>
            <a:gd name="adj2" fmla="val 2014897"/>
          </a:avLst>
        </a:prstGeom>
      </dsp:spPr>
      <dsp:style>
        <a:lnRef idx="1">
          <a:schemeClr val="accent5">
            <a:hueOff val="4485000"/>
            <a:satOff val="-1764"/>
            <a:lumOff val="-6077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2029798" y="582054"/>
        <a:ext cx="4647523" cy="4647523"/>
      </dsp:txXfrm>
    </dsp:sp>
    <dsp:sp modelId="{F4F0857E-A2A2-4C44-8D9E-738F53CA34B0}">
      <dsp:nvSpPr>
        <dsp:cNvPr id="7" name="Скругленный прямоугольник 6"/>
        <dsp:cNvSpPr/>
      </dsp:nvSpPr>
      <dsp:spPr bwMode="white">
        <a:xfrm>
          <a:off x="4823965" y="4203724"/>
          <a:ext cx="1790936" cy="1164109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8970000"/>
            <a:satOff val="-3528"/>
            <a:lumOff val="-12156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Пр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оведени</a:t>
          </a: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мелиоративных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работ</a:t>
          </a:r>
          <a:endParaRPr lang="zh-CN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3965" y="4203724"/>
        <a:ext cx="1790936" cy="1164109"/>
      </dsp:txXfrm>
    </dsp:sp>
    <dsp:sp modelId="{947E10C1-872E-48ED-A8EA-CDF548C9E170}">
      <dsp:nvSpPr>
        <dsp:cNvPr id="8" name="Дуга 7"/>
        <dsp:cNvSpPr/>
      </dsp:nvSpPr>
      <dsp:spPr bwMode="white">
        <a:xfrm>
          <a:off x="2029798" y="582054"/>
          <a:ext cx="4647523" cy="4647523"/>
        </a:xfrm>
        <a:prstGeom prst="arc">
          <a:avLst>
            <a:gd name="adj1" fmla="val 4713260"/>
            <a:gd name="adj2" fmla="val 6086739"/>
          </a:avLst>
        </a:prstGeom>
      </dsp:spPr>
      <dsp:style>
        <a:lnRef idx="1">
          <a:schemeClr val="accent5">
            <a:hueOff val="8970000"/>
            <a:satOff val="-3528"/>
            <a:lumOff val="-12156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2029798" y="582054"/>
        <a:ext cx="4647523" cy="4647523"/>
      </dsp:txXfrm>
    </dsp:sp>
    <dsp:sp modelId="{9B1E3B87-CFEF-48C3-B3ED-22B7722DA4B2}">
      <dsp:nvSpPr>
        <dsp:cNvPr id="9" name="Скругленный прямоугольник 8"/>
        <dsp:cNvSpPr/>
      </dsp:nvSpPr>
      <dsp:spPr bwMode="white">
        <a:xfrm>
          <a:off x="2092219" y="4203724"/>
          <a:ext cx="1790936" cy="1164109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13455000"/>
            <a:satOff val="-5293"/>
            <a:lumOff val="-18234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Ре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конструкци</a:t>
          </a: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я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возведени</a:t>
          </a:r>
          <a:r>
            <a:rPr lang="ru-RU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теплиц</a:t>
          </a:r>
          <a:r>
            <a:rPr lang="en-US" alt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овощехранилищ</a:t>
          </a:r>
          <a:endParaRPr lang="en-US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2219" y="4203724"/>
        <a:ext cx="1790936" cy="1164109"/>
      </dsp:txXfrm>
    </dsp:sp>
    <dsp:sp modelId="{D354920F-3C18-4773-98FE-F5105B0C4655}">
      <dsp:nvSpPr>
        <dsp:cNvPr id="10" name="Дуга 9"/>
        <dsp:cNvSpPr/>
      </dsp:nvSpPr>
      <dsp:spPr bwMode="white">
        <a:xfrm>
          <a:off x="2029798" y="582054"/>
          <a:ext cx="4647523" cy="4647523"/>
        </a:xfrm>
        <a:prstGeom prst="arc">
          <a:avLst>
            <a:gd name="adj1" fmla="val 8785102"/>
            <a:gd name="adj2" fmla="val 10978966"/>
          </a:avLst>
        </a:prstGeom>
      </dsp:spPr>
      <dsp:style>
        <a:lnRef idx="1">
          <a:schemeClr val="accent5">
            <a:hueOff val="13455000"/>
            <a:satOff val="-5293"/>
            <a:lumOff val="-18234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2029798" y="582054"/>
        <a:ext cx="4647523" cy="4647523"/>
      </dsp:txXfrm>
    </dsp:sp>
    <dsp:sp modelId="{4A533BBB-6BEA-429E-8541-03477BCE8622}">
      <dsp:nvSpPr>
        <dsp:cNvPr id="11" name="Скругленный прямоугольник 10"/>
        <dsp:cNvSpPr/>
      </dsp:nvSpPr>
      <dsp:spPr bwMode="white">
        <a:xfrm>
          <a:off x="1248063" y="1605680"/>
          <a:ext cx="1790936" cy="1164109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17940000"/>
            <a:satOff val="-7058"/>
            <a:lumOff val="-24313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траховани</a:t>
          </a:r>
          <a:r>
            <a:rPr lang="ru-RU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е</a:t>
          </a:r>
          <a:r>
            <a:rPr lang="en-US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урожая</a:t>
          </a:r>
          <a:endParaRPr lang="zh-CN" altLang="en-US" sz="1600"/>
        </a:p>
      </dsp:txBody>
      <dsp:txXfrm>
        <a:off x="1248063" y="1605680"/>
        <a:ext cx="1790936" cy="1164109"/>
      </dsp:txXfrm>
    </dsp:sp>
    <dsp:sp modelId="{80375E59-737B-41DF-B3C9-E8361D136FF9}">
      <dsp:nvSpPr>
        <dsp:cNvPr id="12" name="Дуга 11"/>
        <dsp:cNvSpPr/>
      </dsp:nvSpPr>
      <dsp:spPr bwMode="white">
        <a:xfrm>
          <a:off x="2029798" y="582054"/>
          <a:ext cx="4647523" cy="4647523"/>
        </a:xfrm>
        <a:prstGeom prst="arc">
          <a:avLst>
            <a:gd name="adj1" fmla="val 12861246"/>
            <a:gd name="adj2" fmla="val 14820073"/>
          </a:avLst>
        </a:prstGeom>
      </dsp:spPr>
      <dsp:style>
        <a:lnRef idx="1">
          <a:schemeClr val="accent5">
            <a:hueOff val="17940000"/>
            <a:satOff val="-7058"/>
            <a:lumOff val="-24313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2029798" y="582054"/>
        <a:ext cx="4647523" cy="46475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418455" cy="5418455"/>
        <a:chOff x="0" y="0"/>
        <a:chExt cx="5418455" cy="5418455"/>
      </a:xfrm>
    </dsp:grpSpPr>
    <dsp:sp modelId="{BCA10F31-5D21-4CB8-A31F-BEAD9E01EF12}">
      <dsp:nvSpPr>
        <dsp:cNvPr id="3" name="Скругленный прямоугольник 2"/>
        <dsp:cNvSpPr/>
      </dsp:nvSpPr>
      <dsp:spPr bwMode="white">
        <a:xfrm>
          <a:off x="1679880" y="0"/>
          <a:ext cx="1950644" cy="1083691"/>
        </a:xfrm>
        <a:prstGeom prst="roundRect">
          <a:avLst>
            <a:gd name="adj" fmla="val 10000"/>
          </a:avLst>
        </a:prstGeom>
      </dsp:spPr>
      <dsp:style>
        <a:lnRef idx="1">
          <a:schemeClr val="accent5">
            <a:alpha val="90000"/>
            <a:tint val="40000"/>
          </a:schemeClr>
        </a:lnRef>
        <a:fillRef idx="1">
          <a:schemeClr val="accent5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49530" tIns="49530" rIns="49530" bIns="495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en-US" altLang="en-US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величение</a:t>
          </a:r>
          <a:r>
            <a:rPr lang="en-US" altLang="ru-RU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объёмов</a:t>
          </a:r>
          <a:r>
            <a:rPr lang="en-US" altLang="ru-RU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вылова</a:t>
          </a:r>
          <a:r>
            <a:rPr lang="en-US" altLang="ru-RU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</a:t>
          </a:r>
          <a:r>
            <a:rPr lang="en-US" altLang="ru-RU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счет</a:t>
          </a:r>
          <a:r>
            <a:rPr lang="en-US" altLang="ru-RU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</a:t>
          </a:r>
          <a:r>
            <a:rPr lang="en-US" altLang="ru-RU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полного</a:t>
          </a:r>
          <a:r>
            <a:rPr lang="en-US" altLang="ru-RU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освоения</a:t>
          </a:r>
          <a:r>
            <a:rPr lang="en-US" altLang="ru-RU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квот</a:t>
          </a:r>
          <a:r>
            <a:rPr lang="en-US" altLang="ru-RU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добычу</a:t>
          </a:r>
          <a:r>
            <a:rPr lang="en-US" altLang="ru-RU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водных</a:t>
          </a:r>
          <a:r>
            <a:rPr lang="en-US" altLang="ru-RU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биологических</a:t>
          </a:r>
          <a:r>
            <a:rPr lang="en-US" altLang="ru-RU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ресурсов</a:t>
          </a:r>
          <a:endParaRPr lang="en-US" altLang="en-US" sz="130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9880" y="0"/>
        <a:ext cx="1950644" cy="1083691"/>
      </dsp:txXfrm>
    </dsp:sp>
    <dsp:sp modelId="{90B1918A-CF69-48DA-B00D-048A5AA8F888}">
      <dsp:nvSpPr>
        <dsp:cNvPr id="4" name="Скругленный прямоугольник 3"/>
        <dsp:cNvSpPr/>
      </dsp:nvSpPr>
      <dsp:spPr bwMode="white">
        <a:xfrm>
          <a:off x="4497476" y="0"/>
          <a:ext cx="1950644" cy="1083691"/>
        </a:xfrm>
        <a:prstGeom prst="roundRect">
          <a:avLst>
            <a:gd name="adj" fmla="val 10000"/>
          </a:avLst>
        </a:prstGeom>
      </dsp:spPr>
      <dsp:style>
        <a:lnRef idx="1">
          <a:schemeClr val="accent5">
            <a:alpha val="90000"/>
            <a:tint val="40000"/>
          </a:schemeClr>
        </a:lnRef>
        <a:fillRef idx="1">
          <a:schemeClr val="accent5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асширени</a:t>
          </a:r>
          <a:r>
            <a:rPr lang="ru-RU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сферы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воспроизводства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гидробионтов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территории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области</a:t>
          </a:r>
          <a:endParaRPr lang="zh-CN" altLang="en-US" sz="140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7476" y="0"/>
        <a:ext cx="1950644" cy="1083691"/>
      </dsp:txXfrm>
    </dsp:sp>
    <dsp:sp modelId="{46B62500-BDDA-4FE3-A5CA-18280B14D8BF}">
      <dsp:nvSpPr>
        <dsp:cNvPr id="5" name="Равнобедренный треугольник 4"/>
        <dsp:cNvSpPr/>
      </dsp:nvSpPr>
      <dsp:spPr bwMode="white">
        <a:xfrm>
          <a:off x="3657616" y="4605687"/>
          <a:ext cx="812768" cy="812768"/>
        </a:xfrm>
        <a:prstGeom prst="triangle">
          <a:avLst/>
        </a:prstGeom>
      </dsp:spPr>
      <dsp:style>
        <a:lnRef idx="1">
          <a:schemeClr val="accent5">
            <a:alpha val="90000"/>
            <a:tint val="40000"/>
          </a:schemeClr>
        </a:lnRef>
        <a:fillRef idx="1">
          <a:schemeClr val="accent5">
            <a:alpha val="90000"/>
            <a:tint val="40000"/>
          </a:schemeClr>
        </a:fillRef>
        <a:effectRef idx="0">
          <a:scrgbClr r="0" g="0" b="0"/>
        </a:effectRef>
        <a:fontRef idx="minor"/>
      </dsp:style>
      <dsp:txXfrm>
        <a:off x="3657616" y="4605687"/>
        <a:ext cx="812768" cy="812768"/>
      </dsp:txXfrm>
    </dsp:sp>
    <dsp:sp modelId="{A5F4E717-5847-4F20-BAD6-791EAA9F99EA}">
      <dsp:nvSpPr>
        <dsp:cNvPr id="6" name="Прямоугольник 5"/>
        <dsp:cNvSpPr/>
      </dsp:nvSpPr>
      <dsp:spPr bwMode="white">
        <a:xfrm rot="240000">
          <a:off x="1624951" y="4257406"/>
          <a:ext cx="4878099" cy="341110"/>
        </a:xfrm>
        <a:prstGeom prst="rect">
          <a:avLst/>
        </a:prstGeom>
      </dsp:spPr>
      <dsp:style>
        <a:lnRef idx="1">
          <a:schemeClr val="accent5">
            <a:alpha val="90000"/>
            <a:tint val="40000"/>
          </a:schemeClr>
        </a:lnRef>
        <a:fillRef idx="1">
          <a:schemeClr val="accent5">
            <a:alpha val="90000"/>
            <a:tint val="40000"/>
          </a:schemeClr>
        </a:fillRef>
        <a:effectRef idx="0">
          <a:scrgbClr r="0" g="0" b="0"/>
        </a:effectRef>
        <a:fontRef idx="minor"/>
      </dsp:style>
      <dsp:txXfrm rot="240000">
        <a:off x="1624951" y="4257406"/>
        <a:ext cx="4878099" cy="341110"/>
      </dsp:txXfrm>
    </dsp:sp>
    <dsp:sp modelId="{55153F19-850C-41F8-B48A-0191C519C2ED}">
      <dsp:nvSpPr>
        <dsp:cNvPr id="7" name="Скругленный прямоугольник 6"/>
        <dsp:cNvSpPr/>
      </dsp:nvSpPr>
      <dsp:spPr bwMode="white">
        <a:xfrm rot="240000">
          <a:off x="4553825" y="3404548"/>
          <a:ext cx="1946315" cy="906784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9530" tIns="49530" rIns="49530" bIns="495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асширение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потенциала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роста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товарной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аквакультуры</a:t>
          </a:r>
          <a:endParaRPr lang="zh-CN" alt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240000">
        <a:off x="4553825" y="3404548"/>
        <a:ext cx="1946315" cy="906784"/>
      </dsp:txXfrm>
    </dsp:sp>
    <dsp:sp modelId="{40B9F568-D068-4B9B-941E-88FA36565EB9}">
      <dsp:nvSpPr>
        <dsp:cNvPr id="8" name="Скругленный прямоугольник 7"/>
        <dsp:cNvSpPr/>
      </dsp:nvSpPr>
      <dsp:spPr bwMode="white">
        <a:xfrm rot="240000">
          <a:off x="4624265" y="2429226"/>
          <a:ext cx="1946315" cy="906784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9530" tIns="49530" rIns="49530" bIns="495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азвитие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транспортно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логистической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инфраструктуры</a:t>
          </a:r>
          <a:endParaRPr lang="en-US" alt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240000">
        <a:off x="4624265" y="2429226"/>
        <a:ext cx="1946315" cy="906784"/>
      </dsp:txXfrm>
    </dsp:sp>
    <dsp:sp modelId="{B2D7741A-5558-421F-A2C2-0012E5886420}">
      <dsp:nvSpPr>
        <dsp:cNvPr id="9" name="Скругленный прямоугольник 8"/>
        <dsp:cNvSpPr/>
      </dsp:nvSpPr>
      <dsp:spPr bwMode="white">
        <a:xfrm rot="240000">
          <a:off x="4694705" y="1475578"/>
          <a:ext cx="1946315" cy="906784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9530" tIns="49530" rIns="49530" bIns="495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троительство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новых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высокотехнологичных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рыбоперерабатывающих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заводов</a:t>
          </a:r>
          <a:endParaRPr lang="en-US" alt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240000">
        <a:off x="4694705" y="1475578"/>
        <a:ext cx="1946315" cy="906784"/>
      </dsp:txXfrm>
    </dsp:sp>
    <dsp:sp modelId="{17B7E3E3-FD07-44CA-AB00-A70043BC1328}">
      <dsp:nvSpPr>
        <dsp:cNvPr id="10" name="Скругленный прямоугольник 9"/>
        <dsp:cNvSpPr/>
      </dsp:nvSpPr>
      <dsp:spPr bwMode="white">
        <a:xfrm rot="240000">
          <a:off x="1763321" y="3209484"/>
          <a:ext cx="1946315" cy="906784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1910" tIns="41910" rIns="41910" bIns="4191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alt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одернизаци</a:t>
          </a:r>
          <a:r>
            <a:rPr lang="ru-RU" alt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я </a:t>
          </a:r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технологических  </a:t>
          </a:r>
          <a:r>
            <a:rPr lang="en-US" alt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мощностей</a:t>
          </a:r>
          <a:r>
            <a:rPr lang="en-US" alt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обрабатывающих</a:t>
          </a:r>
          <a:r>
            <a:rPr lang="en-US" alt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</a:t>
          </a:r>
          <a:endParaRPr lang="en-US" alt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10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zh-CN" alt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240000">
        <a:off x="1763321" y="3209484"/>
        <a:ext cx="1946315" cy="906784"/>
      </dsp:txXfrm>
    </dsp:sp>
    <dsp:sp modelId="{57E347AA-239C-4B95-860F-FEFCB763B3A1}">
      <dsp:nvSpPr>
        <dsp:cNvPr id="11" name="Скругленный прямоугольник 10"/>
        <dsp:cNvSpPr/>
      </dsp:nvSpPr>
      <dsp:spPr bwMode="white">
        <a:xfrm rot="240000">
          <a:off x="1833761" y="2234162"/>
          <a:ext cx="1946315" cy="906784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9530" tIns="49530" rIns="49530" bIns="495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Продолжение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</a:t>
          </a:r>
          <a:r>
            <a:rPr lang="ru-RU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рыбопромыслового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00">
              <a:latin typeface="Times New Roman" panose="02020603050405020304" pitchFamily="18" charset="0"/>
              <a:cs typeface="Times New Roman" panose="02020603050405020304" pitchFamily="18" charset="0"/>
            </a:rPr>
            <a:t>флота</a:t>
          </a:r>
          <a:r>
            <a:rPr lang="en-US" alt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altLang="ru-RU" sz="13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240000">
        <a:off x="1833761" y="2234162"/>
        <a:ext cx="1946315" cy="9067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9036000" cy="6768000"/>
        <a:chOff x="0" y="0"/>
        <a:chExt cx="9036000" cy="6768000"/>
      </a:xfrm>
    </dsp:grpSpPr>
    <dsp:sp modelId="{6F2447E4-83EA-413B-A65B-5349BB409B13}">
      <dsp:nvSpPr>
        <dsp:cNvPr id="3" name="Равнобедренный треугольник 2"/>
        <dsp:cNvSpPr/>
      </dsp:nvSpPr>
      <dsp:spPr bwMode="white">
        <a:xfrm>
          <a:off x="1641600" y="0"/>
          <a:ext cx="6768000" cy="6768000"/>
        </a:xfrm>
        <a:prstGeom prst="triangl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/>
        </a:fillRef>
        <a:effectRef idx="1">
          <a:scrgbClr r="0" g="0" b="0"/>
        </a:effectRef>
        <a:fontRef idx="minor">
          <a:schemeClr val="dk1"/>
        </a:fontRef>
      </dsp:style>
      <dsp:txXfrm>
        <a:off x="1641600" y="0"/>
        <a:ext cx="6768000" cy="6768000"/>
      </dsp:txXfrm>
    </dsp:sp>
    <dsp:sp modelId="{B3540AFB-F078-4904-A74C-8438A955DD66}">
      <dsp:nvSpPr>
        <dsp:cNvPr id="4" name="Скругленный прямоугольник 3"/>
        <dsp:cNvSpPr/>
      </dsp:nvSpPr>
      <dsp:spPr bwMode="white">
        <a:xfrm>
          <a:off x="626400" y="676800"/>
          <a:ext cx="4399200" cy="1604267"/>
        </a:xfrm>
        <a:prstGeom prst="roundRect">
          <a:avLst/>
        </a:prstGeom>
      </dsp:spPr>
      <dsp:style>
        <a:lnRef idx="1">
          <a:schemeClr val="accent2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57150" tIns="57150" rIns="57150" bIns="571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5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en-US" altLang="en-US" sz="15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ближайшей</a:t>
          </a:r>
          <a:r>
            <a:rPr lang="en-US" altLang="ru-RU" sz="15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перспективе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овышение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уровня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продовольственной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самообеспеченности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будет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связано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работой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нового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агропромышленного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парка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Южно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Сахалинске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состоящего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оптово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распределительного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центра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производственно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складского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корпуса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овощехранилища</a:t>
          </a:r>
          <a:r>
            <a:rPr lang="en-US" altLang="ru-RU" sz="15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altLang="ru-RU" sz="150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400" y="676800"/>
        <a:ext cx="4399200" cy="1604267"/>
      </dsp:txXfrm>
    </dsp:sp>
    <dsp:sp modelId="{498138EA-C963-4850-8045-CDC976043C77}">
      <dsp:nvSpPr>
        <dsp:cNvPr id="5" name="Скругленный прямоугольник 4"/>
        <dsp:cNvSpPr/>
      </dsp:nvSpPr>
      <dsp:spPr bwMode="white">
        <a:xfrm>
          <a:off x="626400" y="2481600"/>
          <a:ext cx="4399200" cy="1604267"/>
        </a:xfrm>
        <a:prstGeom prst="roundRect">
          <a:avLst/>
        </a:prstGeom>
      </dsp:spPr>
      <dsp:style>
        <a:lnRef idx="1">
          <a:schemeClr val="accent2">
            <a:hueOff val="510000"/>
            <a:satOff val="5686"/>
            <a:lumOff val="3922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среднесрочной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перспективе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пищевой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промышленности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Сахалинской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области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целесообразно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обеспечить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счет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ввода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эксплуатацию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производственных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цехов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переработке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мяса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убойных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животных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птицы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реализации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инвестиционных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проектов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молочном</a:t>
          </a:r>
          <a:r>
            <a:rPr lang="en-US" altLang="ru-RU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животноводстве </a:t>
          </a:r>
          <a:r>
            <a:rPr lang="ru-RU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растениеводстве. </a:t>
          </a:r>
          <a:endParaRPr lang="ru-RU" altLang="en-US" sz="140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400" y="2481600"/>
        <a:ext cx="4399200" cy="1604267"/>
      </dsp:txXfrm>
    </dsp:sp>
    <dsp:sp modelId="{FAEF4662-DA73-4491-A6C9-6C7A850FFB5F}">
      <dsp:nvSpPr>
        <dsp:cNvPr id="6" name="Скругленный прямоугольник 5"/>
        <dsp:cNvSpPr/>
      </dsp:nvSpPr>
      <dsp:spPr bwMode="white">
        <a:xfrm>
          <a:off x="626400" y="4286400"/>
          <a:ext cx="4399200" cy="1604267"/>
        </a:xfrm>
        <a:prstGeom prst="roundRect">
          <a:avLst/>
        </a:prstGeom>
      </dsp:spPr>
      <dsp:style>
        <a:lnRef idx="1">
          <a:schemeClr val="accent2">
            <a:hueOff val="1020000"/>
            <a:satOff val="11373"/>
            <a:lumOff val="7843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49530" tIns="49530" rIns="49530" bIns="495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5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altLang="ru-RU" sz="135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долгосрочной</a:t>
          </a:r>
          <a:r>
            <a:rPr lang="en-US" altLang="ru-RU" sz="135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перспективе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положительное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влияние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продовольственную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самообеспеченность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может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оказать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возведение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мостового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тоннельного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перехода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железнодорожной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линией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Селихин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Хабаровский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край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-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Ныш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Сахалинская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область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сопутствующей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инфраструктурой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соединяющих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материковую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часть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России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en-US" altLang="ru-RU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altLang="en-US" sz="135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Сахалин</a:t>
          </a:r>
          <a:endParaRPr lang="en-US" altLang="en-US" sz="135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400" y="4286400"/>
        <a:ext cx="4399200" cy="1604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>
          <dgm:prSet qsTypeId="urn:microsoft.com/office/officeart/2005/8/quickstyle/simple5" csTypeId="urn:microsoft.com/office/officeart/2005/8/colors/accent6_5"/>
        </dgm:pt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type="rect" r:blip="" rot="4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 rot="4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 rot="4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 rot="4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 rot="4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type="rect" r:blip="" rot="4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4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4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4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 rot="4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type="rect" r:blip="" rot="-4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 rot="-4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type="rect" r:blip="" rot="4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4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4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4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 rot="4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type="rect" r:blip="" rot="4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 rot="-4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 rot="-4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 rot="-4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type="rect" r:blip="" rot="-4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-4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-4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-4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type="rect" r:blip="" rot="4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 rot="4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4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4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4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4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4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4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type="rect" r:blip="" rot="-4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-4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-4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-4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 rot="-4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type="rect" r:blip="" rot="-4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type="rect" r:blip="" rot="4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 rot="-4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type="rect" r:blip="" rot="-4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 rot="-4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-4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-4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-4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-4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-4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-4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type="rect" r:blip="" rot="-4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D-PanelTitle-GrommetsCombin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65838" y="5054600"/>
            <a:ext cx="6731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2463" y="5054600"/>
            <a:ext cx="40640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6725" y="5054600"/>
            <a:ext cx="41433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138BA-2036-46EC-ACB6-2DF679600836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EE170B-0821-4904-9572-D3164CA10C51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4C3C83-CD33-478C-923C-1C5448FF18E2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7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“</a:t>
            </a:r>
            <a:endParaRPr kumimoji="0" lang="en-US" altLang="ru-RU" sz="7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7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”</a:t>
            </a:r>
            <a:endParaRPr kumimoji="0" lang="en-US" altLang="ru-RU" sz="7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4" name="Straight Connector 18"/>
          <p:cNvCxnSpPr/>
          <p:nvPr/>
        </p:nvCxnSpPr>
        <p:spPr>
          <a:xfrm>
            <a:off x="1277938" y="4140200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5930A7-A0D2-419E-AD79-61195DA3867A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EE170B-0821-4904-9572-D3164CA10C51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“</a:t>
            </a:r>
            <a:endParaRPr kumimoji="0" lang="en-US" altLang="ru-RU" sz="8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”</a:t>
            </a:r>
            <a:endParaRPr kumimoji="0" lang="en-US" altLang="ru-RU" sz="8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10" name="Straight Connector 25"/>
          <p:cNvCxnSpPr/>
          <p:nvPr/>
        </p:nvCxnSpPr>
        <p:spPr>
          <a:xfrm>
            <a:off x="1277938" y="3429000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DF9B9B-A4DC-44FD-8859-051962AB2A39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AE4899-9337-41D7-9A47-124C2C8F2B99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B3DDAA-C544-428E-9780-3084CA80B05B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4D0631-419E-4F80-AD85-4623321A5188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/>
          <p:nvPr/>
        </p:nvCxnSpPr>
        <p:spPr>
          <a:xfrm>
            <a:off x="1277938" y="2354263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18A2E1-CC7F-497D-9981-43400E0AC086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30"/>
          <p:cNvCxnSpPr/>
          <p:nvPr/>
        </p:nvCxnSpPr>
        <p:spPr>
          <a:xfrm>
            <a:off x="1277938" y="3598863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5A98BE-A247-4B7F-A9D3-989797C2F007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7938" y="2355850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FD0AF3-7290-43A2-A604-01F93C666CF0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40"/>
          <p:cNvCxnSpPr/>
          <p:nvPr/>
        </p:nvCxnSpPr>
        <p:spPr>
          <a:xfrm>
            <a:off x="1277938" y="2354263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21EB83-B0BB-43B9-A9DF-AFDF5C33B89D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3"/>
          <p:cNvCxnSpPr/>
          <p:nvPr/>
        </p:nvCxnSpPr>
        <p:spPr>
          <a:xfrm>
            <a:off x="1277938" y="2354263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81317-408B-4798-91B9-3089C3671534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EE170B-0821-4904-9572-D3164CA10C51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83785B-271F-4912-9FBC-2C57778538E8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EE170B-0821-4904-9572-D3164CA10C51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EE170B-0821-4904-9572-D3164CA10C51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107315" y="2348865"/>
            <a:ext cx="8928735" cy="18084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 dirty="0">
                <a:latin typeface="Times New Roman" panose="02020603050405020304"/>
                <a:ea typeface="SimSun" panose="02010600030101010101" pitchFamily="2" charset="-122"/>
              </a:rPr>
              <a:t>ПРОДОВОЛЬСТВЕННАЯ</a:t>
            </a:r>
            <a:r>
              <a:rPr lang="en-US" altLang="ru-RU" sz="2600" b="1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 dirty="0">
                <a:latin typeface="Times New Roman" panose="02020603050405020304"/>
                <a:ea typeface="SimSun" panose="02010600030101010101" pitchFamily="2" charset="-122"/>
              </a:rPr>
              <a:t>САМООБЕСПЕЧЕННОСТЬ</a:t>
            </a:r>
            <a:r>
              <a:rPr lang="en-US" altLang="ru-RU" sz="2600" b="1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 dirty="0">
                <a:latin typeface="Times New Roman" panose="02020603050405020304"/>
                <a:ea typeface="SimSun" panose="02010600030101010101" pitchFamily="2" charset="-122"/>
              </a:rPr>
              <a:t>САХАЛИНСКОЙ</a:t>
            </a:r>
            <a:r>
              <a:rPr lang="en-US" altLang="ru-RU" sz="2600" b="1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 dirty="0">
                <a:latin typeface="Times New Roman" panose="02020603050405020304"/>
                <a:ea typeface="SimSun" panose="02010600030101010101" pitchFamily="2" charset="-122"/>
              </a:rPr>
              <a:t>ОБЛАСТИ</a:t>
            </a:r>
            <a:r>
              <a:rPr lang="en-US" altLang="ru-RU" sz="2600" b="1" dirty="0">
                <a:latin typeface="Times New Roman" panose="02020603050405020304"/>
                <a:ea typeface="SimSun" panose="02010600030101010101" pitchFamily="2" charset="-122"/>
              </a:rPr>
              <a:t>: </a:t>
            </a:r>
            <a:endParaRPr lang="en-US" altLang="ru-RU" sz="2600" b="1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latin typeface="Times New Roman" panose="02020603050405020304"/>
                <a:ea typeface="SimSun" panose="02010600030101010101" pitchFamily="2" charset="-122"/>
              </a:rPr>
              <a:t>ТЕНДЕНЦИИ</a:t>
            </a:r>
            <a:r>
              <a:rPr lang="en-US" altLang="ru-RU" sz="2600" b="1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600" b="1" dirty="0">
                <a:latin typeface="Times New Roman" panose="02020603050405020304"/>
                <a:ea typeface="SimSun" panose="02010600030101010101" pitchFamily="2" charset="-122"/>
              </a:rPr>
              <a:t>ПРОБЛЕМЫ</a:t>
            </a:r>
            <a:r>
              <a:rPr lang="en-US" altLang="ru-RU" sz="2600" b="1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 dirty="0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 sz="2600" b="1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 dirty="0">
                <a:latin typeface="Times New Roman" panose="02020603050405020304"/>
                <a:ea typeface="SimSun" panose="02010600030101010101" pitchFamily="2" charset="-122"/>
              </a:rPr>
              <a:t>ПЕРСПЕКТИВЫ</a:t>
            </a:r>
            <a:r>
              <a:rPr lang="en-US" altLang="ru-RU" sz="2600" b="1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 dirty="0">
                <a:latin typeface="Times New Roman" panose="02020603050405020304"/>
                <a:ea typeface="SimSun" panose="02010600030101010101" pitchFamily="2" charset="-122"/>
              </a:rPr>
              <a:t>РАЗВИТИЯ</a:t>
            </a:r>
            <a:endParaRPr lang="en-US" altLang="en-US" sz="2600" b="1" dirty="0"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713730" y="5013325"/>
            <a:ext cx="322707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sz="2000" b="0" dirty="0">
                <a:latin typeface="Times New Roman" panose="02020603050405020304"/>
                <a:ea typeface="SimSun" panose="02010600030101010101" pitchFamily="2" charset="-122"/>
              </a:rPr>
              <a:t>Б.А. </a:t>
            </a:r>
            <a:r>
              <a:rPr sz="2000" b="0" dirty="0" err="1">
                <a:latin typeface="Times New Roman" panose="02020603050405020304"/>
                <a:ea typeface="SimSun" panose="02010600030101010101" pitchFamily="2" charset="-122"/>
              </a:rPr>
              <a:t>Ковтун</a:t>
            </a:r>
            <a:r>
              <a:rPr sz="2000" b="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000" b="0" dirty="0">
                <a:latin typeface="Times New Roman" panose="02020603050405020304"/>
                <a:ea typeface="SimSun" panose="02010600030101010101" pitchFamily="2" charset="-122"/>
              </a:rPr>
              <a:t>доктор</a:t>
            </a:r>
            <a:r>
              <a:rPr lang="en-US" altLang="ru-RU" sz="2000" b="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b="0" dirty="0">
                <a:latin typeface="Times New Roman" panose="02020603050405020304"/>
                <a:ea typeface="SimSun" panose="02010600030101010101" pitchFamily="2" charset="-122"/>
              </a:rPr>
              <a:t>экономических</a:t>
            </a:r>
            <a:r>
              <a:rPr lang="en-US" altLang="ru-RU" sz="2000" b="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b="0" dirty="0">
                <a:latin typeface="Times New Roman" panose="02020603050405020304"/>
                <a:ea typeface="SimSun" panose="02010600030101010101" pitchFamily="2" charset="-122"/>
              </a:rPr>
              <a:t>наук</a:t>
            </a:r>
            <a:r>
              <a:rPr lang="ru-RU" altLang="en-US" sz="2000" b="0" dirty="0">
                <a:latin typeface="Times New Roman" panose="02020603050405020304"/>
                <a:ea typeface="SimSun" panose="02010600030101010101" pitchFamily="2" charset="-122"/>
              </a:rPr>
              <a:t>, профессор</a:t>
            </a:r>
            <a:endParaRPr lang="en-US" altLang="en-US" sz="2000" b="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sz="2000" dirty="0"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16632"/>
            <a:ext cx="7344816" cy="149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66700">
              <a:lnSpc>
                <a:spcPct val="114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Министерство транспорта Российской Федерации</a:t>
            </a:r>
            <a:endParaRPr lang="ru-RU" sz="160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lvl="0" algn="ctr" defTabSz="266700">
              <a:lnSpc>
                <a:spcPct val="114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Федеральное агентство железнодорожного транспорта </a:t>
            </a:r>
            <a:endParaRPr lang="ru-RU" sz="160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lvl="0" algn="ctr" defTabSz="266700">
              <a:lnSpc>
                <a:spcPct val="114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Сахалинский институт  железнодорожного транспорта - филиал ФГБОУ ВО Дальневосточный государственный университет путей сообщения </a:t>
            </a:r>
            <a:endParaRPr lang="ru-RU" sz="160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lvl="0" algn="ctr" defTabSz="266700">
              <a:lnSpc>
                <a:spcPct val="114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 г. Южно-Сахалинске </a:t>
            </a:r>
            <a:endParaRPr lang="ru-RU" sz="160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79705" y="116840"/>
            <a:ext cx="850138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latin typeface="Times New Roman" panose="02020603050405020304"/>
                <a:ea typeface="SimSun" panose="02010600030101010101" pitchFamily="2" charset="-122"/>
              </a:rPr>
              <a:t>Проблемы </a:t>
            </a:r>
            <a:r>
              <a:rPr sz="1600" b="1">
                <a:latin typeface="Times New Roman" panose="02020603050405020304"/>
                <a:ea typeface="SimSun" panose="02010600030101010101" pitchFamily="2" charset="-122"/>
              </a:rPr>
              <a:t>повышения продовольственной самообеспеченности региона</a:t>
            </a:r>
            <a:endParaRPr sz="1600" b="1">
              <a:latin typeface="Times New Roman" panose="02020603050405020304"/>
              <a:ea typeface="SimSun" panose="02010600030101010101" pitchFamily="2" charset="-122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69240" y="621030"/>
          <a:ext cx="8550275" cy="619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395605" y="908685"/>
            <a:ext cx="32442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сфере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животноводства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ru-RU" sz="2000" i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51460" y="1245870"/>
          <a:ext cx="871601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Текстовое поле 3"/>
          <p:cNvSpPr txBox="1"/>
          <p:nvPr/>
        </p:nvSpPr>
        <p:spPr>
          <a:xfrm>
            <a:off x="611505" y="188595"/>
            <a:ext cx="821118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Перспективные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направления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решения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проблем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продовольственной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самообеспеченности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региона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Диаграмма 1"/>
          <p:cNvGraphicFramePr/>
          <p:nvPr/>
        </p:nvGraphicFramePr>
        <p:xfrm>
          <a:off x="289560" y="693420"/>
          <a:ext cx="8707120" cy="5444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251460" y="294640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сфере</a:t>
            </a:r>
            <a:r>
              <a:rPr lang="ru-RU" altLang="en-US" sz="2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растениеводства</a:t>
            </a:r>
            <a:r>
              <a:rPr lang="ru-RU" altLang="en-US" sz="2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altLang="en-US" sz="2000" b="1" i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Диаграмма 1"/>
          <p:cNvGraphicFramePr/>
          <p:nvPr/>
        </p:nvGraphicFramePr>
        <p:xfrm>
          <a:off x="539750" y="1268730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323850" y="260985"/>
            <a:ext cx="57315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развитии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рыбохозяйственного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комплекса</a:t>
            </a:r>
            <a:endParaRPr lang="en-US" altLang="en-US" sz="2000" b="1" i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Диаграмма 1"/>
          <p:cNvGraphicFramePr/>
          <p:nvPr/>
        </p:nvGraphicFramePr>
        <p:xfrm>
          <a:off x="63500" y="100965"/>
          <a:ext cx="9036000" cy="67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3"/>
          <p:cNvSpPr/>
          <p:nvPr>
            <p:custDataLst>
              <p:tags r:id="rId1"/>
            </p:custDataLst>
          </p:nvPr>
        </p:nvSpPr>
        <p:spPr>
          <a:xfrm>
            <a:off x="323215" y="5229225"/>
            <a:ext cx="5207000" cy="10566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ысокая зависимость от морских и воздушных перевозок</a:t>
            </a:r>
            <a:r>
              <a:rPr lang="ru-RU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влияние природно-климатических условий на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паромной переправы Ванино-Холмск</a:t>
            </a:r>
            <a:r>
              <a:rPr lang="ru-RU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4"/>
          <p:cNvSpPr/>
          <p:nvPr>
            <p:custDataLst>
              <p:tags r:id="rId2"/>
            </p:custDataLst>
          </p:nvPr>
        </p:nvSpPr>
        <p:spPr>
          <a:xfrm>
            <a:off x="467995" y="4509135"/>
            <a:ext cx="3108960" cy="6851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Транспортно-логистические условия</a:t>
            </a:r>
            <a:endParaRPr lang="ru-RU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4060825" y="652780"/>
            <a:ext cx="4912360" cy="12198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е</a:t>
            </a:r>
            <a:r>
              <a:rPr lang="en-US" alt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динственный островной субъект РФ, что делает доставку продовольствия сложной и дорогостоящей</a:t>
            </a:r>
            <a:r>
              <a:rPr lang="ru-RU" alt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- </a:t>
            </a:r>
            <a:r>
              <a:rPr lang="en-US" alt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протяжённость островной гряды с севера на юг</a:t>
            </a:r>
            <a:r>
              <a:rPr lang="ru-RU" alt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4099534" y="346422"/>
            <a:ext cx="4549788" cy="29573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</a:t>
            </a:r>
            <a:endParaRPr lang="ru-RU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3923665" y="2564765"/>
            <a:ext cx="5007610" cy="23920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егион официально отнесен к территориям с неблагоприятными условиями для ведения сельского хозяйства</a:t>
            </a:r>
            <a:r>
              <a:rPr lang="ru-RU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ороткий вегетационный период: </a:t>
            </a:r>
            <a:r>
              <a:rPr lang="ru-RU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ложности с выращиванием широкого спектра культур, </a:t>
            </a:r>
            <a:r>
              <a:rPr lang="ru-RU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еобходимость использования защищенного грунта (теплицы)</a:t>
            </a:r>
            <a:r>
              <a:rPr lang="ru-RU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4055909" y="2269051"/>
            <a:ext cx="4644003" cy="29573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Климатические условия</a:t>
            </a:r>
            <a:endParaRPr lang="ru-RU" alt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>
            <p:custDataLst>
              <p:tags r:id="rId7"/>
            </p:custDataLst>
          </p:nvPr>
        </p:nvSpPr>
        <p:spPr>
          <a:xfrm>
            <a:off x="342720" y="292117"/>
            <a:ext cx="3761394" cy="3337427"/>
          </a:xfrm>
          <a:prstGeom prst="ellipse">
            <a:avLst/>
          </a:prstGeom>
          <a:noFill/>
          <a:ln>
            <a:gradFill>
              <a:gsLst>
                <a:gs pos="99000">
                  <a:srgbClr val="D9D9D9">
                    <a:lumMod val="85000"/>
                    <a:lumOff val="15000"/>
                  </a:srgbClr>
                </a:gs>
                <a:gs pos="15000">
                  <a:srgbClr val="FFFFFF">
                    <a:lumMod val="20000"/>
                    <a:lumOff val="80000"/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520">
              <a:solidFill>
                <a:schemeClr val="lt1"/>
              </a:solidFill>
            </a:endParaRPr>
          </a:p>
        </p:txBody>
      </p:sp>
      <p:sp>
        <p:nvSpPr>
          <p:cNvPr id="12" name="椭圆 2"/>
          <p:cNvSpPr/>
          <p:nvPr>
            <p:custDataLst>
              <p:tags r:id="rId8"/>
            </p:custDataLst>
          </p:nvPr>
        </p:nvSpPr>
        <p:spPr>
          <a:xfrm>
            <a:off x="3412031" y="2512221"/>
            <a:ext cx="480948" cy="4809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gradFill>
              <a:gsLst>
                <a:gs pos="37000">
                  <a:srgbClr val="FFFFFF"/>
                </a:gs>
                <a:gs pos="0">
                  <a:schemeClr val="accent2">
                    <a:lumMod val="20000"/>
                    <a:lumOff val="80000"/>
                    <a:alpha val="100000"/>
                  </a:schemeClr>
                </a:gs>
                <a:gs pos="100000">
                  <a:srgbClr val="FFFFFF"/>
                </a:gs>
                <a:gs pos="71000">
                  <a:schemeClr val="accent2">
                    <a:lumMod val="20000"/>
                    <a:lumOff val="80000"/>
                    <a:alpha val="100000"/>
                  </a:schemeClr>
                </a:gs>
              </a:gsLst>
              <a:lin ang="1578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1185" b="1">
                <a:solidFill>
                  <a:schemeClr val="tx1"/>
                </a:solidFill>
                <a:latin typeface="+mn-lt"/>
                <a:sym typeface="+mn-lt"/>
              </a:rPr>
              <a:t>02</a:t>
            </a:r>
            <a:endParaRPr lang="en-US" sz="1185" b="1">
              <a:solidFill>
                <a:schemeClr val="tx1"/>
              </a:solidFill>
              <a:latin typeface="+mn-lt"/>
              <a:sym typeface="+mn-lt"/>
            </a:endParaRPr>
          </a:p>
        </p:txBody>
      </p:sp>
      <p:sp>
        <p:nvSpPr>
          <p:cNvPr id="33" name="椭圆 32"/>
          <p:cNvSpPr/>
          <p:nvPr>
            <p:custDataLst>
              <p:tags r:id="rId9"/>
            </p:custDataLst>
          </p:nvPr>
        </p:nvSpPr>
        <p:spPr>
          <a:xfrm>
            <a:off x="2987599" y="476563"/>
            <a:ext cx="480948" cy="4809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gradFill>
              <a:gsLst>
                <a:gs pos="37000">
                  <a:srgbClr val="FFFFFF"/>
                </a:gs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100000">
                  <a:srgbClr val="FFFFFF"/>
                </a:gs>
                <a:gs pos="71000">
                  <a:schemeClr val="accent1">
                    <a:lumMod val="20000"/>
                    <a:lumOff val="80000"/>
                    <a:alpha val="100000"/>
                  </a:schemeClr>
                </a:gs>
              </a:gsLst>
              <a:lin ang="1578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tIns="38661" bIns="38661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1185" b="1">
                <a:solidFill>
                  <a:schemeClr val="tx1"/>
                </a:solidFill>
                <a:latin typeface="+mn-lt"/>
                <a:sym typeface="+mn-lt"/>
              </a:rPr>
              <a:t>01</a:t>
            </a:r>
            <a:endParaRPr lang="en-US" sz="1185" b="1" dirty="0">
              <a:solidFill>
                <a:schemeClr val="tx1"/>
              </a:solidFill>
              <a:latin typeface="+mn-lt"/>
              <a:sym typeface="+mn-lt"/>
            </a:endParaRPr>
          </a:p>
        </p:txBody>
      </p:sp>
      <p:sp>
        <p:nvSpPr>
          <p:cNvPr id="18" name="弧形 17"/>
          <p:cNvSpPr/>
          <p:nvPr>
            <p:custDataLst>
              <p:tags r:id="rId10"/>
            </p:custDataLst>
          </p:nvPr>
        </p:nvSpPr>
        <p:spPr>
          <a:xfrm rot="6180000">
            <a:off x="303466" y="1029998"/>
            <a:ext cx="2060991" cy="2074560"/>
          </a:xfrm>
          <a:prstGeom prst="arc">
            <a:avLst>
              <a:gd name="adj1" fmla="val 17579482"/>
              <a:gd name="adj2" fmla="val 6551471"/>
            </a:avLst>
          </a:prstGeom>
          <a:ln>
            <a:solidFill>
              <a:schemeClr val="tx1">
                <a:lumMod val="65000"/>
                <a:lumOff val="35000"/>
                <a:alpha val="2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520">
              <a:solidFill>
                <a:schemeClr val="tx1"/>
              </a:solidFill>
            </a:endParaRPr>
          </a:p>
        </p:txBody>
      </p:sp>
      <p:sp>
        <p:nvSpPr>
          <p:cNvPr id="22" name="椭圆 21"/>
          <p:cNvSpPr/>
          <p:nvPr>
            <p:custDataLst>
              <p:tags r:id="rId11"/>
            </p:custDataLst>
          </p:nvPr>
        </p:nvSpPr>
        <p:spPr>
          <a:xfrm>
            <a:off x="46990" y="291465"/>
            <a:ext cx="3244215" cy="33388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gradFill>
              <a:gsLst>
                <a:gs pos="37000">
                  <a:srgbClr val="FFFFFF"/>
                </a:gs>
                <a:gs pos="0">
                  <a:schemeClr val="accent1">
                    <a:lumMod val="45000"/>
                    <a:lumOff val="55000"/>
                    <a:alpha val="100000"/>
                  </a:schemeClr>
                </a:gs>
                <a:gs pos="100000">
                  <a:srgbClr val="FFFFFF"/>
                </a:gs>
                <a:gs pos="71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en-US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Специфика Сахалинской области, влияющая на уровень  продовольственной самообеспеченности</a:t>
            </a:r>
            <a:endParaRPr lang="en-US" altLang="en-US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4" name="椭圆 23"/>
          <p:cNvSpPr/>
          <p:nvPr>
            <p:custDataLst>
              <p:tags r:id="rId12"/>
            </p:custDataLst>
          </p:nvPr>
        </p:nvSpPr>
        <p:spPr>
          <a:xfrm>
            <a:off x="1763954" y="3641326"/>
            <a:ext cx="480948" cy="480948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gradFill>
              <a:gsLst>
                <a:gs pos="37000">
                  <a:srgbClr val="FFFFFF"/>
                </a:gs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100000">
                  <a:srgbClr val="FFFFFF"/>
                </a:gs>
                <a:gs pos="71000">
                  <a:schemeClr val="accent1">
                    <a:lumMod val="20000"/>
                    <a:lumOff val="80000"/>
                    <a:alpha val="10000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1185" b="1">
                <a:solidFill>
                  <a:schemeClr val="tx1"/>
                </a:solidFill>
                <a:latin typeface="+mn-lt"/>
                <a:sym typeface="+mn-lt"/>
              </a:rPr>
              <a:t>03</a:t>
            </a:r>
            <a:endParaRPr lang="en-US" sz="1185" b="1">
              <a:solidFill>
                <a:schemeClr val="tx1"/>
              </a:solidFill>
              <a:latin typeface="+mn-lt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Диаграмма 1"/>
          <p:cNvGraphicFramePr/>
          <p:nvPr/>
        </p:nvGraphicFramePr>
        <p:xfrm>
          <a:off x="154940" y="116205"/>
          <a:ext cx="8823325" cy="598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251460" y="6165215"/>
            <a:ext cx="8735060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ru-RU" sz="1500">
                <a:latin typeface="Times New Roman" panose="02020603050405020304"/>
                <a:ea typeface="SimSun" panose="02010600030101010101" pitchFamily="2" charset="-122"/>
              </a:rPr>
              <a:t>Рисунок 1 - </a:t>
            </a:r>
            <a:r>
              <a:rPr sz="1500">
                <a:latin typeface="Times New Roman" panose="02020603050405020304"/>
                <a:ea typeface="SimSun" panose="02010600030101010101" pitchFamily="2" charset="-122"/>
              </a:rPr>
              <a:t>Динамика объёма производства продукции на душу населения по видам экономической деятельности, являющимися основными источниками продовольствия в Сахалинской области</a:t>
            </a:r>
            <a:endParaRPr sz="1500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/>
          <p:nvPr/>
        </p:nvPicPr>
        <p:blipFill>
          <a:blip r:embed="rId1"/>
          <a:stretch>
            <a:fillRect/>
          </a:stretch>
        </p:blipFill>
        <p:spPr>
          <a:xfrm>
            <a:off x="188595" y="193040"/>
            <a:ext cx="8804910" cy="585152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54940" y="6093460"/>
            <a:ext cx="8729980" cy="58356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sz="1600">
                <a:latin typeface="Calibri" panose="020F0502020204030204"/>
                <a:ea typeface="SimSun" panose="02010600030101010101" pitchFamily="2" charset="-122"/>
              </a:rPr>
              <a:t> </a:t>
            </a:r>
            <a:r>
              <a:rPr lang="ru-RU" sz="1500">
                <a:latin typeface="Times New Roman" panose="02020603050405020304"/>
                <a:ea typeface="SimSun" panose="02010600030101010101" pitchFamily="2" charset="-122"/>
              </a:rPr>
              <a:t>Рисунок 2 -</a:t>
            </a:r>
            <a:r>
              <a:rPr sz="1500">
                <a:latin typeface="Times New Roman" panose="02020603050405020304"/>
                <a:ea typeface="SimSun" panose="02010600030101010101" pitchFamily="2" charset="-122"/>
              </a:rPr>
              <a:t> Динамика соотношения фактических объёмов производства основных пищевых продуктов  и коэффициентов  обеспеченности  по  каждому их них в Сахалинской области</a:t>
            </a:r>
            <a:r>
              <a:rPr lang="ru-RU" sz="15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1500">
                <a:latin typeface="Times New Roman" panose="02020603050405020304"/>
                <a:ea typeface="SimSun" panose="02010600030101010101" pitchFamily="2" charset="-122"/>
              </a:rPr>
              <a:t>в  2022 - 2024 гг. </a:t>
            </a:r>
            <a:endParaRPr sz="1500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Таблица 2"/>
          <p:cNvGraphicFramePr/>
          <p:nvPr>
            <p:custDataLst>
              <p:tags r:id="rId1"/>
            </p:custDataLst>
          </p:nvPr>
        </p:nvGraphicFramePr>
        <p:xfrm>
          <a:off x="179705" y="692785"/>
          <a:ext cx="8923655" cy="5487035"/>
        </p:xfrm>
        <a:graphic>
          <a:graphicData uri="http://schemas.openxmlformats.org/drawingml/2006/table">
            <a:tbl>
              <a:tblPr/>
              <a:tblGrid>
                <a:gridCol w="2177415"/>
                <a:gridCol w="904875"/>
                <a:gridCol w="883920"/>
                <a:gridCol w="850900"/>
                <a:gridCol w="668655"/>
                <a:gridCol w="883920"/>
                <a:gridCol w="797560"/>
                <a:gridCol w="840740"/>
                <a:gridCol w="915670"/>
              </a:tblGrid>
              <a:tr h="167640">
                <a:tc rowSpan="2"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Показатели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8"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Потребление основных продуктов в год на душу населения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3373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Хлеб и хлебные продукты, кг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Мясо и мясопродукты, кг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Молоко и молочные продукты, кг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Картофель, кг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Овощи и бахчевые культуры, кг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Яйца, шт.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Сахар, кг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Растительное масло, кг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46430">
                <a:tc>
                  <a:txBody>
                    <a:bodyPr/>
                    <a:p>
                      <a:pPr marL="0" indent="0" fontAlgn="b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1.Объёмы потребления пищевых продуктов на душу населения по Российской Федерации (общероссийский показатель)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112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80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247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86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105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290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39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13,8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67385">
                <a:tc>
                  <a:txBody>
                    <a:bodyPr/>
                    <a:p>
                      <a:pPr marL="0" indent="0" fontAlgn="b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2.Объёмы потребления пищевых продуктов на душу населения по Дальневосточному федеральному округу (ДФО)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112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79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208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90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94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262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36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12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12115">
                <a:tc>
                  <a:txBody>
                    <a:bodyPr/>
                    <a:p>
                      <a:pPr marL="0" indent="0" fontAlgn="b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3.Объёмы потребления пищевых продуктов на душу населения в Сахалинской области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99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94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166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84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94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294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33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11,8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5280">
                <a:tc>
                  <a:txBody>
                    <a:bodyPr/>
                    <a:p>
                      <a:pPr marL="0" indent="0" fontAlgn="b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4.Рациональные нормы потребления 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97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74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322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90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140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260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8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12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0215">
                <a:tc>
                  <a:txBody>
                    <a:bodyPr/>
                    <a:p>
                      <a:pPr marL="0" indent="0" fontAlgn="b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5.Коэффициент фактического потребления по РФ (КфпРФ) (п.1/п.4)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1,15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1,08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0,77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0,96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0,75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1,12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4,88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1,15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0850">
                <a:tc>
                  <a:txBody>
                    <a:bodyPr/>
                    <a:p>
                      <a:pPr marL="0" indent="0" fontAlgn="b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6.Коэффициент фактического потребления по ДФО (КфпДФО) (п.2/п.4)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1,15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1,07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0,65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1,00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0,67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1,01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4,50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1,00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85140">
                <a:tc>
                  <a:txBody>
                    <a:bodyPr/>
                    <a:p>
                      <a:pPr marL="0" indent="0" fontAlgn="b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7.Коэффициент фактического потребления по Сахалинской области (КфпСах.обл.) (п.3/п.4)</a:t>
                      </a:r>
                      <a:endParaRPr sz="1200" b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 1,02 </a:t>
                      </a:r>
                      <a:endParaRPr sz="1400" b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 1,27 </a:t>
                      </a:r>
                      <a:endParaRPr sz="1400" b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 0,52 </a:t>
                      </a:r>
                      <a:endParaRPr sz="1400" b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 0,93 </a:t>
                      </a:r>
                      <a:endParaRPr sz="1400" b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 0,67 </a:t>
                      </a:r>
                      <a:endParaRPr sz="1400" b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 1,13 </a:t>
                      </a:r>
                      <a:endParaRPr sz="1400" b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 4,13 </a:t>
                      </a:r>
                      <a:endParaRPr sz="1400" b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 0,98 </a:t>
                      </a:r>
                      <a:endParaRPr sz="1400" b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48945">
                <a:tc gridSpan="9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Оценка уровня показателя (Кфп&lt;0,7 - недопустимый; 0,7≤ Кфп &lt;0,85 - низкий; 0,85≤ Кфп≤ 1 - допустимый;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Кфп&gt;1 - высокий)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p>
                      <a:pPr marL="0" indent="0" algn="just" fontAlgn="b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КфпРФ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высокий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высокий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низкий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допуст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низкий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высокий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высокий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высокий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67640">
                <a:tc>
                  <a:txBody>
                    <a:bodyPr/>
                    <a:p>
                      <a:pPr marL="0" indent="0" algn="just" fontAlgn="b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КфпДФО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высокий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высокий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недопуст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допуст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недопуст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высокий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высокий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допуст.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67640">
                <a:tc>
                  <a:txBody>
                    <a:bodyPr/>
                    <a:p>
                      <a:pPr marL="0" indent="0" algn="just" fontAlgn="b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КфпСах.обл.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высокий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высокий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недопуст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допуст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недопуст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высокий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высокий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допуст.</a:t>
                      </a:r>
                      <a:endParaRPr sz="11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Текстовое поле 4"/>
          <p:cNvSpPr txBox="1"/>
          <p:nvPr/>
        </p:nvSpPr>
        <p:spPr>
          <a:xfrm>
            <a:off x="179705" y="116840"/>
            <a:ext cx="882332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latin typeface="Times New Roman" panose="02020603050405020304"/>
                <a:ea typeface="SimSun" panose="02010600030101010101" pitchFamily="2" charset="-122"/>
              </a:rPr>
              <a:t>Таблица 1 - </a:t>
            </a:r>
            <a:r>
              <a:rPr sz="1600">
                <a:latin typeface="Times New Roman" panose="02020603050405020304"/>
                <a:ea typeface="SimSun" panose="02010600030101010101" pitchFamily="2" charset="-122"/>
              </a:rPr>
              <a:t>Сравнительный анализ коэффициентов фактического потребления основных пищевых продуктов</a:t>
            </a:r>
            <a:r>
              <a:rPr lang="ru-RU" sz="1600">
                <a:latin typeface="Times New Roman" panose="02020603050405020304"/>
                <a:ea typeface="SimSun" panose="02010600030101010101" pitchFamily="2" charset="-122"/>
              </a:rPr>
              <a:t> на душу населения в 2023 г.</a:t>
            </a:r>
            <a:endParaRPr lang="ru-RU" sz="1600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Таблица 2"/>
          <p:cNvGraphicFramePr/>
          <p:nvPr>
            <p:custDataLst>
              <p:tags r:id="rId1"/>
            </p:custDataLst>
          </p:nvPr>
        </p:nvGraphicFramePr>
        <p:xfrm>
          <a:off x="251460" y="836930"/>
          <a:ext cx="8826500" cy="5555615"/>
        </p:xfrm>
        <a:graphic>
          <a:graphicData uri="http://schemas.openxmlformats.org/drawingml/2006/table">
            <a:tbl>
              <a:tblPr/>
              <a:tblGrid>
                <a:gridCol w="4168140"/>
                <a:gridCol w="892810"/>
                <a:gridCol w="913765"/>
                <a:gridCol w="925195"/>
                <a:gridCol w="1001395"/>
                <a:gridCol w="925195"/>
              </a:tblGrid>
              <a:tr h="233045">
                <a:tc rowSpan="2"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Показатели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2022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2023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2024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2024 г. к 2022 г.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32435">
                <a:tc vMerge="1"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Абс. откл (+;-)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Относит. откл, %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32410">
                <a:tc>
                  <a:txBody>
                    <a:bodyPr/>
                    <a:p>
                      <a:pPr fontAlgn="ctr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AutoNum type="arabicPeriod"/>
                      </a:pP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Численность населения, тыс. чел.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460,54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457,59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457,60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- 2,94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- 0,64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31800">
                <a:tc>
                  <a:txBody>
                    <a:bodyPr/>
                    <a:p>
                      <a:pPr indent="0" fontAlgn="ctr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None/>
                      </a:pP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2. </a:t>
                      </a: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Количество стационарных торговых объектов по реализации продовольствия, ед. 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1742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1828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1835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93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5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76630">
                <a:tc>
                  <a:txBody>
                    <a:bodyPr/>
                    <a:p>
                      <a:pPr indent="0" fontAlgn="ctr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None/>
                      </a:pP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3. </a:t>
                      </a: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Норматив минимальной обеспеченности населения Сахалинской области количеством стационарных торговых объектов, реализующих пищевые продукты, по Сахалинской обл. (по суммарному количеству), ед.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1482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1482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1482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0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0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51510">
                <a:tc>
                  <a:txBody>
                    <a:bodyPr/>
                    <a:p>
                      <a:pPr indent="0" fontAlgn="ctr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None/>
                      </a:pP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4. </a:t>
                      </a: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Превышение фактической обеспеченности населения региона стационарными торговыми объектами над нормативным значением (по суммарному количеству), ед.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260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346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353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93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36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50875">
                <a:tc>
                  <a:txBody>
                    <a:bodyPr/>
                    <a:p>
                      <a:pPr indent="0" fontAlgn="ctr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None/>
                      </a:pP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5. </a:t>
                      </a: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Коэффициент физической доступности продовольствия по стационарным торговым объектам Сахалинской области (из расчета на 10000 чел.)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38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40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40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2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-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50875">
                <a:tc>
                  <a:txBody>
                    <a:bodyPr/>
                    <a:p>
                      <a:pPr indent="0" fontAlgn="ctr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None/>
                      </a:pP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6. </a:t>
                      </a: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Коэффициент минимальной обеспеченности населения количеством стационарных торговых объектов, реализующих продукты питания, на 10000 чел. (норматив)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32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32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32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0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-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296035">
                <a:tc>
                  <a:txBody>
                    <a:bodyPr/>
                    <a:p>
                      <a:pPr indent="0" fontAlgn="ctr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None/>
                      </a:pP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7. </a:t>
                      </a: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Отклонение коэффициента физической доступности продовольствия по стационарным торговым объектам Сахалинской области (факт) от коэффициента минимальной обеспеченности населения количеством стационарных торговых объектов, реализующих продукты питания (нормативный показатель)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6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8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8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2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- 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Текстовое поле 3"/>
          <p:cNvSpPr txBox="1"/>
          <p:nvPr/>
        </p:nvSpPr>
        <p:spPr>
          <a:xfrm>
            <a:off x="179705" y="188595"/>
            <a:ext cx="894651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latin typeface="Times New Roman" panose="02020603050405020304"/>
                <a:ea typeface="SimSun" panose="02010600030101010101" pitchFamily="2" charset="-122"/>
                <a:sym typeface="+mn-ea"/>
              </a:rPr>
              <a:t>Таблица 2 - </a:t>
            </a:r>
            <a:r>
              <a:rPr sz="1600">
                <a:latin typeface="Times New Roman" panose="02020603050405020304"/>
                <a:ea typeface="SimSun" panose="02010600030101010101" pitchFamily="2" charset="-122"/>
              </a:rPr>
              <a:t>Расчет коэффициентов физической доступности продовольствия по торговым объектам Сахалинской области</a:t>
            </a:r>
            <a:endParaRPr sz="1600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125095" y="116840"/>
            <a:ext cx="898779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latin typeface="Times New Roman" panose="02020603050405020304"/>
                <a:ea typeface="SimSun" panose="02010600030101010101" pitchFamily="2" charset="-122"/>
              </a:rPr>
              <a:t>Таблица 3 - </a:t>
            </a:r>
            <a:r>
              <a:rPr sz="1600">
                <a:latin typeface="Times New Roman" panose="02020603050405020304"/>
                <a:ea typeface="SimSun" panose="02010600030101010101" pitchFamily="2" charset="-122"/>
              </a:rPr>
              <a:t>Динамика коэффициентов, отражающих экономическую доступность продуктов питания в Сахалинской области в 2022 - 2024 гг.</a:t>
            </a:r>
            <a:endParaRPr sz="1600">
              <a:latin typeface="Times New Roman" panose="02020603050405020304"/>
              <a:ea typeface="SimSun" panose="02010600030101010101" pitchFamily="2" charset="-122"/>
            </a:endParaRPr>
          </a:p>
        </p:txBody>
      </p:sp>
      <p:graphicFrame>
        <p:nvGraphicFramePr>
          <p:cNvPr id="4" name="Таблица 3"/>
          <p:cNvGraphicFramePr/>
          <p:nvPr>
            <p:custDataLst>
              <p:tags r:id="rId1"/>
            </p:custDataLst>
          </p:nvPr>
        </p:nvGraphicFramePr>
        <p:xfrm>
          <a:off x="251460" y="764540"/>
          <a:ext cx="8721725" cy="4388485"/>
        </p:xfrm>
        <a:graphic>
          <a:graphicData uri="http://schemas.openxmlformats.org/drawingml/2006/table">
            <a:tbl>
              <a:tblPr/>
              <a:tblGrid>
                <a:gridCol w="4649470"/>
                <a:gridCol w="1101090"/>
                <a:gridCol w="1004570"/>
                <a:gridCol w="972820"/>
                <a:gridCol w="993775"/>
              </a:tblGrid>
              <a:tr h="369570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Показатели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2022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2023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2024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Абс., откл. (+;-)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48640">
                <a:tc>
                  <a:txBody>
                    <a:bodyPr/>
                    <a:p>
                      <a:pPr marL="0" indent="0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1.</a:t>
                      </a: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Доля населения с доходами ниже величины прожиточного минимума в общей численности проживающих в регионе (коэффициент бедности Кб)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0,063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0,061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0,060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-0,003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2905">
                <a:tc>
                  <a:txBody>
                    <a:bodyPr/>
                    <a:p>
                      <a:pPr marL="0" indent="0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2.</a:t>
                      </a: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Оценка уровня показателя (Кб&gt;0,2 - недопустимый; 0,11≤ Кб≤0,2 - низкий; 0≤ Кб≤0,1 - допустимый; Кб=0 - высокий)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д</a:t>
                      </a: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опусти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м</a:t>
                      </a: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ый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д</a:t>
                      </a: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опусти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м</a:t>
                      </a: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ый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д</a:t>
                      </a: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опусти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мый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  </a:t>
                      </a: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- 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65760">
                <a:tc>
                  <a:txBody>
                    <a:bodyPr/>
                    <a:p>
                      <a:pPr marL="0" indent="0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3.</a:t>
                      </a: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Удельный вес расходов на питание в структуре расходов домохозяйств (коэффициент уровня расходов)  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0,318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0,315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0,312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-0,006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65760">
                <a:tc>
                  <a:txBody>
                    <a:bodyPr/>
                    <a:p>
                      <a:pPr marL="0" indent="0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4.</a:t>
                      </a: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Оценка уровня показателя (Кр&gt;0,5 - недопустимый; 0,25&lt;Кр≤0,5 - низкий; 0,1≤Кр≤0,25 - допустимый; Кр&lt;0,1- высокий)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низкий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низкий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низкий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- 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68935">
                <a:tc>
                  <a:txBody>
                    <a:bodyPr/>
                    <a:p>
                      <a:pPr marL="0" indent="0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5.</a:t>
                      </a: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Величина прожиточного минимума в месяц (с среднем на душу населения), руб.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18 930,0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19 550,0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21 016,0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2 086,0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45745">
                <a:tc>
                  <a:txBody>
                    <a:bodyPr/>
                    <a:p>
                      <a:pPr marL="0" indent="0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6.</a:t>
                      </a: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Денежный доход на душу населения в месяц, руб.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79 793,1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87 902,0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99 812,0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20 018,9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69570">
                <a:tc>
                  <a:txBody>
                    <a:bodyPr/>
                    <a:p>
                      <a:pPr marL="0" indent="0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7.</a:t>
                      </a: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Коэффициент покупательной способности денежных доходов населения (Кпсд)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0,24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0,22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 0,21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- 0,03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48640">
                <a:tc>
                  <a:txBody>
                    <a:bodyPr/>
                    <a:p>
                      <a:pPr marL="0" indent="0" fontAlgn="b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8.</a:t>
                      </a: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Оценка уровня показателя (Кпсд&gt;0,7 - недопустимый; 0,21≤ Кпсд≤0,7 - низкий; 0,08≤Кпсд≤0,2 - допустимый; 0,07≤ Кпсд≤0,1 - высокий)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низкий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низкий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низкий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- 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13385">
                <a:tc>
                  <a:txBody>
                    <a:bodyPr/>
                    <a:p>
                      <a:pPr marL="0" indent="0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9.</a:t>
                      </a: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Степень неравномерности распределения населения по уровню доходов (коэффициент Джини)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0,408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0,412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0,412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latin typeface="Times New Roman" panose="02020603050405020304"/>
                          <a:ea typeface="SimSun" panose="02010600030101010101" pitchFamily="2" charset="-122"/>
                        </a:rPr>
                        <a:t>0,004</a:t>
                      </a:r>
                      <a:endParaRPr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09575">
                <a:tc>
                  <a:txBody>
                    <a:bodyPr/>
                    <a:p>
                      <a:pPr marL="0" indent="0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10.</a:t>
                      </a:r>
                      <a:r>
                        <a:rPr lang="ru-RU"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00">
                          <a:latin typeface="Times New Roman" panose="02020603050405020304"/>
                          <a:ea typeface="SimSun" panose="02010600030101010101" pitchFamily="2" charset="-122"/>
                        </a:rPr>
                        <a:t>Оценка уровня показателя (Кдж&gt;0,5 - недопустимый; 0,31≤ Кдж≤0,5 - низкий; 0,11≤Кдж≤0,31- допустимый; 0≤ Кдж≤0,1 - высокий)</a:t>
                      </a:r>
                      <a:endParaRPr sz="13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низкий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низкий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низкий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- </a:t>
                      </a:r>
                      <a:endParaRPr sz="12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" name="Диаграмма 7"/>
          <p:cNvGraphicFramePr/>
          <p:nvPr/>
        </p:nvGraphicFramePr>
        <p:xfrm>
          <a:off x="179705" y="116840"/>
          <a:ext cx="8832850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Текстовое поле 4"/>
          <p:cNvSpPr txBox="1"/>
          <p:nvPr/>
        </p:nvSpPr>
        <p:spPr>
          <a:xfrm>
            <a:off x="179705" y="3068955"/>
            <a:ext cx="883094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Рисунок 3 -</a:t>
            </a:r>
            <a:r>
              <a:rPr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 </a:t>
            </a:r>
            <a:r>
              <a:rPr lang="en-US" altLang="en-US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Темп</a:t>
            </a:r>
            <a:r>
              <a:rPr lang="en-US" altLang="ru-RU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роста</a:t>
            </a:r>
            <a:r>
              <a:rPr lang="en-US" altLang="ru-RU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/</a:t>
            </a:r>
            <a:r>
              <a:rPr lang="en-US" altLang="en-US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снижения</a:t>
            </a:r>
            <a:r>
              <a:rPr lang="en-US" altLang="ru-RU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реальных</a:t>
            </a:r>
            <a:r>
              <a:rPr lang="en-US" altLang="ru-RU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располагаемых</a:t>
            </a:r>
            <a:r>
              <a:rPr lang="en-US" altLang="ru-RU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денежных</a:t>
            </a:r>
            <a:r>
              <a:rPr lang="en-US" altLang="ru-RU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доходов</a:t>
            </a:r>
            <a:r>
              <a:rPr lang="en-US" altLang="ru-RU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населения</a:t>
            </a:r>
            <a:r>
              <a:rPr lang="en-US" altLang="ru-RU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,%</a:t>
            </a:r>
            <a:endParaRPr lang="en-US" altLang="ru-RU" sz="1400">
              <a:latin typeface="Times New Roman" panose="02020603050405020304"/>
              <a:ea typeface="SimSun" panose="02010600030101010101" pitchFamily="2" charset="-122"/>
              <a:sym typeface="+mn-ea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79705" y="3573145"/>
          <a:ext cx="8832215" cy="264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овое поле 5"/>
          <p:cNvSpPr txBox="1"/>
          <p:nvPr/>
        </p:nvSpPr>
        <p:spPr>
          <a:xfrm>
            <a:off x="179705" y="6309360"/>
            <a:ext cx="879538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Рисунок 4 -</a:t>
            </a:r>
            <a:r>
              <a:rPr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 </a:t>
            </a:r>
            <a:r>
              <a:rPr lang="en-US" altLang="en-US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Темп</a:t>
            </a:r>
            <a:r>
              <a:rPr lang="en-US" altLang="ru-RU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роста</a:t>
            </a:r>
            <a:r>
              <a:rPr lang="en-US" altLang="ru-RU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потребительских</a:t>
            </a:r>
            <a:r>
              <a:rPr lang="en-US" altLang="ru-RU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цен</a:t>
            </a:r>
            <a:r>
              <a:rPr lang="en-US" altLang="ru-RU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на</a:t>
            </a:r>
            <a:r>
              <a:rPr lang="en-US" altLang="ru-RU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продовольственные</a:t>
            </a:r>
            <a:r>
              <a:rPr lang="en-US" altLang="ru-RU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товары</a:t>
            </a:r>
            <a:r>
              <a:rPr lang="en-US" altLang="ru-RU"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,%</a:t>
            </a:r>
            <a:endParaRPr lang="en-US" altLang="ru-RU" sz="1400">
              <a:latin typeface="Times New Roman" panose="02020603050405020304"/>
              <a:ea typeface="SimSun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Таблица 1"/>
          <p:cNvGraphicFramePr/>
          <p:nvPr>
            <p:custDataLst>
              <p:tags r:id="rId1"/>
            </p:custDataLst>
          </p:nvPr>
        </p:nvGraphicFramePr>
        <p:xfrm>
          <a:off x="164465" y="764540"/>
          <a:ext cx="8867775" cy="5720080"/>
        </p:xfrm>
        <a:graphic>
          <a:graphicData uri="http://schemas.openxmlformats.org/drawingml/2006/table">
            <a:tbl>
              <a:tblPr/>
              <a:tblGrid>
                <a:gridCol w="4809490"/>
                <a:gridCol w="1038860"/>
                <a:gridCol w="953135"/>
                <a:gridCol w="947420"/>
                <a:gridCol w="1118870"/>
              </a:tblGrid>
              <a:tr h="45085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Показатели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2022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2023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2024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Абс. откл. 2024г. к 2022г. 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50875">
                <a:tc>
                  <a:txBody>
                    <a:bodyPr/>
                    <a:p>
                      <a:pPr marL="0" indent="0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1.</a:t>
                      </a:r>
                      <a:r>
                        <a:rPr lang="ru-RU"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Доля занятых в сельском хозяйстве, рыболовстве и рыбоводстве в общей численности занятых в экономике региона,%</a:t>
                      </a:r>
                      <a:endParaRPr sz="135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5,4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5,2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4,9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-0,50 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51510">
                <a:tc>
                  <a:txBody>
                    <a:bodyPr/>
                    <a:p>
                      <a:pPr marL="0" indent="0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2.</a:t>
                      </a:r>
                      <a:r>
                        <a:rPr lang="ru-RU"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Оценка уровня показателя (20,1 и выше - высокий уровень; 15,1- 20 - допустимый; 10,1-15 - низкий; 10 и ниже - недопустимый) </a:t>
                      </a:r>
                      <a:endParaRPr sz="135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недопуст.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недопуст.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недопуст.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 - 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59460">
                <a:tc>
                  <a:txBody>
                    <a:bodyPr/>
                    <a:p>
                      <a:pPr marL="0" indent="0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3.</a:t>
                      </a:r>
                      <a:r>
                        <a:rPr lang="ru-RU"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Доля убыточных организаций в общем числе сельскохозяйственных организаций и предприятий сферы рыболовства и рыбоводства,%</a:t>
                      </a:r>
                      <a:endParaRPr sz="135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37,3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38,1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47,6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10,30 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50875">
                <a:tc>
                  <a:txBody>
                    <a:bodyPr/>
                    <a:p>
                      <a:pPr marL="0" indent="0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4.</a:t>
                      </a:r>
                      <a:r>
                        <a:rPr lang="ru-RU"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Оценка уровня показателя (10,0 и ниже - высокий уровень; 10,1-15,0 - допустимый; 15,1 – 30,0 - низкий; 30,1 и выше - недопустимый) </a:t>
                      </a:r>
                      <a:endParaRPr sz="135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недопуст.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недопуст.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недопуст.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 - 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52145">
                <a:tc>
                  <a:txBody>
                    <a:bodyPr/>
                    <a:p>
                      <a:pPr marL="0" indent="0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5.</a:t>
                      </a:r>
                      <a:r>
                        <a:rPr lang="ru-RU"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Соотношение заработной платы работающих в сельском хозяйстве, рыболовстве и рыбоводстве и средней заработной платы по области,%</a:t>
                      </a:r>
                      <a:endParaRPr sz="135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104,2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113,1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106,5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2,30 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77215">
                <a:tc>
                  <a:txBody>
                    <a:bodyPr/>
                    <a:p>
                      <a:pPr marL="0" indent="0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6.</a:t>
                      </a:r>
                      <a:r>
                        <a:rPr lang="ru-RU"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Оценка уровня показателя (90,1 и выше - высокий уровень; 90-70,1 - допустимый; 70-50,1 - низкий; 50 и ниже - недопустимый) </a:t>
                      </a:r>
                      <a:endParaRPr sz="135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высокий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высокий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высокий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 - 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87680">
                <a:tc>
                  <a:txBody>
                    <a:bodyPr/>
                    <a:p>
                      <a:pPr marL="0" indent="0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7.</a:t>
                      </a:r>
                      <a:r>
                        <a:rPr lang="ru-RU"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Удельный вес площади, обеспеченной минеральными и органическими удобрениями, в общей посевной площади,%</a:t>
                      </a:r>
                      <a:endParaRPr sz="135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61,6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67,4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67,4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5,80 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37210">
                <a:tc>
                  <a:txBody>
                    <a:bodyPr/>
                    <a:p>
                      <a:pPr marL="0" indent="0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8.</a:t>
                      </a:r>
                      <a:r>
                        <a:rPr lang="ru-RU"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Оценка уровня показателя (90 и выше - высокий уровень; 65,1-89,9 - допустимый; 20,1-65 - низкий; 20 и ниже - недопустимый) </a:t>
                      </a:r>
                      <a:endParaRPr sz="135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низкий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допуст.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допуст.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 - 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02260">
                <a:tc>
                  <a:txBody>
                    <a:bodyPr/>
                    <a:p>
                      <a:pPr marL="0" indent="0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9.</a:t>
                      </a:r>
                      <a:r>
                        <a:rPr lang="ru-RU"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35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Посевные площади сельскохозяйственных культур, тыс. га</a:t>
                      </a:r>
                      <a:endParaRPr sz="135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29,7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31,5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31,5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1,8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164465" y="116840"/>
            <a:ext cx="863155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latin typeface="Times New Roman" panose="02020603050405020304"/>
                <a:ea typeface="SimSun" panose="02010600030101010101" pitchFamily="2" charset="-122"/>
                <a:sym typeface="+mn-ea"/>
              </a:rPr>
              <a:t>Таблица 4 - </a:t>
            </a:r>
            <a:r>
              <a:rPr sz="1600">
                <a:latin typeface="Times New Roman" panose="02020603050405020304"/>
                <a:ea typeface="SimSun" panose="02010600030101010101" pitchFamily="2" charset="-122"/>
              </a:rPr>
              <a:t>Динамика социально-экономических</a:t>
            </a:r>
            <a:r>
              <a:rPr sz="1600" b="1">
                <a:latin typeface="Times New Roman" panose="02020603050405020304"/>
                <a:ea typeface="SimSun" panose="02010600030101010101" pitchFamily="2" charset="-122"/>
              </a:rPr>
              <a:t> </a:t>
            </a:r>
            <a:r>
              <a:rPr sz="1600">
                <a:latin typeface="Times New Roman" panose="02020603050405020304"/>
                <a:ea typeface="SimSun" panose="02010600030101010101" pitchFamily="2" charset="-122"/>
              </a:rPr>
              <a:t>показателей устойчивости продовольственной системы Сахалинской области</a:t>
            </a:r>
            <a:endParaRPr sz="1600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514.0979049969883,&quot;left&quot;:3.7,&quot;top&quot;:9.201047501505808,&quot;width&quot;:712.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3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238181_2*n_h_h_f*1_2_3_1"/>
  <p:tag name="KSO_WM_TEMPLATE_CATEGORY" val="diagram"/>
  <p:tag name="KSO_WM_TEMPLATE_INDEX" val="20238181"/>
  <p:tag name="KSO_WM_UNIT_LAYERLEVEL" val="1_1_1_1"/>
  <p:tag name="KSO_WM_TAG_VERSION" val="3.0"/>
  <p:tag name="KSO_WM_BEAUTIFY_FLAG" val="#wm#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0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514.0979049969883,&quot;left&quot;:3.7,&quot;top&quot;:9.201047501505808,&quot;width&quot;:712.65}"/>
  <p:tag name="KSO_WM_DIAGRAM_COLOR_MATCH_VALUE" val="{&quot;shape&quot;:{&quot;fill&quot;:{&quot;type&quot;:0},&quot;glow&quot;:{&quot;colorType&quot;:0},&quot;line&quot;:{&quot;solidLine&quot;:{&quot;brightness&quot;:0.3499999940395355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38181_2*n_h_i*1_1_1"/>
  <p:tag name="KSO_WM_TEMPLATE_CATEGORY" val="diagram"/>
  <p:tag name="KSO_WM_TEMPLATE_INDEX" val="20238181"/>
  <p:tag name="KSO_WM_UNIT_LAYERLEVEL" val="1_1_1"/>
  <p:tag name="KSO_WM_TAG_VERSION" val="3.0"/>
  <p:tag name="KSO_WM_BEAUTIFY_FLAG" val="#wm#"/>
  <p:tag name="KSO_WM_UNIT_LINE_FORE_SCHEMECOLOR_INDEX" val="13"/>
  <p:tag name="KSO_WM_DIAGRAM_USE_COLOR_VALUE" val="{&quot;color_scheme&quot;:1,&quot;color_type&quot;:1,&quot;theme_color_indexes&quot;:[5,6,5,6,5,6]}"/>
</p:tagLst>
</file>

<file path=ppt/tags/tag11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DIAGRAM_MAX_ITEMCNT" val="4"/>
  <p:tag name="KSO_WM_DIAGRAM_MIN_ITEMCNT" val="2"/>
  <p:tag name="KSO_WM_DIAGRAM_VIRTUALLY_FRAME" val="{&quot;height&quot;:514.0979049969883,&quot;left&quot;:3.7,&quot;top&quot;:9.201047501505808,&quot;width&quot;:712.6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gradient&quot;:[{&quot;brightness&quot;:0,&quot;colorType&quot;:2,&quot;pos&quot;:0.3700000047683716,&quot;rgb&quot;:&quot;#ffffff&quot;,&quot;transparency&quot;:0},{&quot;brightness&quot;:0.550000011920929,&quot;colorType&quot;:1,&quot;foreColorIndex&quot;:5,&quot;pos&quot;:0,&quot;transparency&quot;:0},{&quot;brightness&quot;:0,&quot;colorType&quot;:2,&quot;pos&quot;:1,&quot;rgb&quot;:&quot;#ffffff&quot;,&quot;transparency&quot;:0},{&quot;brightness&quot;:0.699999988079071,&quot;colorType&quot;:1,&quot;foreColorIndex&quot;:5,&quot;pos&quot;:0.709999978542327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3"/>
  <p:tag name="KSO_WM_DIAGRAM_COLOR_TEXT_CAN_REMOVE" val="n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8181_2*n_h_a*1_1_1"/>
  <p:tag name="KSO_WM_TEMPLATE_CATEGORY" val="diagram"/>
  <p:tag name="KSO_WM_TEMPLATE_INDEX" val="20238181"/>
  <p:tag name="KSO_WM_UNIT_LAYERLEVEL" val="1_1_1"/>
  <p:tag name="KSO_WM_TAG_VERSION" val="3.0"/>
  <p:tag name="KSO_WM_BEAUTIFY_FLAG" val="#wm#"/>
  <p:tag name="KSO_WM_UNIT_PRESET_TEXT" val="Your title here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2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DIAGRAM_MAX_ITEMCNT" val="4"/>
  <p:tag name="KSO_WM_DIAGRAM_MIN_ITEMCNT" val="2"/>
  <p:tag name="KSO_WM_DIAGRAM_VIRTUALLY_FRAME" val="{&quot;height&quot;:514.0979049969883,&quot;left&quot;:3.7,&quot;top&quot;:9.201047501505808,&quot;width&quot;:712.65}"/>
  <p:tag name="KSO_WM_DIAGRAM_COLOR_MATCH_VALUE" val="{&quot;shape&quot;:{&quot;fill&quot;:{&quot;solid&quot;:{&quot;brightness&quot;:0,&quot;colorType&quot;:1,&quot;foreColorIndex&quot;:10,&quot;transparency&quot;:0},&quot;type&quot;:1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10,&quot;pos&quot;:0,&quot;transparency&quot;:0},{&quot;brightness&quot;:0,&quot;colorType&quot;:2,&quot;pos&quot;:1,&quot;rgb&quot;:&quot;#ffffff&quot;,&quot;transparency&quot;:0},{&quot;brightness&quot;:0.800000011920929,&quot;colorType&quot;:1,&quot;foreColorIndex&quot;:10,&quot;pos&quot;:0.709999978542327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d"/>
  <p:tag name="KSO_WM_UNIT_TYPE" val="n_h_h_i"/>
  <p:tag name="KSO_WM_UNIT_INDEX" val="1_2_3_1"/>
  <p:tag name="KSO_WM_UNIT_ID" val="diagram20238181_2*n_h_h_i*1_2_3_1"/>
  <p:tag name="KSO_WM_TEMPLATE_CATEGORY" val="diagram"/>
  <p:tag name="KSO_WM_TEMPLATE_INDEX" val="20238181"/>
  <p:tag name="KSO_WM_UNIT_LAYERLEVEL" val="1_1_1_1"/>
  <p:tag name="KSO_WM_TAG_VERSION" val="3.0"/>
  <p:tag name="KSO_WM_BEAUTIFY_FLAG" val="#wm#"/>
  <p:tag name="KSO_WM_UNIT_PRESET_TEXT" val="03"/>
  <p:tag name="KSO_WM_UNIT_FILL_TYPE" val="1"/>
  <p:tag name="KSO_WM_UNIT_FILL_FORE_SCHEMECOLOR_INDEX" val="10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3.xml><?xml version="1.0" encoding="utf-8"?>
<p:tagLst xmlns:p="http://schemas.openxmlformats.org/presentationml/2006/main">
  <p:tag name="TABLE_ENDDRAG_ORIGIN_RECT" val="702*512"/>
  <p:tag name="TABLE_ENDDRAG_RECT" val="9*25*702*512"/>
</p:tagLst>
</file>

<file path=ppt/tags/tag14.xml><?xml version="1.0" encoding="utf-8"?>
<p:tagLst xmlns:p="http://schemas.openxmlformats.org/presentationml/2006/main">
  <p:tag name="TABLE_ENDDRAG_ORIGIN_RECT" val="695*364"/>
  <p:tag name="TABLE_ENDDRAG_RECT" val="19*54*695*364"/>
</p:tagLst>
</file>

<file path=ppt/tags/tag15.xml><?xml version="1.0" encoding="utf-8"?>
<p:tagLst xmlns:p="http://schemas.openxmlformats.org/presentationml/2006/main">
  <p:tag name="TABLE_ENDDRAG_ORIGIN_RECT" val="697*466"/>
  <p:tag name="TABLE_ENDDRAG_RECT" val="9*64*697*466"/>
</p:tagLst>
</file>

<file path=ppt/tags/tag16.xml><?xml version="1.0" encoding="utf-8"?>
<p:tagLst xmlns:p="http://schemas.openxmlformats.org/presentationml/2006/main">
  <p:tag name="TABLE_ENDDRAG_ORIGIN_RECT" val="698*488"/>
  <p:tag name="TABLE_ENDDRAG_RECT" val="12*43*698*488"/>
</p:tagLst>
</file>

<file path=ppt/tags/tag17.xml><?xml version="1.0" encoding="utf-8"?>
<p:tagLst xmlns:p="http://schemas.openxmlformats.org/presentationml/2006/main">
  <p:tag name="RESOURCE_RECORD_KEY" val="{&quot;70&quot;:[3318855,3322080,3321396]}"/>
  <p:tag name="resource_record_key" val="{&quot;70&quot;:[3318855,3322080,3321396,3312417]}"/>
</p:tagLst>
</file>

<file path=ppt/tags/tag2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514.0979049969883,&quot;left&quot;:3.7,&quot;top&quot;:9.201047501505808,&quot;width&quot;:712.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0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3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3_1"/>
  <p:tag name="KSO_WM_UNIT_ID" val="diagram20238181_2*n_h_h_a*1_2_3_1"/>
  <p:tag name="KSO_WM_TEMPLATE_CATEGORY" val="diagram"/>
  <p:tag name="KSO_WM_TEMPLATE_INDEX" val="20238181"/>
  <p:tag name="KSO_WM_UNIT_LAYERLEVEL" val="1_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514.0979049969883,&quot;left&quot;:3.7,&quot;top&quot;:9.201047501505808,&quot;width&quot;:712.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3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238181_2*n_h_h_f*1_2_1_1"/>
  <p:tag name="KSO_WM_TEMPLATE_CATEGORY" val="diagram"/>
  <p:tag name="KSO_WM_TEMPLATE_INDEX" val="20238181"/>
  <p:tag name="KSO_WM_UNIT_LAYERLEVEL" val="1_1_1_1"/>
  <p:tag name="KSO_WM_TAG_VERSION" val="3.0"/>
  <p:tag name="KSO_WM_BEAUTIFY_FLAG" val="#wm#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4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514.0979049969883,&quot;left&quot;:3.7,&quot;top&quot;:9.201047501505808,&quot;width&quot;:712.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3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1_1"/>
  <p:tag name="KSO_WM_UNIT_ID" val="diagram20238181_2*n_h_h_a*1_2_1_1"/>
  <p:tag name="KSO_WM_TEMPLATE_CATEGORY" val="diagram"/>
  <p:tag name="KSO_WM_TEMPLATE_INDEX" val="20238181"/>
  <p:tag name="KSO_WM_UNIT_LAYERLEVEL" val="1_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514.0979049969883,&quot;left&quot;:3.7,&quot;top&quot;:9.201047501505808,&quot;width&quot;:712.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3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238181_2*n_h_h_f*1_2_2_1"/>
  <p:tag name="KSO_WM_TEMPLATE_CATEGORY" val="diagram"/>
  <p:tag name="KSO_WM_TEMPLATE_INDEX" val="20238181"/>
  <p:tag name="KSO_WM_UNIT_LAYERLEVEL" val="1_1_1_1"/>
  <p:tag name="KSO_WM_TAG_VERSION" val="3.0"/>
  <p:tag name="KSO_WM_BEAUTIFY_FLAG" val="#wm#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514.0979049969883,&quot;left&quot;:3.7,&quot;top&quot;:9.201047501505808,&quot;width&quot;:712.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3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2_1"/>
  <p:tag name="KSO_WM_UNIT_ID" val="diagram20238181_2*n_h_h_a*1_2_2_1"/>
  <p:tag name="KSO_WM_TEMPLATE_CATEGORY" val="diagram"/>
  <p:tag name="KSO_WM_TEMPLATE_INDEX" val="20238181"/>
  <p:tag name="KSO_WM_UNIT_LAYERLEVEL" val="1_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7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0.64"/>
  <p:tag name="KSO_WM_UNIT_LINE_FORE_SCHEMECOLOR_INDEX_2_TRANS" val="0"/>
  <p:tag name="KSO_WM_UNIT_LINE_FORE_SCHEMECOLOR_INDEX_3_BRIGHTNESS" val="0.8"/>
  <p:tag name="KSO_WM_UNIT_LINE_FORE_SCHEMECOLOR_INDEX_3" val="15"/>
  <p:tag name="KSO_WM_UNIT_LINE_FORE_SCHEMECOLOR_INDEX_3_POS" val="0.9"/>
  <p:tag name="KSO_WM_UNIT_LINE_FORE_SCHEMECOLOR_INDEX_3_TRANS" val="0.53"/>
  <p:tag name="KSO_WM_UNIT_LINE_FORE_SCHEMECOLOR_INDEX_4_BRIGHTNESS" val="0.8"/>
  <p:tag name="KSO_WM_UNIT_LINE_FORE_SCHEMECOLOR_INDEX_4" val="15"/>
  <p:tag name="KSO_WM_UNIT_LINE_FORE_SCHEMECOLOR_INDEX_4_POS" val="0.95"/>
  <p:tag name="KSO_WM_UNIT_LINE_FORE_SCHEMECOLOR_INDEX_4_TRANS" val="0"/>
  <p:tag name="KSO_WM_UNIT_LINE_FORE_SCHEMECOLOR_INDEX_5_BRIGHTNESS" val="0.8"/>
  <p:tag name="KSO_WM_UNIT_LINE_FORE_SCHEMECOLOR_INDEX_5" val="15"/>
  <p:tag name="KSO_WM_UNIT_LINE_FORE_SCHEMECOLOR_INDEX_5_POS" val="1"/>
  <p:tag name="KSO_WM_UNIT_LINE_FORE_SCHEMECOLOR_INDEX_5_TRANS" val="0.9"/>
  <p:tag name="KSO_WM_UNIT_LINE_GRADIENT_TYPE" val="0"/>
  <p:tag name="KSO_WM_UNIT_LINE_GRADIENT_ANGLE" val="0"/>
  <p:tag name="KSO_WM_UNIT_LINE_GRADIENT_DIRECTION" val="3"/>
  <p:tag name="KSO_WM_UNIT_LINE_FILL_TYPE" val="5"/>
  <p:tag name="KSO_WM_DIAGRAM_MAX_ITEMCNT" val="4"/>
  <p:tag name="KSO_WM_DIAGRAM_MIN_ITEMCNT" val="2"/>
  <p:tag name="KSO_WM_DIAGRAM_VIRTUALLY_FRAME" val="{&quot;height&quot;:514.0979049969883,&quot;left&quot;:3.7,&quot;top&quot;:9.201047501505808,&quot;width&quot;:712.65}"/>
  <p:tag name="KSO_WM_DIAGRAM_COLOR_MATCH_VALUE" val="{&quot;shape&quot;:{&quot;fill&quot;:{&quot;type&quot;:0},&quot;glow&quot;:{&quot;colorType&quot;:0},&quot;line&quot;:{&quot;gradient&quot;:[{&quot;brightness&quot;:0.15000000596046448,&quot;colorType&quot;:2,&quot;pos&quot;:0.9900000095367432,&quot;rgb&quot;:&quot;#dfdfdf&quot;,&quot;transparency&quot;:0},{&quot;brightness&quot;:0.800000011920929,&quot;colorType&quot;:2,&quot;pos&quot;:0.15000000596046448,&quot;rgb&quot;:&quot;#ffffff&quot;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1"/>
  <p:tag name="KSO_WM_UNIT_ID" val="diagram20238181_2*n_h_i*1_2_1"/>
  <p:tag name="KSO_WM_TEMPLATE_CATEGORY" val="diagram"/>
  <p:tag name="KSO_WM_TEMPLATE_INDEX" val="20238181"/>
  <p:tag name="KSO_WM_UNIT_LAYERLEVEL" val="1_1_1"/>
  <p:tag name="KSO_WM_TAG_VERSION" val="3.0"/>
  <p:tag name="KSO_WM_BEAUTIFY_FLAG" val="#wm#"/>
  <p:tag name="KSO_WM_DIAGRAM_USE_COLOR_VALUE" val="{&quot;color_scheme&quot;:1,&quot;color_type&quot;:1,&quot;theme_color_indexes&quot;:[5,6,5,6,5,6]}"/>
</p:tagLst>
</file>

<file path=ppt/tags/tag8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DIAGRAM_MAX_ITEMCNT" val="4"/>
  <p:tag name="KSO_WM_DIAGRAM_MIN_ITEMCNT" val="2"/>
  <p:tag name="KSO_WM_DIAGRAM_VIRTUALLY_FRAME" val="{&quot;height&quot;:514.0979049969883,&quot;left&quot;:3.7,&quot;top&quot;:9.201047501505808,&quot;width&quot;:712.65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8,&quot;pos&quot;:0,&quot;transparency&quot;:0},{&quot;brightness&quot;:0,&quot;colorType&quot;:2,&quot;pos&quot;:1,&quot;rgb&quot;:&quot;#ffffff&quot;,&quot;transparency&quot;:0},{&quot;brightness&quot;:0.800000011920929,&quot;colorType&quot;:1,&quot;foreColorIndex&quot;:8,&quot;pos&quot;:0.709999978542327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d"/>
  <p:tag name="KSO_WM_UNIT_TYPE" val="n_h_h_i"/>
  <p:tag name="KSO_WM_UNIT_INDEX" val="1_2_2_1"/>
  <p:tag name="KSO_WM_UNIT_ID" val="diagram20238181_2*n_h_h_i*1_2_2_1"/>
  <p:tag name="KSO_WM_TEMPLATE_CATEGORY" val="diagram"/>
  <p:tag name="KSO_WM_TEMPLATE_INDEX" val="20238181"/>
  <p:tag name="KSO_WM_UNIT_LAYERLEVEL" val="1_1_1_1"/>
  <p:tag name="KSO_WM_TAG_VERSION" val="3.0"/>
  <p:tag name="KSO_WM_BEAUTIFY_FLAG" val="#wm#"/>
  <p:tag name="KSO_WM_UNIT_PRESET_TEXT" val="02"/>
  <p:tag name="KSO_WM_UNIT_FILL_TYPE" val="1"/>
  <p:tag name="KSO_WM_UNIT_FILL_FORE_SCHEMECOLOR_INDEX" val="8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9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DIAGRAM_MAX_ITEMCNT" val="4"/>
  <p:tag name="KSO_WM_DIAGRAM_MIN_ITEMCNT" val="2"/>
  <p:tag name="KSO_WM_DIAGRAM_VIRTUALLY_FRAME" val="{&quot;height&quot;:514.0979049969883,&quot;left&quot;:3.7,&quot;top&quot;:9.201047501505808,&quot;width&quot;:712.6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5,&quot;pos&quot;:0,&quot;transparency&quot;:0},{&quot;brightness&quot;:0,&quot;colorType&quot;:2,&quot;pos&quot;:1,&quot;rgb&quot;:&quot;#ffffff&quot;,&quot;transparency&quot;:0},{&quot;brightness&quot;:0.800000011920929,&quot;colorType&quot;:1,&quot;foreColorIndex&quot;:5,&quot;pos&quot;:0.709999978542327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d"/>
  <p:tag name="KSO_WM_UNIT_TYPE" val="n_h_h_i"/>
  <p:tag name="KSO_WM_UNIT_INDEX" val="1_2_1_1"/>
  <p:tag name="KSO_WM_UNIT_ID" val="diagram20238181_2*n_h_h_i*1_2_1_1"/>
  <p:tag name="KSO_WM_TEMPLATE_CATEGORY" val="diagram"/>
  <p:tag name="KSO_WM_TEMPLATE_INDEX" val="20238181"/>
  <p:tag name="KSO_WM_UNIT_LAYERLEVEL" val="1_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8797</Words>
  <Application>WPS Presentation</Application>
  <PresentationFormat>Экран (4:3)</PresentationFormat>
  <Paragraphs>632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Garamond</vt:lpstr>
      <vt:lpstr>Arial</vt:lpstr>
      <vt:lpstr>Times New Roman</vt:lpstr>
      <vt:lpstr>Times New Roman</vt:lpstr>
      <vt:lpstr>Calibri</vt:lpstr>
      <vt:lpstr>Microsoft YaHei</vt:lpstr>
      <vt:lpstr>Arial Unicode MS</vt:lpstr>
      <vt:lpstr>FZShuTi</vt:lpstr>
      <vt:lpstr>Натуральные материалы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user</dc:creator>
  <cp:lastModifiedBy>Любовь</cp:lastModifiedBy>
  <cp:revision>530</cp:revision>
  <cp:lastPrinted>2023-10-02T06:06:00Z</cp:lastPrinted>
  <dcterms:created xsi:type="dcterms:W3CDTF">2003-10-14T14:24:00Z</dcterms:created>
  <dcterms:modified xsi:type="dcterms:W3CDTF">2026-05-02T10:00:57Z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74581C79F1EF430596F216011184ED3B_13</vt:lpwstr>
  </property>
  <property fmtid="{D5CDD505-2E9C-101B-9397-08002B2CF9AE}" pid="3" name="KSOProductBuildVer">
    <vt:lpwstr>1049-12.1.0.25862</vt:lpwstr>
  </property>
</Properties>
</file>