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33CCCC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300" y="2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485847-8CDA-4398-980B-7829D5BF5A39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6F2E6D-833D-44B0-86EA-A37936B720C5}">
      <dgm:prSet phldrT="[Текст]"/>
      <dgm:spPr>
        <a:solidFill>
          <a:srgbClr val="33CCCC"/>
        </a:solidFill>
        <a:ln>
          <a:solidFill>
            <a:schemeClr val="accent1"/>
          </a:solidFill>
        </a:ln>
      </dgm:spPr>
      <dgm:t>
        <a:bodyPr/>
        <a:lstStyle/>
        <a:p>
          <a:r>
            <a:rPr lang="ru-RU" b="1" dirty="0">
              <a:solidFill>
                <a:srgbClr val="006666"/>
              </a:solidFill>
              <a:latin typeface="Book Antiqua" panose="02040602050305030304" pitchFamily="18" charset="0"/>
            </a:rPr>
            <a:t>Кафедра «Государственное и муниципальное управление» факультета Высшая школа управления</a:t>
          </a:r>
        </a:p>
      </dgm:t>
    </dgm:pt>
    <dgm:pt modelId="{49658B2D-9575-4178-A9F3-1B4EE23DEADF}" type="parTrans" cxnId="{D882CB9A-8D7A-4581-96A6-2F7487E57945}">
      <dgm:prSet/>
      <dgm:spPr/>
      <dgm:t>
        <a:bodyPr/>
        <a:lstStyle/>
        <a:p>
          <a:endParaRPr lang="ru-RU">
            <a:latin typeface="Book Antiqua" panose="02040602050305030304" pitchFamily="18" charset="0"/>
          </a:endParaRPr>
        </a:p>
      </dgm:t>
    </dgm:pt>
    <dgm:pt modelId="{4B6F7F3A-C243-4CFB-9622-89A813990A3D}" type="sibTrans" cxnId="{D882CB9A-8D7A-4581-96A6-2F7487E57945}">
      <dgm:prSet/>
      <dgm:spPr>
        <a:solidFill>
          <a:schemeClr val="tx2">
            <a:lumMod val="25000"/>
            <a:lumOff val="75000"/>
          </a:schemeClr>
        </a:solidFill>
        <a:ln>
          <a:solidFill>
            <a:schemeClr val="accent1"/>
          </a:solidFill>
        </a:ln>
      </dgm:spPr>
      <dgm:t>
        <a:bodyPr/>
        <a:lstStyle/>
        <a:p>
          <a:endParaRPr lang="ru-RU" dirty="0">
            <a:latin typeface="Book Antiqua" panose="02040602050305030304" pitchFamily="18" charset="0"/>
          </a:endParaRPr>
        </a:p>
      </dgm:t>
    </dgm:pt>
    <dgm:pt modelId="{83B52A45-7B8D-4CA1-86BF-2F6CFE6ABF65}">
      <dgm:prSet phldrT="[Текст]"/>
      <dgm:spPr>
        <a:solidFill>
          <a:srgbClr val="33CCCC"/>
        </a:solidFill>
        <a:ln>
          <a:solidFill>
            <a:schemeClr val="accent1"/>
          </a:solidFill>
        </a:ln>
      </dgm:spPr>
      <dgm:t>
        <a:bodyPr/>
        <a:lstStyle/>
        <a:p>
          <a:r>
            <a:rPr lang="ru-RU" b="1" dirty="0">
              <a:solidFill>
                <a:srgbClr val="006666"/>
              </a:solidFill>
              <a:latin typeface="Book Antiqua" panose="02040602050305030304" pitchFamily="18" charset="0"/>
            </a:rPr>
            <a:t>Кафедра «Финансовый контроль и казначейское дело» Финансового факультета</a:t>
          </a:r>
        </a:p>
      </dgm:t>
    </dgm:pt>
    <dgm:pt modelId="{0D8F53C0-E785-41A3-B887-44D6CD3F2582}" type="parTrans" cxnId="{540367D2-B94A-40B0-A3B5-EF6C5752DA39}">
      <dgm:prSet/>
      <dgm:spPr/>
      <dgm:t>
        <a:bodyPr/>
        <a:lstStyle/>
        <a:p>
          <a:endParaRPr lang="ru-RU">
            <a:latin typeface="Book Antiqua" panose="02040602050305030304" pitchFamily="18" charset="0"/>
          </a:endParaRPr>
        </a:p>
      </dgm:t>
    </dgm:pt>
    <dgm:pt modelId="{04D7E6EE-BD1E-49A9-BA47-85F2CF6F976F}" type="sibTrans" cxnId="{540367D2-B94A-40B0-A3B5-EF6C5752DA39}">
      <dgm:prSet/>
      <dgm:spPr>
        <a:solidFill>
          <a:schemeClr val="tx2">
            <a:lumMod val="25000"/>
            <a:lumOff val="75000"/>
          </a:schemeClr>
        </a:solidFill>
        <a:ln>
          <a:solidFill>
            <a:schemeClr val="accent1"/>
          </a:solidFill>
        </a:ln>
      </dgm:spPr>
      <dgm:t>
        <a:bodyPr/>
        <a:lstStyle/>
        <a:p>
          <a:endParaRPr lang="ru-RU">
            <a:latin typeface="Book Antiqua" panose="02040602050305030304" pitchFamily="18" charset="0"/>
          </a:endParaRPr>
        </a:p>
      </dgm:t>
    </dgm:pt>
    <dgm:pt modelId="{2C1AC382-2F9A-44E7-99FE-CF0E1D9B0886}">
      <dgm:prSet phldrT="[Текст]"/>
      <dgm:spPr>
        <a:solidFill>
          <a:srgbClr val="33CCCC"/>
        </a:solidFill>
        <a:ln>
          <a:solidFill>
            <a:schemeClr val="accent1"/>
          </a:solidFill>
        </a:ln>
      </dgm:spPr>
      <dgm:t>
        <a:bodyPr/>
        <a:lstStyle/>
        <a:p>
          <a:r>
            <a:rPr lang="ru-RU" b="1" dirty="0">
              <a:solidFill>
                <a:srgbClr val="006666"/>
              </a:solidFill>
              <a:latin typeface="Book Antiqua" panose="02040602050305030304" pitchFamily="18" charset="0"/>
            </a:rPr>
            <a:t>Кафедра общественных финансов Финансового факультета</a:t>
          </a:r>
        </a:p>
      </dgm:t>
    </dgm:pt>
    <dgm:pt modelId="{B0F41620-2979-4407-B37F-11D078DF7A6F}" type="parTrans" cxnId="{466D9F51-F9D5-41BE-B889-8775464A22F8}">
      <dgm:prSet/>
      <dgm:spPr/>
      <dgm:t>
        <a:bodyPr/>
        <a:lstStyle/>
        <a:p>
          <a:endParaRPr lang="ru-RU">
            <a:latin typeface="Book Antiqua" panose="02040602050305030304" pitchFamily="18" charset="0"/>
          </a:endParaRPr>
        </a:p>
      </dgm:t>
    </dgm:pt>
    <dgm:pt modelId="{3D5D72AD-2C78-4139-8D3C-B551FEDBBE67}" type="sibTrans" cxnId="{466D9F51-F9D5-41BE-B889-8775464A22F8}">
      <dgm:prSet/>
      <dgm:spPr>
        <a:solidFill>
          <a:schemeClr val="tx2">
            <a:lumMod val="25000"/>
            <a:lumOff val="75000"/>
          </a:schemeClr>
        </a:solidFill>
        <a:ln>
          <a:solidFill>
            <a:schemeClr val="accent1"/>
          </a:solidFill>
        </a:ln>
      </dgm:spPr>
      <dgm:t>
        <a:bodyPr/>
        <a:lstStyle/>
        <a:p>
          <a:endParaRPr lang="ru-RU">
            <a:latin typeface="Book Antiqua" panose="02040602050305030304" pitchFamily="18" charset="0"/>
          </a:endParaRPr>
        </a:p>
      </dgm:t>
    </dgm:pt>
    <dgm:pt modelId="{713D4952-FEE1-47EB-9062-D1753DCC2E4A}" type="pres">
      <dgm:prSet presAssocID="{C1485847-8CDA-4398-980B-7829D5BF5A39}" presName="Name0" presStyleCnt="0">
        <dgm:presLayoutVars>
          <dgm:dir/>
          <dgm:resizeHandles val="exact"/>
        </dgm:presLayoutVars>
      </dgm:prSet>
      <dgm:spPr/>
    </dgm:pt>
    <dgm:pt modelId="{A40EC702-30E8-41B8-8500-BF326431A55F}" type="pres">
      <dgm:prSet presAssocID="{676F2E6D-833D-44B0-86EA-A37936B720C5}" presName="node" presStyleLbl="node1" presStyleIdx="0" presStyleCnt="3" custScaleX="215783" custRadScaleRad="100062" custRadScaleInc="0">
        <dgm:presLayoutVars>
          <dgm:bulletEnabled val="1"/>
        </dgm:presLayoutVars>
      </dgm:prSet>
      <dgm:spPr/>
    </dgm:pt>
    <dgm:pt modelId="{D49D7AC4-AD2D-49A3-B095-8CE3A5B26EDF}" type="pres">
      <dgm:prSet presAssocID="{4B6F7F3A-C243-4CFB-9622-89A813990A3D}" presName="sibTrans" presStyleLbl="sibTrans2D1" presStyleIdx="0" presStyleCnt="3" custLinFactNeighborX="91137" custLinFactNeighborY="-40575"/>
      <dgm:spPr/>
    </dgm:pt>
    <dgm:pt modelId="{B76186E7-4CEA-4576-A0A3-44BD4FC68B9A}" type="pres">
      <dgm:prSet presAssocID="{4B6F7F3A-C243-4CFB-9622-89A813990A3D}" presName="connectorText" presStyleLbl="sibTrans2D1" presStyleIdx="0" presStyleCnt="3"/>
      <dgm:spPr/>
    </dgm:pt>
    <dgm:pt modelId="{A3D016F2-3D7F-4D68-94DC-EED3A28D0D5F}" type="pres">
      <dgm:prSet presAssocID="{83B52A45-7B8D-4CA1-86BF-2F6CFE6ABF65}" presName="node" presStyleLbl="node1" presStyleIdx="1" presStyleCnt="3" custScaleX="192465" custRadScaleRad="174162" custRadScaleInc="-21638">
        <dgm:presLayoutVars>
          <dgm:bulletEnabled val="1"/>
        </dgm:presLayoutVars>
      </dgm:prSet>
      <dgm:spPr/>
    </dgm:pt>
    <dgm:pt modelId="{E884078B-B904-44DB-92D6-6D04D5E3205B}" type="pres">
      <dgm:prSet presAssocID="{04D7E6EE-BD1E-49A9-BA47-85F2CF6F976F}" presName="sibTrans" presStyleLbl="sibTrans2D1" presStyleIdx="1" presStyleCnt="3"/>
      <dgm:spPr/>
    </dgm:pt>
    <dgm:pt modelId="{C2ED4BC6-9838-4870-B2B2-06EF5C1918D4}" type="pres">
      <dgm:prSet presAssocID="{04D7E6EE-BD1E-49A9-BA47-85F2CF6F976F}" presName="connectorText" presStyleLbl="sibTrans2D1" presStyleIdx="1" presStyleCnt="3"/>
      <dgm:spPr/>
    </dgm:pt>
    <dgm:pt modelId="{B8F52BF8-F8A9-448B-871C-D15D26F6C712}" type="pres">
      <dgm:prSet presAssocID="{2C1AC382-2F9A-44E7-99FE-CF0E1D9B0886}" presName="node" presStyleLbl="node1" presStyleIdx="2" presStyleCnt="3" custScaleX="192465" custRadScaleRad="174866" custRadScaleInc="21756">
        <dgm:presLayoutVars>
          <dgm:bulletEnabled val="1"/>
        </dgm:presLayoutVars>
      </dgm:prSet>
      <dgm:spPr/>
    </dgm:pt>
    <dgm:pt modelId="{B8414B75-46DD-439F-A323-CC5AEBF1F974}" type="pres">
      <dgm:prSet presAssocID="{3D5D72AD-2C78-4139-8D3C-B551FEDBBE67}" presName="sibTrans" presStyleLbl="sibTrans2D1" presStyleIdx="2" presStyleCnt="3" custLinFactNeighborX="-84408" custLinFactNeighborY="-40576"/>
      <dgm:spPr/>
    </dgm:pt>
    <dgm:pt modelId="{2EF33E6F-792B-44A9-AA8F-49D53C7C7423}" type="pres">
      <dgm:prSet presAssocID="{3D5D72AD-2C78-4139-8D3C-B551FEDBBE67}" presName="connectorText" presStyleLbl="sibTrans2D1" presStyleIdx="2" presStyleCnt="3"/>
      <dgm:spPr/>
    </dgm:pt>
  </dgm:ptLst>
  <dgm:cxnLst>
    <dgm:cxn modelId="{C922BC1A-8DE3-4FAD-A525-B8C44726CF4D}" type="presOf" srcId="{3D5D72AD-2C78-4139-8D3C-B551FEDBBE67}" destId="{2EF33E6F-792B-44A9-AA8F-49D53C7C7423}" srcOrd="1" destOrd="0" presId="urn:microsoft.com/office/officeart/2005/8/layout/cycle7"/>
    <dgm:cxn modelId="{F3DAC51B-7F7E-4C6A-B5F8-5E8BF8C656B3}" type="presOf" srcId="{C1485847-8CDA-4398-980B-7829D5BF5A39}" destId="{713D4952-FEE1-47EB-9062-D1753DCC2E4A}" srcOrd="0" destOrd="0" presId="urn:microsoft.com/office/officeart/2005/8/layout/cycle7"/>
    <dgm:cxn modelId="{17790F47-871E-456D-A238-DE4F8CA28351}" type="presOf" srcId="{2C1AC382-2F9A-44E7-99FE-CF0E1D9B0886}" destId="{B8F52BF8-F8A9-448B-871C-D15D26F6C712}" srcOrd="0" destOrd="0" presId="urn:microsoft.com/office/officeart/2005/8/layout/cycle7"/>
    <dgm:cxn modelId="{9B09486F-1478-4058-9E59-800E427026A5}" type="presOf" srcId="{04D7E6EE-BD1E-49A9-BA47-85F2CF6F976F}" destId="{E884078B-B904-44DB-92D6-6D04D5E3205B}" srcOrd="0" destOrd="0" presId="urn:microsoft.com/office/officeart/2005/8/layout/cycle7"/>
    <dgm:cxn modelId="{580DAB6F-3319-498D-8B99-D051FF06B9F1}" type="presOf" srcId="{83B52A45-7B8D-4CA1-86BF-2F6CFE6ABF65}" destId="{A3D016F2-3D7F-4D68-94DC-EED3A28D0D5F}" srcOrd="0" destOrd="0" presId="urn:microsoft.com/office/officeart/2005/8/layout/cycle7"/>
    <dgm:cxn modelId="{466D9F51-F9D5-41BE-B889-8775464A22F8}" srcId="{C1485847-8CDA-4398-980B-7829D5BF5A39}" destId="{2C1AC382-2F9A-44E7-99FE-CF0E1D9B0886}" srcOrd="2" destOrd="0" parTransId="{B0F41620-2979-4407-B37F-11D078DF7A6F}" sibTransId="{3D5D72AD-2C78-4139-8D3C-B551FEDBBE67}"/>
    <dgm:cxn modelId="{D9D83C74-7AF6-4EF6-966F-37F28AD01477}" type="presOf" srcId="{3D5D72AD-2C78-4139-8D3C-B551FEDBBE67}" destId="{B8414B75-46DD-439F-A323-CC5AEBF1F974}" srcOrd="0" destOrd="0" presId="urn:microsoft.com/office/officeart/2005/8/layout/cycle7"/>
    <dgm:cxn modelId="{D882CB9A-8D7A-4581-96A6-2F7487E57945}" srcId="{C1485847-8CDA-4398-980B-7829D5BF5A39}" destId="{676F2E6D-833D-44B0-86EA-A37936B720C5}" srcOrd="0" destOrd="0" parTransId="{49658B2D-9575-4178-A9F3-1B4EE23DEADF}" sibTransId="{4B6F7F3A-C243-4CFB-9622-89A813990A3D}"/>
    <dgm:cxn modelId="{656023B3-AE78-497B-AD33-4838F0D958C8}" type="presOf" srcId="{4B6F7F3A-C243-4CFB-9622-89A813990A3D}" destId="{D49D7AC4-AD2D-49A3-B095-8CE3A5B26EDF}" srcOrd="0" destOrd="0" presId="urn:microsoft.com/office/officeart/2005/8/layout/cycle7"/>
    <dgm:cxn modelId="{683A11BC-AC23-43B8-9B16-2020F231226C}" type="presOf" srcId="{4B6F7F3A-C243-4CFB-9622-89A813990A3D}" destId="{B76186E7-4CEA-4576-A0A3-44BD4FC68B9A}" srcOrd="1" destOrd="0" presId="urn:microsoft.com/office/officeart/2005/8/layout/cycle7"/>
    <dgm:cxn modelId="{436739BC-DDC0-4920-A1F6-0B790F46561B}" type="presOf" srcId="{676F2E6D-833D-44B0-86EA-A37936B720C5}" destId="{A40EC702-30E8-41B8-8500-BF326431A55F}" srcOrd="0" destOrd="0" presId="urn:microsoft.com/office/officeart/2005/8/layout/cycle7"/>
    <dgm:cxn modelId="{540367D2-B94A-40B0-A3B5-EF6C5752DA39}" srcId="{C1485847-8CDA-4398-980B-7829D5BF5A39}" destId="{83B52A45-7B8D-4CA1-86BF-2F6CFE6ABF65}" srcOrd="1" destOrd="0" parTransId="{0D8F53C0-E785-41A3-B887-44D6CD3F2582}" sibTransId="{04D7E6EE-BD1E-49A9-BA47-85F2CF6F976F}"/>
    <dgm:cxn modelId="{C257BBDF-3CEE-414A-8D53-B983DB3722D2}" type="presOf" srcId="{04D7E6EE-BD1E-49A9-BA47-85F2CF6F976F}" destId="{C2ED4BC6-9838-4870-B2B2-06EF5C1918D4}" srcOrd="1" destOrd="0" presId="urn:microsoft.com/office/officeart/2005/8/layout/cycle7"/>
    <dgm:cxn modelId="{A94326E3-080A-4CD5-8051-82170A7EACD9}" type="presParOf" srcId="{713D4952-FEE1-47EB-9062-D1753DCC2E4A}" destId="{A40EC702-30E8-41B8-8500-BF326431A55F}" srcOrd="0" destOrd="0" presId="urn:microsoft.com/office/officeart/2005/8/layout/cycle7"/>
    <dgm:cxn modelId="{126DBAA7-97CE-4761-9B20-9B6DFC130813}" type="presParOf" srcId="{713D4952-FEE1-47EB-9062-D1753DCC2E4A}" destId="{D49D7AC4-AD2D-49A3-B095-8CE3A5B26EDF}" srcOrd="1" destOrd="0" presId="urn:microsoft.com/office/officeart/2005/8/layout/cycle7"/>
    <dgm:cxn modelId="{9410BB8A-731E-4A12-9DB0-CC1F9A6F8988}" type="presParOf" srcId="{D49D7AC4-AD2D-49A3-B095-8CE3A5B26EDF}" destId="{B76186E7-4CEA-4576-A0A3-44BD4FC68B9A}" srcOrd="0" destOrd="0" presId="urn:microsoft.com/office/officeart/2005/8/layout/cycle7"/>
    <dgm:cxn modelId="{0486B448-0550-4967-815B-2EC3EF50E1AB}" type="presParOf" srcId="{713D4952-FEE1-47EB-9062-D1753DCC2E4A}" destId="{A3D016F2-3D7F-4D68-94DC-EED3A28D0D5F}" srcOrd="2" destOrd="0" presId="urn:microsoft.com/office/officeart/2005/8/layout/cycle7"/>
    <dgm:cxn modelId="{5D8E3583-B3FD-4B1F-9DCC-79B3559EAC85}" type="presParOf" srcId="{713D4952-FEE1-47EB-9062-D1753DCC2E4A}" destId="{E884078B-B904-44DB-92D6-6D04D5E3205B}" srcOrd="3" destOrd="0" presId="urn:microsoft.com/office/officeart/2005/8/layout/cycle7"/>
    <dgm:cxn modelId="{4CC20421-F26F-41F6-A61E-39A5223E23BA}" type="presParOf" srcId="{E884078B-B904-44DB-92D6-6D04D5E3205B}" destId="{C2ED4BC6-9838-4870-B2B2-06EF5C1918D4}" srcOrd="0" destOrd="0" presId="urn:microsoft.com/office/officeart/2005/8/layout/cycle7"/>
    <dgm:cxn modelId="{38102B5A-A5F8-462B-AA3E-BE0746800ADC}" type="presParOf" srcId="{713D4952-FEE1-47EB-9062-D1753DCC2E4A}" destId="{B8F52BF8-F8A9-448B-871C-D15D26F6C712}" srcOrd="4" destOrd="0" presId="urn:microsoft.com/office/officeart/2005/8/layout/cycle7"/>
    <dgm:cxn modelId="{0BCF73A5-E57D-4147-8401-B4EFFF1F20B1}" type="presParOf" srcId="{713D4952-FEE1-47EB-9062-D1753DCC2E4A}" destId="{B8414B75-46DD-439F-A323-CC5AEBF1F974}" srcOrd="5" destOrd="0" presId="urn:microsoft.com/office/officeart/2005/8/layout/cycle7"/>
    <dgm:cxn modelId="{2CC1666C-96BE-4F43-B75E-86908F547042}" type="presParOf" srcId="{B8414B75-46DD-439F-A323-CC5AEBF1F974}" destId="{2EF33E6F-792B-44A9-AA8F-49D53C7C7423}" srcOrd="0" destOrd="0" presId="urn:microsoft.com/office/officeart/2005/8/layout/cycle7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0EC702-30E8-41B8-8500-BF326431A55F}">
      <dsp:nvSpPr>
        <dsp:cNvPr id="0" name=""/>
        <dsp:cNvSpPr/>
      </dsp:nvSpPr>
      <dsp:spPr>
        <a:xfrm>
          <a:off x="2425238" y="323"/>
          <a:ext cx="3966954" cy="919199"/>
        </a:xfrm>
        <a:prstGeom prst="roundRect">
          <a:avLst>
            <a:gd name="adj" fmla="val 10000"/>
          </a:avLst>
        </a:prstGeom>
        <a:solidFill>
          <a:srgbClr val="33CCCC"/>
        </a:solidFill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rgbClr val="006666"/>
              </a:solidFill>
              <a:latin typeface="Book Antiqua" panose="02040602050305030304" pitchFamily="18" charset="0"/>
            </a:rPr>
            <a:t>Кафедра «Государственное и муниципальное управление» факультета Высшая школа управления</a:t>
          </a:r>
        </a:p>
      </dsp:txBody>
      <dsp:txXfrm>
        <a:off x="2452160" y="27245"/>
        <a:ext cx="3913110" cy="865355"/>
      </dsp:txXfrm>
    </dsp:sp>
    <dsp:sp modelId="{D49D7AC4-AD2D-49A3-B095-8CE3A5B26EDF}">
      <dsp:nvSpPr>
        <dsp:cNvPr id="0" name=""/>
        <dsp:cNvSpPr/>
      </dsp:nvSpPr>
      <dsp:spPr>
        <a:xfrm rot="2696234">
          <a:off x="6301420" y="1485425"/>
          <a:ext cx="1392702" cy="321719"/>
        </a:xfrm>
        <a:prstGeom prst="leftRightArrow">
          <a:avLst>
            <a:gd name="adj1" fmla="val 60000"/>
            <a:gd name="adj2" fmla="val 50000"/>
          </a:avLst>
        </a:prstGeom>
        <a:solidFill>
          <a:schemeClr val="tx2">
            <a:lumMod val="25000"/>
            <a:lumOff val="75000"/>
          </a:schemeClr>
        </a:solidFill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 dirty="0">
            <a:latin typeface="Book Antiqua" panose="02040602050305030304" pitchFamily="18" charset="0"/>
          </a:endParaRPr>
        </a:p>
      </dsp:txBody>
      <dsp:txXfrm>
        <a:off x="6397936" y="1549769"/>
        <a:ext cx="1199670" cy="193031"/>
      </dsp:txXfrm>
    </dsp:sp>
    <dsp:sp modelId="{A3D016F2-3D7F-4D68-94DC-EED3A28D0D5F}">
      <dsp:nvSpPr>
        <dsp:cNvPr id="0" name=""/>
        <dsp:cNvSpPr/>
      </dsp:nvSpPr>
      <dsp:spPr>
        <a:xfrm>
          <a:off x="5279154" y="2634123"/>
          <a:ext cx="3538276" cy="919199"/>
        </a:xfrm>
        <a:prstGeom prst="roundRect">
          <a:avLst>
            <a:gd name="adj" fmla="val 10000"/>
          </a:avLst>
        </a:prstGeom>
        <a:solidFill>
          <a:srgbClr val="33CCCC"/>
        </a:solidFill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rgbClr val="006666"/>
              </a:solidFill>
              <a:latin typeface="Book Antiqua" panose="02040602050305030304" pitchFamily="18" charset="0"/>
            </a:rPr>
            <a:t>Кафедра «Финансовый контроль и казначейское дело» Финансового факультета</a:t>
          </a:r>
        </a:p>
      </dsp:txBody>
      <dsp:txXfrm>
        <a:off x="5306076" y="2661045"/>
        <a:ext cx="3484432" cy="865355"/>
      </dsp:txXfrm>
    </dsp:sp>
    <dsp:sp modelId="{E884078B-B904-44DB-92D6-6D04D5E3205B}">
      <dsp:nvSpPr>
        <dsp:cNvPr id="0" name=""/>
        <dsp:cNvSpPr/>
      </dsp:nvSpPr>
      <dsp:spPr>
        <a:xfrm rot="10800000">
          <a:off x="3712364" y="2932863"/>
          <a:ext cx="1392702" cy="321719"/>
        </a:xfrm>
        <a:prstGeom prst="leftRightArrow">
          <a:avLst>
            <a:gd name="adj1" fmla="val 60000"/>
            <a:gd name="adj2" fmla="val 50000"/>
          </a:avLst>
        </a:prstGeom>
        <a:solidFill>
          <a:schemeClr val="tx2">
            <a:lumMod val="25000"/>
            <a:lumOff val="75000"/>
          </a:schemeClr>
        </a:solidFill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>
            <a:latin typeface="Book Antiqua" panose="02040602050305030304" pitchFamily="18" charset="0"/>
          </a:endParaRPr>
        </a:p>
      </dsp:txBody>
      <dsp:txXfrm rot="10800000">
        <a:off x="3808880" y="2997207"/>
        <a:ext cx="1199670" cy="193031"/>
      </dsp:txXfrm>
    </dsp:sp>
    <dsp:sp modelId="{B8F52BF8-F8A9-448B-871C-D15D26F6C712}">
      <dsp:nvSpPr>
        <dsp:cNvPr id="0" name=""/>
        <dsp:cNvSpPr/>
      </dsp:nvSpPr>
      <dsp:spPr>
        <a:xfrm>
          <a:off x="0" y="2634123"/>
          <a:ext cx="3538276" cy="919199"/>
        </a:xfrm>
        <a:prstGeom prst="roundRect">
          <a:avLst>
            <a:gd name="adj" fmla="val 10000"/>
          </a:avLst>
        </a:prstGeom>
        <a:solidFill>
          <a:srgbClr val="33CCCC"/>
        </a:solidFill>
        <a:ln w="190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rgbClr val="006666"/>
              </a:solidFill>
              <a:latin typeface="Book Antiqua" panose="02040602050305030304" pitchFamily="18" charset="0"/>
            </a:rPr>
            <a:t>Кафедра общественных финансов Финансового факультета</a:t>
          </a:r>
        </a:p>
      </dsp:txBody>
      <dsp:txXfrm>
        <a:off x="26922" y="2661045"/>
        <a:ext cx="3484432" cy="865355"/>
      </dsp:txXfrm>
    </dsp:sp>
    <dsp:sp modelId="{B8414B75-46DD-439F-A323-CC5AEBF1F974}">
      <dsp:nvSpPr>
        <dsp:cNvPr id="0" name=""/>
        <dsp:cNvSpPr/>
      </dsp:nvSpPr>
      <dsp:spPr>
        <a:xfrm rot="18903766">
          <a:off x="1217023" y="1485422"/>
          <a:ext cx="1392702" cy="321719"/>
        </a:xfrm>
        <a:prstGeom prst="leftRightArrow">
          <a:avLst>
            <a:gd name="adj1" fmla="val 60000"/>
            <a:gd name="adj2" fmla="val 50000"/>
          </a:avLst>
        </a:prstGeom>
        <a:solidFill>
          <a:schemeClr val="tx2">
            <a:lumMod val="25000"/>
            <a:lumOff val="75000"/>
          </a:schemeClr>
        </a:solidFill>
        <a:ln>
          <a:solidFill>
            <a:schemeClr val="accent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>
            <a:latin typeface="Book Antiqua" panose="02040602050305030304" pitchFamily="18" charset="0"/>
          </a:endParaRPr>
        </a:p>
      </dsp:txBody>
      <dsp:txXfrm>
        <a:off x="1313539" y="1549766"/>
        <a:ext cx="1199670" cy="1930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9FE473-0446-1B07-2971-E0AD2F7E0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43B92DD-EF1C-C523-7789-C556186ECA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2250F35-0357-B826-E415-08F70672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82D6-EE7A-4D18-ABD7-9C561FFE685A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6AD22F-1541-7D96-85C3-E63C03A33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6F1031-7F82-ECD1-3323-5A21615B8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6C493-482F-4D03-8963-4AC9B34AA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148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6B9180-72B5-B5AC-4969-DEC8D4260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CA0FD96-073D-9BB3-8012-016E42561B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CD3E77-BF1E-7CBB-1015-5DB47D117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82D6-EE7A-4D18-ABD7-9C561FFE685A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33FEAA-94BD-06D8-C35D-435CFF181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22B13B-E78B-5B09-E147-FFCB7BC21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6C493-482F-4D03-8963-4AC9B34AA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133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1A107FA-481E-AA33-38D5-F8E5EA2F92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8F5B4A4-F5B1-D8A5-EC27-52A40DF55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1A6B50-435C-0408-E904-FBA1F7480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82D6-EE7A-4D18-ABD7-9C561FFE685A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8F06B8-4B5B-41EA-73F6-09765D649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BBD98D-4ACF-FFED-7177-994D860B5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6C493-482F-4D03-8963-4AC9B34AA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81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53D633-1446-C792-837E-58504D9D9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5A52F5-88B8-D853-996C-961D4CA96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17F79F-9D3F-D379-9271-69DACDD69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82D6-EE7A-4D18-ABD7-9C561FFE685A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7A757F-797E-5E3E-6C56-EBB300DE2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65F382-DE38-7729-FD55-6B00EF663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6C493-482F-4D03-8963-4AC9B34AA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5645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181629-F809-9997-D72D-256627E12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89F5F32-52C7-9131-4F10-3C471554AB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4430A2-5D59-F441-9C1A-0A9B65173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82D6-EE7A-4D18-ABD7-9C561FFE685A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C8E0CF-3408-9B7A-473F-74C42B5B6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4EEA92-43E9-9CB0-9B91-15DED6752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6C493-482F-4D03-8963-4AC9B34AA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813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66C525-0101-8338-C465-BEA85B193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733E8D-ED89-D902-BBDC-EF03D857CC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0C21CD5-0657-3EFF-861A-187D86A02F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A7EA155-B695-3363-F22A-179C33F10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82D6-EE7A-4D18-ABD7-9C561FFE685A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2D2E42F-184F-4438-A1F5-1C597EF99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A37881F-BC1C-692D-7474-B74955CDC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6C493-482F-4D03-8963-4AC9B34AA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487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1CEA6C-3758-7A01-E1C6-8EC889E510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F4B9175-D784-0037-1F57-A8B146075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5861651-6281-521B-53C9-40A1070643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96D9C07-9C01-0E53-C6D5-622FD47AB3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BF7419E-7E25-072B-84DA-B580CF9013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58FF043-D5B3-D739-654D-1F40BD258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82D6-EE7A-4D18-ABD7-9C561FFE685A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EC3CE55-A065-0EA9-C991-F04E3BCBF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CB3F767-7883-D03A-5C7A-E06843B9E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6C493-482F-4D03-8963-4AC9B34AA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165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9E512F-BB2C-9140-2470-13E435C3B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768D986-6231-DD91-8AA4-59C93DBF0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82D6-EE7A-4D18-ABD7-9C561FFE685A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2C85A8A-9A6B-F7D1-7AB1-C7D178451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DEDBF11-B474-640A-8CF0-7B14EE3EC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6C493-482F-4D03-8963-4AC9B34AA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681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069EE23-4E8C-A1A7-F8E3-A9E9A2676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82D6-EE7A-4D18-ABD7-9C561FFE685A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BBA96BE-2FA7-0DB8-DBF2-44BB69651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6FABC2D-9641-03C9-C910-57B9E7BBE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6C493-482F-4D03-8963-4AC9B34AA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95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11D51A-FF8A-856A-A716-55970E46D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FB0B33-EF00-5D5B-DF05-AC717C6D2F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9988E3B-3EF9-4B54-A61F-BB6C4EC7DF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03D94D3-868C-82F8-D16E-D31DC5D9F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82D6-EE7A-4D18-ABD7-9C561FFE685A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D808245-9276-3921-23C9-5E2676B54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AFCCDFD-E9E4-37BE-EB7B-3119CDBD7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6C493-482F-4D03-8963-4AC9B34AA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32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7D4906-85C7-9DFD-6C93-B3FAE4D04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EFDA748-63E9-AB66-B421-FA59792290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93D4002-76AC-A332-A10F-6AADA59527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61A4EA-33A8-7E46-C0DC-3549348B6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82D6-EE7A-4D18-ABD7-9C561FFE685A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39F3935-756B-79D5-6D33-278FEB0E4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7BD3A6-531C-49A0-6FCD-26192C938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6C493-482F-4D03-8963-4AC9B34AA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496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99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8099A1-CB5F-845A-396F-59A453001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0A0CB5E-6F59-0C67-0129-0B14E2772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76605F9-7E60-20BB-7E33-52F9BF35F1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FA82D6-EE7A-4D18-ABD7-9C561FFE685A}" type="datetimeFigureOut">
              <a:rPr lang="ru-RU" smtClean="0"/>
              <a:t>22.03.2024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9BB68F-8240-FE9E-5EE2-0979299DD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1178B4-7050-3E6B-ECC4-67F601003C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56C493-482F-4D03-8963-4AC9B34AAA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0266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B0C699B-A938-E174-21BE-02ACA79500F8}"/>
              </a:ext>
            </a:extLst>
          </p:cNvPr>
          <p:cNvSpPr txBox="1"/>
          <p:nvPr/>
        </p:nvSpPr>
        <p:spPr>
          <a:xfrm>
            <a:off x="894665" y="59938"/>
            <a:ext cx="10770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solidFill>
                  <a:srgbClr val="006666"/>
                </a:solidFill>
                <a:latin typeface="Book Antiqua" panose="02040602050305030304" pitchFamily="18" charset="0"/>
              </a:rPr>
              <a:t>Научная школа «Управление государственными финансами»</a:t>
            </a:r>
            <a:endParaRPr lang="ru-RU" sz="2400" b="1" i="1" dirty="0">
              <a:solidFill>
                <a:srgbClr val="006666"/>
              </a:solidFill>
              <a:latin typeface="Book Antiqua" panose="0204060205030503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96A574-44BA-45BC-E96D-1E6BB5923E1C}"/>
              </a:ext>
            </a:extLst>
          </p:cNvPr>
          <p:cNvSpPr txBox="1"/>
          <p:nvPr/>
        </p:nvSpPr>
        <p:spPr>
          <a:xfrm rot="16200000">
            <a:off x="-3570516" y="3377587"/>
            <a:ext cx="8284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Book Antiqua" panose="02040602050305030304" pitchFamily="18" charset="0"/>
              </a:rPr>
              <a:t>ЦИФРОВЫЕ ФИНАНСЫ </a:t>
            </a:r>
          </a:p>
          <a:p>
            <a:pPr algn="ctr"/>
            <a:r>
              <a:rPr lang="ru-RU" dirty="0">
                <a:latin typeface="Book Antiqua" panose="02040602050305030304" pitchFamily="18" charset="0"/>
              </a:rPr>
              <a:t>В ГОСУДАРСТВЕННОМ СЕКТОРЕ</a:t>
            </a:r>
          </a:p>
        </p:txBody>
      </p:sp>
      <p:sp>
        <p:nvSpPr>
          <p:cNvPr id="6" name="Левая фигурная скобка 5">
            <a:extLst>
              <a:ext uri="{FF2B5EF4-FFF2-40B4-BE49-F238E27FC236}">
                <a16:creationId xmlns:a16="http://schemas.microsoft.com/office/drawing/2014/main" id="{F4A4241B-026A-193B-7F53-742829826D66}"/>
              </a:ext>
            </a:extLst>
          </p:cNvPr>
          <p:cNvSpPr/>
          <p:nvPr/>
        </p:nvSpPr>
        <p:spPr>
          <a:xfrm>
            <a:off x="894666" y="1051334"/>
            <a:ext cx="357192" cy="5567180"/>
          </a:xfrm>
          <a:prstGeom prst="leftBrace">
            <a:avLst>
              <a:gd name="adj1" fmla="val 83914"/>
              <a:gd name="adj2" fmla="val 50000"/>
            </a:avLst>
          </a:prstGeom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id="{E3D90031-2556-83E0-4B85-B8A633CEE7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05477791"/>
              </p:ext>
            </p:extLst>
          </p:nvPr>
        </p:nvGraphicFramePr>
        <p:xfrm>
          <a:off x="2363262" y="1084358"/>
          <a:ext cx="8817431" cy="3553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DE270E4D-F5AD-1870-49FD-8C4080A60123}"/>
              </a:ext>
            </a:extLst>
          </p:cNvPr>
          <p:cNvSpPr txBox="1"/>
          <p:nvPr/>
        </p:nvSpPr>
        <p:spPr>
          <a:xfrm>
            <a:off x="4534226" y="2598003"/>
            <a:ext cx="45175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МЕЖДИСЦИПЛИНАРНАЯ</a:t>
            </a:r>
          </a:p>
          <a:p>
            <a:pPr algn="ctr"/>
            <a:r>
              <a:rPr lang="ru-RU" sz="2400" b="1" dirty="0">
                <a:solidFill>
                  <a:srgbClr val="0066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СПЕЦИАЛИЗАЦИЯ</a:t>
            </a: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B2B5B284-B58B-CF1D-47B0-72E37DA14888}"/>
              </a:ext>
            </a:extLst>
          </p:cNvPr>
          <p:cNvSpPr/>
          <p:nvPr/>
        </p:nvSpPr>
        <p:spPr>
          <a:xfrm>
            <a:off x="1597277" y="3245035"/>
            <a:ext cx="1432844" cy="623639"/>
          </a:xfrm>
          <a:prstGeom prst="ellipse">
            <a:avLst/>
          </a:prstGeom>
          <a:solidFill>
            <a:srgbClr val="00666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Book Antiqua" panose="02040602050305030304" pitchFamily="18" charset="0"/>
              </a:rPr>
              <a:t>5.2.4 Финансы</a:t>
            </a: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5974A54C-36A3-3C03-2603-106AC0BB38AD}"/>
              </a:ext>
            </a:extLst>
          </p:cNvPr>
          <p:cNvSpPr/>
          <p:nvPr/>
        </p:nvSpPr>
        <p:spPr>
          <a:xfrm>
            <a:off x="10647686" y="3237007"/>
            <a:ext cx="1432844" cy="623639"/>
          </a:xfrm>
          <a:prstGeom prst="ellipse">
            <a:avLst/>
          </a:prstGeom>
          <a:solidFill>
            <a:srgbClr val="00666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Book Antiqua" panose="02040602050305030304" pitchFamily="18" charset="0"/>
              </a:rPr>
              <a:t>5.2.4 Финансы</a:t>
            </a: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74C425CE-B3CF-7470-3E53-F8BD6EC9FDDB}"/>
              </a:ext>
            </a:extLst>
          </p:cNvPr>
          <p:cNvSpPr/>
          <p:nvPr/>
        </p:nvSpPr>
        <p:spPr>
          <a:xfrm>
            <a:off x="7514238" y="695623"/>
            <a:ext cx="3666455" cy="623639"/>
          </a:xfrm>
          <a:prstGeom prst="ellipse">
            <a:avLst/>
          </a:prstGeom>
          <a:solidFill>
            <a:srgbClr val="00666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Book Antiqua" panose="02040602050305030304" pitchFamily="18" charset="0"/>
              </a:rPr>
              <a:t>5.2.7 Государственное и муниципальное управление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D02730-F94B-4F39-B7F9-761000C04DEC}"/>
              </a:ext>
            </a:extLst>
          </p:cNvPr>
          <p:cNvSpPr txBox="1"/>
          <p:nvPr/>
        </p:nvSpPr>
        <p:spPr>
          <a:xfrm>
            <a:off x="1585503" y="5138881"/>
            <a:ext cx="45660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i="1" dirty="0">
                <a:latin typeface="Book Antiqua" panose="02040602050305030304" pitchFamily="18" charset="0"/>
              </a:rPr>
              <a:t>Финансовая политика во благо национального роста. </a:t>
            </a:r>
          </a:p>
          <a:p>
            <a:pPr algn="just"/>
            <a:r>
              <a:rPr lang="ru-RU" sz="1200" i="1" dirty="0">
                <a:latin typeface="Book Antiqua" panose="02040602050305030304" pitchFamily="18" charset="0"/>
              </a:rPr>
              <a:t>Вопросы развития теории финансов: вызовы, адаптация, необходимая трансформация.</a:t>
            </a:r>
          </a:p>
          <a:p>
            <a:pPr algn="just"/>
            <a:r>
              <a:rPr lang="ru-RU" sz="1200" i="1" dirty="0">
                <a:latin typeface="Book Antiqua" panose="02040602050305030304" pitchFamily="18" charset="0"/>
              </a:rPr>
              <a:t>Государственные и муниципальные финансы нового времени: </a:t>
            </a:r>
          </a:p>
          <a:p>
            <a:pPr algn="just"/>
            <a:r>
              <a:rPr lang="ru-RU" sz="1200" i="1" dirty="0">
                <a:latin typeface="Book Antiqua" panose="02040602050305030304" pitchFamily="18" charset="0"/>
              </a:rPr>
              <a:t>от глобальной интеграции к внутренней настройке.</a:t>
            </a:r>
          </a:p>
          <a:p>
            <a:pPr algn="just"/>
            <a:r>
              <a:rPr lang="ru-RU" sz="1200" i="1" dirty="0">
                <a:latin typeface="Book Antiqua" panose="02040602050305030304" pitchFamily="18" charset="0"/>
              </a:rPr>
              <a:t>Траектории развития региональных финансов.</a:t>
            </a:r>
          </a:p>
          <a:p>
            <a:pPr algn="just"/>
            <a:r>
              <a:rPr lang="ru-RU" sz="1200" i="1" dirty="0">
                <a:latin typeface="Book Antiqua" panose="02040602050305030304" pitchFamily="18" charset="0"/>
              </a:rPr>
              <a:t>Новации и традиции в социальной поддержке населения.</a:t>
            </a: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E6E8F0B7-98AA-E022-EEB9-A5D77ED5A8B0}"/>
              </a:ext>
            </a:extLst>
          </p:cNvPr>
          <p:cNvSpPr/>
          <p:nvPr/>
        </p:nvSpPr>
        <p:spPr>
          <a:xfrm>
            <a:off x="1251858" y="691940"/>
            <a:ext cx="2743199" cy="206136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6666"/>
                </a:solidFill>
                <a:latin typeface="Book Antiqua" panose="02040602050305030304" pitchFamily="18" charset="0"/>
              </a:rPr>
              <a:t>5.2.4 </a:t>
            </a:r>
          </a:p>
          <a:p>
            <a:pPr algn="ctr"/>
            <a:r>
              <a:rPr lang="ru-RU" sz="1600" dirty="0">
                <a:solidFill>
                  <a:srgbClr val="006666"/>
                </a:solidFill>
                <a:latin typeface="Book Antiqua" panose="02040602050305030304" pitchFamily="18" charset="0"/>
              </a:rPr>
              <a:t>Финансы</a:t>
            </a:r>
          </a:p>
          <a:p>
            <a:pPr algn="ctr"/>
            <a:r>
              <a:rPr lang="ru-RU" sz="1600" dirty="0">
                <a:solidFill>
                  <a:srgbClr val="006666"/>
                </a:solidFill>
                <a:latin typeface="Book Antiqua" panose="02040602050305030304" pitchFamily="18" charset="0"/>
              </a:rPr>
              <a:t>+</a:t>
            </a:r>
          </a:p>
          <a:p>
            <a:pPr algn="ctr"/>
            <a:r>
              <a:rPr lang="ru-RU" sz="1600" dirty="0">
                <a:solidFill>
                  <a:srgbClr val="006666"/>
                </a:solidFill>
                <a:latin typeface="Book Antiqua" panose="02040602050305030304" pitchFamily="18" charset="0"/>
              </a:rPr>
              <a:t>5.2.7 Государственное и муниципальное управление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139205E-BC2E-0691-8722-B75F22CE06BF}"/>
              </a:ext>
            </a:extLst>
          </p:cNvPr>
          <p:cNvSpPr txBox="1"/>
          <p:nvPr/>
        </p:nvSpPr>
        <p:spPr>
          <a:xfrm>
            <a:off x="6508770" y="5057355"/>
            <a:ext cx="54348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200" i="1" dirty="0">
                <a:latin typeface="Book Antiqua" panose="02040602050305030304" pitchFamily="18" charset="0"/>
              </a:rPr>
              <a:t>Новые тренды в теории и практике государственного управления, финансового контроля и аудита</a:t>
            </a:r>
          </a:p>
          <a:p>
            <a:pPr algn="just"/>
            <a:r>
              <a:rPr lang="ru-RU" sz="1200" i="1" dirty="0">
                <a:latin typeface="Book Antiqua" panose="02040602050305030304" pitchFamily="18" charset="0"/>
              </a:rPr>
              <a:t>Цифровая трансформация государственного финансового контроля и аудита.</a:t>
            </a:r>
          </a:p>
          <a:p>
            <a:pPr algn="just"/>
            <a:r>
              <a:rPr lang="ru-RU" sz="1200" i="1" dirty="0">
                <a:latin typeface="Book Antiqua" panose="02040602050305030304" pitchFamily="18" charset="0"/>
              </a:rPr>
              <a:t>Теория и методология контроллинга в государственном секторе.</a:t>
            </a:r>
          </a:p>
          <a:p>
            <a:pPr algn="just"/>
            <a:r>
              <a:rPr lang="ru-RU" sz="1200" i="1" dirty="0">
                <a:latin typeface="Book Antiqua" panose="02040602050305030304" pitchFamily="18" charset="0"/>
              </a:rPr>
              <a:t>Теория и методология кэш-менеджмента в </a:t>
            </a:r>
            <a:r>
              <a:rPr lang="ru-RU" sz="1200" i="1">
                <a:latin typeface="Book Antiqua" panose="02040602050305030304" pitchFamily="18" charset="0"/>
              </a:rPr>
              <a:t>государственном секторе</a:t>
            </a:r>
          </a:p>
          <a:p>
            <a:pPr algn="just"/>
            <a:r>
              <a:rPr lang="ru-RU" sz="1200" i="1">
                <a:latin typeface="Book Antiqua" panose="02040602050305030304" pitchFamily="18" charset="0"/>
              </a:rPr>
              <a:t>Перспективы </a:t>
            </a:r>
            <a:r>
              <a:rPr lang="ru-RU" sz="1200" i="1" dirty="0">
                <a:latin typeface="Book Antiqua" panose="02040602050305030304" pitchFamily="18" charset="0"/>
              </a:rPr>
              <a:t>государственного управления развитием региональных экономических систем</a:t>
            </a:r>
          </a:p>
          <a:p>
            <a:pPr algn="just"/>
            <a:r>
              <a:rPr lang="ru-RU" sz="1200" i="1" dirty="0">
                <a:latin typeface="Book Antiqua" panose="02040602050305030304" pitchFamily="18" charset="0"/>
              </a:rPr>
              <a:t>Проблемы внедрения механизмов цифрового государственного управления в России.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46C31B-BC18-84E1-6C30-124A8FAF4597}"/>
              </a:ext>
            </a:extLst>
          </p:cNvPr>
          <p:cNvSpPr txBox="1"/>
          <p:nvPr/>
        </p:nvSpPr>
        <p:spPr>
          <a:xfrm>
            <a:off x="5210246" y="4688023"/>
            <a:ext cx="64552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latin typeface="Book Antiqua" panose="02040602050305030304" pitchFamily="18" charset="0"/>
              </a:rPr>
              <a:t>Приоритетные направления:</a:t>
            </a:r>
          </a:p>
        </p:txBody>
      </p:sp>
    </p:spTree>
    <p:extLst>
      <p:ext uri="{BB962C8B-B14F-4D97-AF65-F5344CB8AC3E}">
        <p14:creationId xmlns:p14="http://schemas.microsoft.com/office/powerpoint/2010/main" val="9584199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158</Words>
  <Application>Microsoft Office PowerPoint</Application>
  <PresentationFormat>Широкоэкранный</PresentationFormat>
  <Paragraphs>28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Book Antiqua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Лысенко Анастасия Андреевна</dc:creator>
  <cp:lastModifiedBy>Лысенко Анастасия Андреевна</cp:lastModifiedBy>
  <cp:revision>9</cp:revision>
  <dcterms:created xsi:type="dcterms:W3CDTF">2024-03-22T13:25:23Z</dcterms:created>
  <dcterms:modified xsi:type="dcterms:W3CDTF">2024-03-22T14:00:57Z</dcterms:modified>
</cp:coreProperties>
</file>