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00" r:id="rId3"/>
    <p:sldId id="347" r:id="rId4"/>
    <p:sldId id="283" r:id="rId5"/>
    <p:sldId id="335" r:id="rId6"/>
    <p:sldId id="337" r:id="rId7"/>
    <p:sldId id="338" r:id="rId8"/>
    <p:sldId id="339" r:id="rId9"/>
    <p:sldId id="341" r:id="rId10"/>
    <p:sldId id="345" r:id="rId11"/>
    <p:sldId id="342" r:id="rId12"/>
    <p:sldId id="343" r:id="rId13"/>
    <p:sldId id="346" r:id="rId14"/>
    <p:sldId id="340" r:id="rId15"/>
    <p:sldId id="344" r:id="rId16"/>
    <p:sldId id="336" r:id="rId17"/>
    <p:sldId id="334" r:id="rId18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Стратегия" id="{21FAB6A8-B6F7-854C-8B0F-B72A1A654E92}">
          <p14:sldIdLst>
            <p14:sldId id="256"/>
            <p14:sldId id="300"/>
            <p14:sldId id="347"/>
            <p14:sldId id="283"/>
            <p14:sldId id="335"/>
            <p14:sldId id="337"/>
            <p14:sldId id="338"/>
            <p14:sldId id="339"/>
            <p14:sldId id="341"/>
            <p14:sldId id="345"/>
            <p14:sldId id="342"/>
            <p14:sldId id="343"/>
            <p14:sldId id="346"/>
            <p14:sldId id="340"/>
            <p14:sldId id="344"/>
            <p14:sldId id="336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8163" autoAdjust="0"/>
  </p:normalViewPr>
  <p:slideViewPr>
    <p:cSldViewPr snapToGrid="0" snapToObjects="1" showGuides="1">
      <p:cViewPr varScale="1">
        <p:scale>
          <a:sx n="89" d="100"/>
          <a:sy n="89" d="100"/>
        </p:scale>
        <p:origin x="1253" y="67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38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938586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7619F-0893-8947-BC7A-3919105128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60900" y="1181100"/>
            <a:ext cx="3883025" cy="3486150"/>
          </a:xfrm>
        </p:spPr>
        <p:txBody>
          <a:bodyPr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D2C822-16A1-45EE-9935-04BD6D8B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27A6-D7D8-4F04-A27C-416442D177EC}" type="datetimeFigureOut">
              <a:rPr lang="ru-RU" smtClean="0"/>
              <a:pPr/>
              <a:t>01.07.2026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E88941-7729-4BBC-B66D-865B5DB0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ACE7C9-5BA4-40BF-BEC7-AD938829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0443" y="4667250"/>
            <a:ext cx="234039" cy="227242"/>
          </a:xfrm>
        </p:spPr>
        <p:txBody>
          <a:bodyPr/>
          <a:lstStyle/>
          <a:p>
            <a:fld id="{E850A6DE-3870-4F13-AAA7-FF50CF3497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0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1" r:id="rId10"/>
    <p:sldLayoutId id="2147483669" r:id="rId11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55608" y="3834743"/>
            <a:ext cx="7642818" cy="595312"/>
          </a:xfrm>
        </p:spPr>
        <p:txBody>
          <a:bodyPr>
            <a:normAutofit fontScale="47500" lnSpcReduction="20000"/>
          </a:bodyPr>
          <a:lstStyle/>
          <a:p>
            <a:pPr eaLnBrk="1" hangingPunct="1"/>
            <a:r>
              <a:rPr lang="ru-RU" altLang="ru-RU" sz="3400" dirty="0">
                <a:solidFill>
                  <a:schemeClr val="accent2"/>
                </a:solidFill>
              </a:rPr>
              <a:t>ЮЛИЯ ШУЛЕПИНА</a:t>
            </a:r>
          </a:p>
          <a:p>
            <a:pPr eaLnBrk="1" hangingPunct="1"/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Консультант по повышению финансовой грамотности населения</a:t>
            </a:r>
          </a:p>
          <a:p>
            <a:pPr eaLnBrk="1" hangingPunct="1"/>
            <a:endParaRPr lang="ru-RU" altLang="ru-RU" sz="1500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13893" y="4439299"/>
            <a:ext cx="16113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0" dirty="0">
                <a:solidFill>
                  <a:schemeClr val="accent1">
                    <a:lumMod val="50000"/>
                  </a:schemeClr>
                </a:solidFill>
                <a:latin typeface="Proxima Nova Rg" panose="02000506030000020004" pitchFamily="2" charset="0"/>
              </a:rPr>
              <a:t> 02 июля 2026 г.</a:t>
            </a:r>
          </a:p>
          <a:p>
            <a:pPr>
              <a:defRPr/>
            </a:pPr>
            <a:r>
              <a:rPr lang="ru-RU" sz="1400" b="0" dirty="0">
                <a:solidFill>
                  <a:schemeClr val="accent1">
                    <a:lumMod val="50000"/>
                  </a:schemeClr>
                </a:solidFill>
                <a:latin typeface="Proxima Nova Rg" panose="02000506030000020004" pitchFamily="2" charset="0"/>
              </a:rPr>
              <a:t>г. Архангельск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63374" y="1216545"/>
            <a:ext cx="96707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75000"/>
                  </a:schemeClr>
                </a:solidFill>
              </a:rPr>
              <a:t>ФИНАНСОВОЕ ПРОСВЕЩЕНИЕ:</a:t>
            </a:r>
          </a:p>
          <a:p>
            <a:r>
              <a:rPr lang="ru-RU" sz="2000" b="0" i="1" dirty="0">
                <a:solidFill>
                  <a:schemeClr val="accent1">
                    <a:lumMod val="75000"/>
                  </a:schemeClr>
                </a:solidFill>
              </a:rPr>
              <a:t>ВЗАИМОДЕЙСТВИЕ С ОБЩЕСТВЕННЫМИ ОРГАНИЗАЦИЯМИ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06" y="147655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ПРЕДВЫБОРНЫЕ КОМПАНИИ, мероприятия партий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Финансовое здоровье женщин 2026г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 50 человек,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г. Архангельск</a:t>
            </a:r>
          </a:p>
        </p:txBody>
      </p:sp>
      <p:pic>
        <p:nvPicPr>
          <p:cNvPr id="11" name="Picture 6" descr="ГЛАВНАЯ">
            <a:extLst>
              <a:ext uri="{FF2B5EF4-FFF2-40B4-BE49-F238E27FC236}">
                <a16:creationId xmlns:a16="http://schemas.microsoft.com/office/drawing/2014/main" id="{96EC7B00-116B-447B-8590-A44E84F5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124357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969CD80-254C-42CE-8301-1C4C9B69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49" y="1311287"/>
            <a:ext cx="2751287" cy="3668383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EACFAD-1E22-4AAB-8641-E5DC7AAD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14" y="1327462"/>
            <a:ext cx="2751287" cy="3668383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3775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104075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Посол Культуры Союза женщин России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Тематические площадки по ФГ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на семейных фестивалях, конкурсах 2024-2025гг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г. Архангельск</a:t>
            </a:r>
          </a:p>
        </p:txBody>
      </p:sp>
      <p:pic>
        <p:nvPicPr>
          <p:cNvPr id="11" name="Picture 6" descr="ГЛАВНАЯ">
            <a:extLst>
              <a:ext uri="{FF2B5EF4-FFF2-40B4-BE49-F238E27FC236}">
                <a16:creationId xmlns:a16="http://schemas.microsoft.com/office/drawing/2014/main" id="{96EC7B00-116B-447B-8590-A44E84F5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124357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3DDE2E-C949-44E4-9D50-E2488B9B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751" y="1242203"/>
            <a:ext cx="3056698" cy="3753277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F1969A-C636-401E-AB31-B148F024F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02" y="1571376"/>
            <a:ext cx="4375117" cy="3366457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1430902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104075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НЕКОММЕРЧЕСКИЕ ОРГАНИЗАЦИИ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Тематические площадки по ФГ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на семейных фестивалях, конкурсах 2024-2025гг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г. Архангельск</a:t>
            </a:r>
          </a:p>
        </p:txBody>
      </p:sp>
      <p:pic>
        <p:nvPicPr>
          <p:cNvPr id="11" name="Picture 6" descr="ГЛАВНАЯ">
            <a:extLst>
              <a:ext uri="{FF2B5EF4-FFF2-40B4-BE49-F238E27FC236}">
                <a16:creationId xmlns:a16="http://schemas.microsoft.com/office/drawing/2014/main" id="{96EC7B00-116B-447B-8590-A44E84F5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124357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4EB7E-9352-46E7-B832-12704FD2C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1866189"/>
            <a:ext cx="4203938" cy="315295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399A0-E6A0-46DA-BAB9-721FC05C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62" y="1590143"/>
            <a:ext cx="4572000" cy="34290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5991459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104075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НЕКОММЕРЧЕСКИЕ ОРГАНИЗАЦИИ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АРОБО «ТРИЕДИНСТВО» – восстановление после онкологического заболевания 2023 -2025гг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г. Северодвинск</a:t>
            </a:r>
            <a:endParaRPr lang="ru-RU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67F5CC-3067-46D4-8D65-797A26A1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" y="1526874"/>
            <a:ext cx="4439729" cy="3329797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53C19A9-7E39-4899-BEBF-CF4D0F77B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2" y="1656272"/>
            <a:ext cx="4546913" cy="3030028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941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Центр поддержки молодой семьи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Форум для молодежи 2024г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Площадка «Как жениться и не разориться»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40 человек</a:t>
            </a:r>
            <a:br>
              <a:rPr lang="ru-RU" b="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г. Архангельск</a:t>
            </a:r>
            <a:br>
              <a:rPr lang="ru-RU" b="0" i="1" dirty="0"/>
            </a:br>
            <a:r>
              <a:rPr lang="ru-RU" b="0" i="1" dirty="0"/>
              <a:t> </a:t>
            </a:r>
            <a:br>
              <a:rPr lang="ru-RU" b="0" i="1" dirty="0"/>
            </a:br>
            <a:br>
              <a:rPr lang="ru-RU" b="0" i="1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A39485-82F7-4376-A0F4-BC2649FA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1975449"/>
            <a:ext cx="3920707" cy="294053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593061-ED4A-4BB4-9334-4270E65B3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82" y="1486979"/>
            <a:ext cx="4572000" cy="34290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0696271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ВОЛОНТЕРЫ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Форум для молодежи «Территория связей» 2025г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Площадка «Финансовая перезагрузка»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40 человек</a:t>
            </a:r>
            <a:br>
              <a:rPr lang="ru-RU" b="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г. Архангельск</a:t>
            </a:r>
            <a:br>
              <a:rPr lang="ru-RU" b="0" i="1" dirty="0"/>
            </a:br>
            <a:r>
              <a:rPr lang="ru-RU" b="0" i="1" dirty="0"/>
              <a:t> </a:t>
            </a:r>
            <a:br>
              <a:rPr lang="ru-RU" b="0" i="1" dirty="0"/>
            </a:br>
            <a:br>
              <a:rPr lang="ru-RU" b="0" i="1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315A1E-BE3B-4AA8-B4CC-86E1322AF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1801490"/>
            <a:ext cx="4290204" cy="3217653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2A1565-7F4D-4EA6-B80A-F6079410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6271"/>
            <a:ext cx="4483828" cy="3362871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4911778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8FA97-5BD6-4478-A6E8-BF2AA5D99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537">
            <a:off x="292509" y="189175"/>
            <a:ext cx="3284578" cy="233513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B7C9C-5BCD-4311-A33B-5FED951B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3408">
            <a:off x="4081913" y="769912"/>
            <a:ext cx="4924063" cy="266834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C80C7A-CE1E-4081-8A9A-4853B94E705F}"/>
              </a:ext>
            </a:extLst>
          </p:cNvPr>
          <p:cNvSpPr/>
          <p:nvPr/>
        </p:nvSpPr>
        <p:spPr>
          <a:xfrm>
            <a:off x="479880" y="4492660"/>
            <a:ext cx="8356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ВСЕГДА ИСКАТЬ НОВЫЕ ИДЕИ ДЛЯ ПРОСВЕЩЕНИЯ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0B5FBF-DAF9-4101-B208-E57951F2E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13" y="2296251"/>
            <a:ext cx="2789208" cy="2091906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407687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249"/>
            <a:ext cx="2685390" cy="176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34925" y="851468"/>
            <a:ext cx="48741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Финансового</a:t>
            </a:r>
          </a:p>
          <a:p>
            <a:pPr algn="ctr"/>
            <a:r>
              <a:rPr lang="ru-RU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благополучия!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8510BDD5-5EBD-AD4C-A4C1-B4C567DC68E7}"/>
              </a:ext>
            </a:extLst>
          </p:cNvPr>
          <p:cNvSpPr txBox="1">
            <a:spLocks/>
          </p:cNvSpPr>
          <p:nvPr/>
        </p:nvSpPr>
        <p:spPr>
          <a:xfrm>
            <a:off x="209517" y="1379299"/>
            <a:ext cx="4880068" cy="91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285750" indent="-285750" hangingPunct="1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/>
                </a:solidFill>
              </a:rPr>
              <a:t>ПОМОЩНИК РУКОВОДИТЕЛЯ АРХАНГЕЛЬСКОГО РЕГИОНАЛЬНОГО ОТДЕЛЕНИЯ СОЮЗА ЖЕНЩИН РОССИИ</a:t>
            </a:r>
          </a:p>
          <a:p>
            <a:pPr hangingPunct="1"/>
            <a:endParaRPr lang="ru-RU" sz="1600" dirty="0">
              <a:solidFill>
                <a:schemeClr val="accent1"/>
              </a:solidFill>
            </a:endParaRPr>
          </a:p>
          <a:p>
            <a:pPr marL="285750" indent="-285750" hangingPunct="1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/>
                </a:solidFill>
              </a:rPr>
              <a:t>КОНСУЛЬТАНТ ПО ФИНАНСОВОЙ ГРАМОТНОСТИ</a:t>
            </a:r>
          </a:p>
          <a:p>
            <a:pPr marL="285750" indent="-285750" hangingPunct="1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accent1"/>
              </a:solidFill>
            </a:endParaRPr>
          </a:p>
          <a:p>
            <a:pPr marL="285750" indent="-285750" hangingPunct="1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/>
                </a:solidFill>
              </a:rPr>
              <a:t>ЛЕКТОР ОБЩЕСТВА «ЗНАНИЕ»</a:t>
            </a:r>
          </a:p>
          <a:p>
            <a:pPr marL="285750" indent="-285750" hangingPunct="1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accent1"/>
              </a:solidFill>
            </a:endParaRPr>
          </a:p>
          <a:p>
            <a:pPr marL="285750" indent="-285750" hangingPunct="1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accent1"/>
                </a:solidFill>
              </a:rPr>
              <a:t>ОБЩЕСТВЕННЫЙ ДЕЯТЕЛЬ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CEBCC1-B618-42CA-A5FA-D265C5EE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90" y="1388389"/>
            <a:ext cx="4182293" cy="278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624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10BDD5-5EBD-AD4C-A4C1-B4C567DC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2855684"/>
            <a:ext cx="8436634" cy="1590029"/>
          </a:xfrm>
        </p:spPr>
        <p:txBody>
          <a:bodyPr/>
          <a:lstStyle/>
          <a:p>
            <a:pPr algn="ctr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Основной результат реализации стратегии: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повышение уровня финансовой грамотности и финансовой культуры, отраженное в умении пользоваться платежными инструментами, планировании и регулярном формировании </a:t>
            </a:r>
            <a:br>
              <a:rPr lang="ru-RU" b="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дополнительных накоплений к будущей пенсии</a:t>
            </a:r>
            <a:endParaRPr lang="ru-RU" sz="1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8510BDD5-5EBD-AD4C-A4C1-B4C567DC68E7}"/>
              </a:ext>
            </a:extLst>
          </p:cNvPr>
          <p:cNvSpPr txBox="1">
            <a:spLocks/>
          </p:cNvSpPr>
          <p:nvPr/>
        </p:nvSpPr>
        <p:spPr>
          <a:xfrm>
            <a:off x="1063374" y="1182247"/>
            <a:ext cx="6888262" cy="138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dirty="0">
                <a:solidFill>
                  <a:schemeClr val="accent1"/>
                </a:solidFill>
              </a:rPr>
              <a:t>СТРАТЕГИЯ ПОВЫШЕНИЯ ФИНАНСОВОЙ ГРАМОТНОСТИ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в Российской Федерации на 2023 – 2030 годы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sz="1600" b="0" i="1" dirty="0">
                <a:solidFill>
                  <a:schemeClr val="accent1">
                    <a:lumMod val="75000"/>
                  </a:schemeClr>
                </a:solidFill>
              </a:rPr>
              <a:t>(утверждена распоряжением Правительства Российской Федерации</a:t>
            </a:r>
            <a:br>
              <a:rPr lang="ru-RU" sz="1600" b="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0" i="1" dirty="0">
                <a:solidFill>
                  <a:schemeClr val="accent1">
                    <a:lumMod val="75000"/>
                  </a:schemeClr>
                </a:solidFill>
              </a:rPr>
              <a:t>от 24 октября 2023 года № 2958-р)</a:t>
            </a:r>
          </a:p>
        </p:txBody>
      </p:sp>
    </p:spTree>
    <p:extLst>
      <p:ext uri="{BB962C8B-B14F-4D97-AF65-F5344CB8AC3E}">
        <p14:creationId xmlns:p14="http://schemas.microsoft.com/office/powerpoint/2010/main" val="7334518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66623" y="1864440"/>
            <a:ext cx="8975785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Укрепление позиций женщин в общественно-политической жизни</a:t>
            </a:r>
          </a:p>
          <a:p>
            <a:pPr marL="342900" indent="-342900" algn="l">
              <a:buAutoNum type="arabicPeriod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2.   Повышение роли женщины в развитии общества, улучшение качества их жизни</a:t>
            </a:r>
          </a:p>
          <a:p>
            <a:pPr algn="l"/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 fontAlgn="base">
              <a:spcBef>
                <a:spcPct val="0"/>
              </a:spcBef>
              <a:spcAft>
                <a:spcPct val="0"/>
              </a:spcAft>
              <a:buAutoNum type="arabicPeriod" startAt="3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Экономическое благополучие женщин</a:t>
            </a:r>
          </a:p>
          <a:p>
            <a:pPr marL="342900" indent="-342900" algn="l" fontAlgn="base">
              <a:spcBef>
                <a:spcPct val="0"/>
              </a:spcBef>
              <a:spcAft>
                <a:spcPct val="0"/>
              </a:spcAft>
              <a:buAutoNum type="arabicPeriod" startAt="3"/>
            </a:pPr>
            <a:endParaRPr lang="ru-RU" sz="16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4.   Сохранение здоровья женщин всех возрастов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5.   Профилактика социального неблагополучия женщин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623" y="811933"/>
            <a:ext cx="707950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ОСНОВНЫЕ НАПРАВЛЕНИЯ  НАЦИОНАЛЬНОЙ СТРАТЕГИИ </a:t>
            </a:r>
          </a:p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ДЕЙСТВИЙ В ИНТЕРЕСАХ ЖЕНЩИН НА 2023 -2030 </a:t>
            </a:r>
            <a:r>
              <a:rPr lang="ru-RU" sz="1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гг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6" descr="ГЛАВНАЯ">
            <a:extLst>
              <a:ext uri="{FF2B5EF4-FFF2-40B4-BE49-F238E27FC236}">
                <a16:creationId xmlns:a16="http://schemas.microsoft.com/office/drawing/2014/main" id="{134E3824-0F7F-4C88-812B-8017DCB0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23" y="811933"/>
            <a:ext cx="1054454" cy="10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23" y="288299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Форум для женщин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ПРОКаргополочку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 2023г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Каргопольский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округ Архангельской области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110 человек, 500 км от Архангельска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6B886C-DEB6-49DA-9528-42712CA54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06" y="1901261"/>
            <a:ext cx="3938587" cy="2953940"/>
          </a:xfrm>
          <a:effectLst>
            <a:softEdge rad="1651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43F9839-61A1-4BAD-89CC-24C98B8F62A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" y="2168135"/>
            <a:ext cx="4679208" cy="1960654"/>
          </a:xfrm>
          <a:effectLst>
            <a:softEdge rad="215900"/>
          </a:effectLst>
        </p:spPr>
      </p:pic>
      <p:pic>
        <p:nvPicPr>
          <p:cNvPr id="9" name="Picture 6" descr="ГЛАВНАЯ">
            <a:extLst>
              <a:ext uri="{FF2B5EF4-FFF2-40B4-BE49-F238E27FC236}">
                <a16:creationId xmlns:a16="http://schemas.microsoft.com/office/drawing/2014/main" id="{022C49A6-2B2A-4668-AEEB-40B12BCA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09" y="184058"/>
            <a:ext cx="1115994" cy="111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82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9" y="204134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Форум для женщин 2024 г.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Шенкурский округ Архангельской области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120 человек, 450 км от Архангельска </a:t>
            </a:r>
            <a:br>
              <a:rPr lang="ru-RU" b="0" i="1" dirty="0"/>
            </a:br>
            <a:br>
              <a:rPr lang="ru-RU" b="0" i="1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6EE33B-5D45-4A4C-9BC9-6C943C4197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9" y="1661306"/>
            <a:ext cx="4248085" cy="2834268"/>
          </a:xfrm>
          <a:effectLst>
            <a:softEdge rad="1651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5ECDC42-9230-4408-9617-15FFE4F6C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61306"/>
            <a:ext cx="4248083" cy="2834268"/>
          </a:xfrm>
          <a:effectLst>
            <a:softEdge rad="152400"/>
          </a:effectLst>
        </p:spPr>
      </p:pic>
      <p:pic>
        <p:nvPicPr>
          <p:cNvPr id="13" name="Picture 6" descr="ГЛАВНАЯ">
            <a:extLst>
              <a:ext uri="{FF2B5EF4-FFF2-40B4-BE49-F238E27FC236}">
                <a16:creationId xmlns:a16="http://schemas.microsoft.com/office/drawing/2014/main" id="{C5DFBADD-A95D-4420-9FCD-AB20A59A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67" y="233326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139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55" y="207795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Форум для женщин 2023г.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г. Северодвинск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50 человек, 40 км от Архангельска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26C521-6CDA-4711-B32E-BE57384BE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3" y="1628822"/>
            <a:ext cx="4448467" cy="333635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59E80901-A5E7-4503-BE7A-40D9C0745AF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69" y="1691698"/>
            <a:ext cx="4280798" cy="3210598"/>
          </a:xfrm>
          <a:effectLst>
            <a:softEdge rad="215900"/>
          </a:effectLst>
        </p:spPr>
      </p:pic>
      <p:pic>
        <p:nvPicPr>
          <p:cNvPr id="23" name="Picture 6" descr="ГЛАВНАЯ">
            <a:extLst>
              <a:ext uri="{FF2B5EF4-FFF2-40B4-BE49-F238E27FC236}">
                <a16:creationId xmlns:a16="http://schemas.microsoft.com/office/drawing/2014/main" id="{8D98945C-1495-4EFC-8637-2573AF17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204134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398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Женсовет, ПРОФСОЮЗ на предприятии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АО «ЦС «ЗВЕЗДОЧКА», г. Северодвинск, 2025 г.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0" i="1" dirty="0">
                <a:solidFill>
                  <a:schemeClr val="accent1">
                    <a:lumMod val="75000"/>
                  </a:schemeClr>
                </a:solidFill>
              </a:rPr>
              <a:t>50 человек, 40 км от Архангельска </a:t>
            </a:r>
            <a:br>
              <a:rPr lang="ru-RU" b="0" i="1" dirty="0"/>
            </a:br>
            <a:br>
              <a:rPr lang="ru-RU" b="0" i="1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5AC48D-B073-4CFB-A6EA-4D612B3E3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28" y="1359386"/>
            <a:ext cx="4776159" cy="3582119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3B2745-A790-4260-AB18-FCD16F116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3" y="1897811"/>
            <a:ext cx="3816719" cy="286253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1" name="Picture 6" descr="ГЛАВНАЯ">
            <a:extLst>
              <a:ext uri="{FF2B5EF4-FFF2-40B4-BE49-F238E27FC236}">
                <a16:creationId xmlns:a16="http://schemas.microsoft.com/office/drawing/2014/main" id="{96EC7B00-116B-447B-8590-A44E84F5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124357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1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8142-856E-42ED-9ED2-1E1E6AB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4" y="124357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МИР АКТИВНОГО ДОЛГОЛЕТИЯ 2025г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Ветеранские организации,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Комитет солдатских матерей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ОСПЗО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***ПРИЕМНЫЕ СЕМЬИ 2024г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6" descr="ГЛАВНАЯ">
            <a:extLst>
              <a:ext uri="{FF2B5EF4-FFF2-40B4-BE49-F238E27FC236}">
                <a16:creationId xmlns:a16="http://schemas.microsoft.com/office/drawing/2014/main" id="{96EC7B00-116B-447B-8590-A44E84F5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78" y="124357"/>
            <a:ext cx="1040757" cy="1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0360EA-ABFA-4DDC-ACC7-0FFDD46E5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81" y="1259456"/>
            <a:ext cx="2747508" cy="3663344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A2E98E-04E6-421A-A6B7-0B0CC8A9D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0" y="1630710"/>
            <a:ext cx="4246646" cy="318498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9122236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155</Words>
  <Application>Microsoft Office PowerPoint</Application>
  <PresentationFormat>Экран (16:9)</PresentationFormat>
  <Paragraphs>42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Helvetica Neue</vt:lpstr>
      <vt:lpstr>Helvetica Neue Light</vt:lpstr>
      <vt:lpstr>Helvetica Neue Medium</vt:lpstr>
      <vt:lpstr>Proxima Nova Rg</vt:lpstr>
      <vt:lpstr>Times New Roman</vt:lpstr>
      <vt:lpstr>Wingdings</vt:lpstr>
      <vt:lpstr>White</vt:lpstr>
      <vt:lpstr>Презентация PowerPoint</vt:lpstr>
      <vt:lpstr>Презентация PowerPoint</vt:lpstr>
      <vt:lpstr>Основной результат реализации стратегии:  повышение уровня финансовой грамотности и финансовой культуры, отраженное в умении пользоваться платежными инструментами, планировании и регулярном формировании  дополнительных накоплений к будущей пенсии</vt:lpstr>
      <vt:lpstr>Презентация PowerPoint</vt:lpstr>
      <vt:lpstr>Форум для женщин «ПРОКаргополочку» 2023г  Каргопольский округ Архангельской области   110 человек, 500 км от Архангельска  </vt:lpstr>
      <vt:lpstr>Форум для женщин 2024 г. Шенкурский округ Архангельской области   120 человек, 450 км от Архангельска   </vt:lpstr>
      <vt:lpstr>Форум для женщин 2023г. г. Северодвинск  50 человек, 40 км от Архангельска </vt:lpstr>
      <vt:lpstr>Женсовет, ПРОФСОЮЗ на предприятии  АО «ЦС «ЗВЕЗДОЧКА», г. Северодвинск, 2025 г.  50 человек, 40 км от Архангельска   </vt:lpstr>
      <vt:lpstr>МИР АКТИВНОГО ДОЛГОЛЕТИЯ 2025г Ветеранские организации,  Комитет солдатских матерей ОСПЗО ***ПРИЕМНЫЕ СЕМЬИ 2024г </vt:lpstr>
      <vt:lpstr>ПРЕДВЫБОРНЫЕ КОМПАНИИ, мероприятия партий  Финансовое здоровье женщин 2026г  50 человек, г. Архангельск</vt:lpstr>
      <vt:lpstr>Посол Культуры Союза женщин России  Тематические площадки по ФГ  на семейных фестивалях, конкурсах 2024-2025гг г. Архангельск</vt:lpstr>
      <vt:lpstr>НЕКОММЕРЧЕСКИЕ ОРГАНИЗАЦИИ  Тематические площадки по ФГ  на семейных фестивалях, конкурсах 2024-2025гг г. Архангельск</vt:lpstr>
      <vt:lpstr>НЕКОММЕРЧЕСКИЕ ОРГАНИЗАЦИИ  АРОБО «ТРИЕДИНСТВО» – восстановление после онкологического заболевания 2023 -2025гг г. Северодвинск</vt:lpstr>
      <vt:lpstr>Центр поддержки молодой семьи  Форум для молодежи 2024г Площадка «Как жениться и не разориться» 40 человек г. Архангельск    </vt:lpstr>
      <vt:lpstr>ВОЛОНТЕРЫ  Форум для молодежи «Территория связей» 2025г Площадка «Финансовая перезагрузка» 40 человек г. Архангельск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4887 - Регина</dc:creator>
  <cp:lastModifiedBy>Yuliya Shulepina</cp:lastModifiedBy>
  <cp:revision>125</cp:revision>
  <cp:lastPrinted>2022-02-11T07:57:37Z</cp:lastPrinted>
  <dcterms:modified xsi:type="dcterms:W3CDTF">2026-07-01T09:04:13Z</dcterms:modified>
</cp:coreProperties>
</file>