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data6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29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8.xml" ContentType="application/vnd.openxmlformats-officedocument.presentationml.slide+xml"/>
  <Override PartName="/ppt/slides/slide13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4.xml" ContentType="application/vnd.openxmlformats-officedocument.presentationml.slide+xml"/>
  <Override PartName="/ppt/slides/slide33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35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3.xml" ContentType="application/vnd.openxmlformats-officedocument.presentationml.slide+xml"/>
  <Override PartName="/ppt/slides/slide3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9.xml" ContentType="application/vnd.openxmlformats-officedocument.presentationml.slide+xml"/>
  <Override PartName="/ppt/slides/slide12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9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rawing6.xml" ContentType="application/vnd.ms-office.drawingml.diagramDrawing+xml"/>
  <Override PartName="/ppt/diagrams/colors6.xml" ContentType="application/vnd.openxmlformats-officedocument.drawingml.diagramColors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colors1.xml" ContentType="application/vnd.openxmlformats-officedocument.drawingml.diagramColors+xml"/>
  <Override PartName="/ppt/diagrams/quickStyle1.xml" ContentType="application/vnd.openxmlformats-officedocument.drawingml.diagramStyle+xml"/>
  <Override PartName="/ppt/diagrams/layout1.xml" ContentType="application/vnd.openxmlformats-officedocument.drawingml.diagramLayout+xml"/>
  <Override PartName="/ppt/theme/theme1.xml" ContentType="application/vnd.openxmlformats-officedocument.theme+xml"/>
  <Override PartName="/ppt/theme/theme2.xml" ContentType="application/vnd.openxmlformats-officedocument.theme+xml"/>
  <Override PartName="/ppt/diagrams/layout3.xml" ContentType="application/vnd.openxmlformats-officedocument.drawingml.diagramLayout+xml"/>
  <Override PartName="/ppt/diagrams/drawing2.xml" ContentType="application/vnd.ms-office.drawingml.diagramDrawing+xml"/>
  <Override PartName="/ppt/diagrams/colors3.xml" ContentType="application/vnd.openxmlformats-officedocument.drawingml.diagramColors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quickStyle3.xml" ContentType="application/vnd.openxmlformats-officedocument.drawingml.diagramStyle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quickStyle4.xml" ContentType="application/vnd.openxmlformats-officedocument.drawingml.diagramStyle+xml"/>
  <Override PartName="/ppt/diagrams/drawing4.xml" ContentType="application/vnd.ms-office.drawingml.diagramDrawing+xml"/>
  <Override PartName="/ppt/diagrams/colors4.xml" ContentType="application/vnd.openxmlformats-officedocument.drawingml.diagramColor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2" r:id="rId4"/>
  </p:sldMasterIdLst>
  <p:notesMasterIdLst>
    <p:notesMasterId r:id="rId44"/>
  </p:notesMasterIdLst>
  <p:sldIdLst>
    <p:sldId id="256" r:id="rId5"/>
    <p:sldId id="689" r:id="rId6"/>
    <p:sldId id="694" r:id="rId7"/>
    <p:sldId id="691" r:id="rId8"/>
    <p:sldId id="738" r:id="rId9"/>
    <p:sldId id="696" r:id="rId10"/>
    <p:sldId id="697" r:id="rId11"/>
    <p:sldId id="698" r:id="rId12"/>
    <p:sldId id="699" r:id="rId13"/>
    <p:sldId id="629" r:id="rId14"/>
    <p:sldId id="700" r:id="rId15"/>
    <p:sldId id="701" r:id="rId16"/>
    <p:sldId id="737" r:id="rId17"/>
    <p:sldId id="695" r:id="rId18"/>
    <p:sldId id="630" r:id="rId19"/>
    <p:sldId id="731" r:id="rId20"/>
    <p:sldId id="631" r:id="rId21"/>
    <p:sldId id="725" r:id="rId22"/>
    <p:sldId id="728" r:id="rId23"/>
    <p:sldId id="637" r:id="rId24"/>
    <p:sldId id="683" r:id="rId25"/>
    <p:sldId id="734" r:id="rId26"/>
    <p:sldId id="735" r:id="rId27"/>
    <p:sldId id="736" r:id="rId28"/>
    <p:sldId id="729" r:id="rId29"/>
    <p:sldId id="640" r:id="rId30"/>
    <p:sldId id="642" r:id="rId31"/>
    <p:sldId id="730" r:id="rId32"/>
    <p:sldId id="647" r:id="rId33"/>
    <p:sldId id="726" r:id="rId34"/>
    <p:sldId id="703" r:id="rId35"/>
    <p:sldId id="732" r:id="rId36"/>
    <p:sldId id="733" r:id="rId37"/>
    <p:sldId id="705" r:id="rId38"/>
    <p:sldId id="679" r:id="rId39"/>
    <p:sldId id="715" r:id="rId40"/>
    <p:sldId id="680" r:id="rId41"/>
    <p:sldId id="711" r:id="rId42"/>
    <p:sldId id="331" r:id="rId4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6569"/>
    <a:srgbClr val="FFE1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Средний стиль 4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505E3EF-67EA-436B-97B2-0124C06EBD24}" styleName="Средний стиль 4 —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344D84-9AFB-497E-A393-DC336BA19D2E}" styleName="Средний стиль 3 - акцент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Темный стиль 1 - акцент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202B0CA-FC54-4496-8BCA-5EF66A818D29}" styleName="Темный стиль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4995" autoAdjust="0"/>
    <p:restoredTop sz="91892" autoAdjust="0"/>
  </p:normalViewPr>
  <p:slideViewPr>
    <p:cSldViewPr snapToGrid="0">
      <p:cViewPr varScale="1">
        <p:scale>
          <a:sx n="117" d="100"/>
          <a:sy n="117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95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E0D21C-3929-4CBD-800A-230936EF81A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D5C61AB-C585-4214-83D3-0B81A0E0FD0F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Налогоплательщики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63B36902-CB3E-4E2B-8239-655D22E80FA0}" type="parTrans" cxnId="{2A54272D-4A64-4662-84F2-4C9B94BF8FAB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C7FFF897-927B-4093-8D9E-A464674FB4E7}" type="sibTrans" cxnId="{2A54272D-4A64-4662-84F2-4C9B94BF8FAB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2F0364A8-7923-4AD8-860A-94CEADD3D94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Физические лица, не занимающиеся индивидуальным предпринимательством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AABD8D10-A69F-4051-972D-96F6774698E1}" type="parTrans" cxnId="{9FFE578C-CCF1-4C75-BD74-4DF1123D8C7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3A8192A-3FC3-45C7-B794-8A086832BA66}" type="sibTrans" cxnId="{9FFE578C-CCF1-4C75-BD74-4DF1123D8C7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2AAF744-70B7-4466-8E43-85FD75018B07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Граждане России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3D8235C6-8423-45D3-97A4-3E8EBF52E88B}" type="parTrans" cxnId="{4464C939-5D38-468F-B7D7-EB1FB71737C7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E08E4D63-EFBA-4A68-B3DA-08E9064C492D}" type="sibTrans" cxnId="{4464C939-5D38-468F-B7D7-EB1FB71737C7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F3812AB1-6C5C-426B-A73E-FCB7C4F3F475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Иностранные граждане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C2CCB65E-8937-450E-8B09-FF742AD061C3}" type="parTrans" cxnId="{E4DA838C-0A38-42B3-AC7B-9913DE62BB4B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75DAFC79-D414-4BA1-9510-DF4A06D2C015}" type="sibTrans" cxnId="{E4DA838C-0A38-42B3-AC7B-9913DE62BB4B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C59AD34-C6B6-427A-BA3C-C16B4F56AECA}">
      <dgm:prSet phldrT="[Текст]"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Индивидуальные предприниматели, крестьянские (фермерские хозяйства)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2E8CBE91-F78B-438D-8698-330011743AF0}" type="parTrans" cxnId="{860D34CC-03A4-4FCF-8BCA-090E0CBA3E28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380A0814-FC62-4762-ACBF-34A29C400FF1}" type="sibTrans" cxnId="{860D34CC-03A4-4FCF-8BCA-090E0CBA3E28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55312A2-7229-49EE-BCBD-E7D78437A635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Частнопрактикующие лица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417D61DF-60D9-49C2-9D63-E54CF656FB47}" type="parTrans" cxnId="{8058962D-88F8-4D6C-AFBB-316ABD37339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9C99AC79-3EA7-48F8-BD08-D1152BD0448A}" type="sibTrans" cxnId="{8058962D-88F8-4D6C-AFBB-316ABD373390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54367AF3-AF24-4A5E-AB80-513F77B3C29D}">
      <dgm:prSet custT="1"/>
      <dgm:spPr/>
      <dgm:t>
        <a:bodyPr/>
        <a:lstStyle/>
        <a:p>
          <a:r>
            <a:rPr lang="ru-RU" sz="1400" dirty="0" smtClean="0">
              <a:latin typeface="Times New Roman" pitchFamily="18" charset="0"/>
              <a:cs typeface="Times New Roman" pitchFamily="18" charset="0"/>
            </a:rPr>
            <a:t>Лица без гражданства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dgm:t>
    </dgm:pt>
    <dgm:pt modelId="{8DB4A0B6-C2AF-4C86-B9C0-72C5E4070AB7}" type="parTrans" cxnId="{3B825098-F39C-4D1B-8FD2-D4658BE754F5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D59877B0-4097-4DB9-B23B-E01CE1F5FB14}" type="sibTrans" cxnId="{3B825098-F39C-4D1B-8FD2-D4658BE754F5}">
      <dgm:prSet/>
      <dgm:spPr/>
      <dgm:t>
        <a:bodyPr/>
        <a:lstStyle/>
        <a:p>
          <a:endParaRPr lang="ru-RU" sz="1400">
            <a:latin typeface="Times New Roman" pitchFamily="18" charset="0"/>
            <a:cs typeface="Times New Roman" pitchFamily="18" charset="0"/>
          </a:endParaRPr>
        </a:p>
      </dgm:t>
    </dgm:pt>
    <dgm:pt modelId="{44BC0E31-9265-422D-93F1-3D19FBE47413}" type="pres">
      <dgm:prSet presAssocID="{1AE0D21C-3929-4CBD-800A-230936EF81A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EB5CF874-425A-4F9E-811F-217FE89AD976}" type="pres">
      <dgm:prSet presAssocID="{FD5C61AB-C585-4214-83D3-0B81A0E0FD0F}" presName="hierRoot1" presStyleCnt="0"/>
      <dgm:spPr/>
    </dgm:pt>
    <dgm:pt modelId="{3B734516-D55C-494F-8673-8FC3E8F0ABEE}" type="pres">
      <dgm:prSet presAssocID="{FD5C61AB-C585-4214-83D3-0B81A0E0FD0F}" presName="composite" presStyleCnt="0"/>
      <dgm:spPr/>
    </dgm:pt>
    <dgm:pt modelId="{F6886355-362E-47EE-B6D0-5AA5D81F02EB}" type="pres">
      <dgm:prSet presAssocID="{FD5C61AB-C585-4214-83D3-0B81A0E0FD0F}" presName="background" presStyleLbl="node0" presStyleIdx="0" presStyleCnt="1"/>
      <dgm:spPr/>
    </dgm:pt>
    <dgm:pt modelId="{942FB969-7802-48FA-8500-768349E6BB29}" type="pres">
      <dgm:prSet presAssocID="{FD5C61AB-C585-4214-83D3-0B81A0E0FD0F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B38F6C-7DBB-4809-A9E2-20E7AF4866AB}" type="pres">
      <dgm:prSet presAssocID="{FD5C61AB-C585-4214-83D3-0B81A0E0FD0F}" presName="hierChild2" presStyleCnt="0"/>
      <dgm:spPr/>
    </dgm:pt>
    <dgm:pt modelId="{C2E254D0-E56A-43C6-8987-7CF3030A0864}" type="pres">
      <dgm:prSet presAssocID="{AABD8D10-A69F-4051-972D-96F6774698E1}" presName="Name10" presStyleLbl="parChTrans1D2" presStyleIdx="0" presStyleCnt="3"/>
      <dgm:spPr/>
      <dgm:t>
        <a:bodyPr/>
        <a:lstStyle/>
        <a:p>
          <a:endParaRPr lang="ru-RU"/>
        </a:p>
      </dgm:t>
    </dgm:pt>
    <dgm:pt modelId="{A094C091-2938-4507-8914-D47FA45AC9A4}" type="pres">
      <dgm:prSet presAssocID="{2F0364A8-7923-4AD8-860A-94CEADD3D945}" presName="hierRoot2" presStyleCnt="0"/>
      <dgm:spPr/>
    </dgm:pt>
    <dgm:pt modelId="{A7BE8353-529F-43CE-A454-7E5FD4C27993}" type="pres">
      <dgm:prSet presAssocID="{2F0364A8-7923-4AD8-860A-94CEADD3D945}" presName="composite2" presStyleCnt="0"/>
      <dgm:spPr/>
    </dgm:pt>
    <dgm:pt modelId="{D333D410-431F-4B3F-931A-53C3CAD8C2B9}" type="pres">
      <dgm:prSet presAssocID="{2F0364A8-7923-4AD8-860A-94CEADD3D945}" presName="background2" presStyleLbl="node2" presStyleIdx="0" presStyleCnt="3"/>
      <dgm:spPr/>
    </dgm:pt>
    <dgm:pt modelId="{BD25DD87-08AB-4941-96D7-DF641DF6211D}" type="pres">
      <dgm:prSet presAssocID="{2F0364A8-7923-4AD8-860A-94CEADD3D945}" presName="text2" presStyleLbl="fgAcc2" presStyleIdx="0" presStyleCnt="3" custScaleX="10894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9779EF7-0F2A-4B40-B0CF-D7BEEEB3BF5C}" type="pres">
      <dgm:prSet presAssocID="{2F0364A8-7923-4AD8-860A-94CEADD3D945}" presName="hierChild3" presStyleCnt="0"/>
      <dgm:spPr/>
    </dgm:pt>
    <dgm:pt modelId="{4A420B4C-3899-43CE-82CA-164C48602C6D}" type="pres">
      <dgm:prSet presAssocID="{3D8235C6-8423-45D3-97A4-3E8EBF52E88B}" presName="Name17" presStyleLbl="parChTrans1D3" presStyleIdx="0" presStyleCnt="3"/>
      <dgm:spPr/>
      <dgm:t>
        <a:bodyPr/>
        <a:lstStyle/>
        <a:p>
          <a:endParaRPr lang="ru-RU"/>
        </a:p>
      </dgm:t>
    </dgm:pt>
    <dgm:pt modelId="{5B21B664-BBC4-450F-B2C6-5B7ADEBBC67F}" type="pres">
      <dgm:prSet presAssocID="{F2AAF744-70B7-4466-8E43-85FD75018B07}" presName="hierRoot3" presStyleCnt="0"/>
      <dgm:spPr/>
    </dgm:pt>
    <dgm:pt modelId="{5B72AFFD-3E24-4162-9156-176F645CF7FE}" type="pres">
      <dgm:prSet presAssocID="{F2AAF744-70B7-4466-8E43-85FD75018B07}" presName="composite3" presStyleCnt="0"/>
      <dgm:spPr/>
    </dgm:pt>
    <dgm:pt modelId="{DB54808C-B73A-4575-9018-59DEFB7CF586}" type="pres">
      <dgm:prSet presAssocID="{F2AAF744-70B7-4466-8E43-85FD75018B07}" presName="background3" presStyleLbl="node3" presStyleIdx="0" presStyleCnt="3"/>
      <dgm:spPr/>
    </dgm:pt>
    <dgm:pt modelId="{E7E17D26-B867-473B-B3C7-88D55424F093}" type="pres">
      <dgm:prSet presAssocID="{F2AAF744-70B7-4466-8E43-85FD75018B0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59300E1-D263-4FEB-9848-F2BA9C83EA7C}" type="pres">
      <dgm:prSet presAssocID="{F2AAF744-70B7-4466-8E43-85FD75018B07}" presName="hierChild4" presStyleCnt="0"/>
      <dgm:spPr/>
    </dgm:pt>
    <dgm:pt modelId="{D954D0FE-0D68-44E5-A634-198AC884CBAB}" type="pres">
      <dgm:prSet presAssocID="{C2CCB65E-8937-450E-8B09-FF742AD061C3}" presName="Name17" presStyleLbl="parChTrans1D3" presStyleIdx="1" presStyleCnt="3"/>
      <dgm:spPr/>
      <dgm:t>
        <a:bodyPr/>
        <a:lstStyle/>
        <a:p>
          <a:endParaRPr lang="ru-RU"/>
        </a:p>
      </dgm:t>
    </dgm:pt>
    <dgm:pt modelId="{73908FAB-7F8D-4DD8-846A-10DD11C7C697}" type="pres">
      <dgm:prSet presAssocID="{F3812AB1-6C5C-426B-A73E-FCB7C4F3F475}" presName="hierRoot3" presStyleCnt="0"/>
      <dgm:spPr/>
    </dgm:pt>
    <dgm:pt modelId="{540CA61A-3C60-433C-BAB6-6EDAA3186556}" type="pres">
      <dgm:prSet presAssocID="{F3812AB1-6C5C-426B-A73E-FCB7C4F3F475}" presName="composite3" presStyleCnt="0"/>
      <dgm:spPr/>
    </dgm:pt>
    <dgm:pt modelId="{94524E22-038A-4610-8DE7-9D3DFA301774}" type="pres">
      <dgm:prSet presAssocID="{F3812AB1-6C5C-426B-A73E-FCB7C4F3F475}" presName="background3" presStyleLbl="node3" presStyleIdx="1" presStyleCnt="3"/>
      <dgm:spPr/>
    </dgm:pt>
    <dgm:pt modelId="{99E2E252-9E49-471A-962A-7613FF7F2642}" type="pres">
      <dgm:prSet presAssocID="{F3812AB1-6C5C-426B-A73E-FCB7C4F3F475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1E5C14F-F349-410F-BD25-79912AB753A6}" type="pres">
      <dgm:prSet presAssocID="{F3812AB1-6C5C-426B-A73E-FCB7C4F3F475}" presName="hierChild4" presStyleCnt="0"/>
      <dgm:spPr/>
    </dgm:pt>
    <dgm:pt modelId="{ABA8B276-6B2E-416D-9164-D0D696C17A9C}" type="pres">
      <dgm:prSet presAssocID="{8DB4A0B6-C2AF-4C86-B9C0-72C5E4070AB7}" presName="Name17" presStyleLbl="parChTrans1D3" presStyleIdx="2" presStyleCnt="3"/>
      <dgm:spPr/>
      <dgm:t>
        <a:bodyPr/>
        <a:lstStyle/>
        <a:p>
          <a:endParaRPr lang="ru-RU"/>
        </a:p>
      </dgm:t>
    </dgm:pt>
    <dgm:pt modelId="{0086D9B7-5915-402C-A055-BA89E6EC84C2}" type="pres">
      <dgm:prSet presAssocID="{54367AF3-AF24-4A5E-AB80-513F77B3C29D}" presName="hierRoot3" presStyleCnt="0"/>
      <dgm:spPr/>
    </dgm:pt>
    <dgm:pt modelId="{7F4D31FD-F0B3-4DE3-BEAE-CD995CB40026}" type="pres">
      <dgm:prSet presAssocID="{54367AF3-AF24-4A5E-AB80-513F77B3C29D}" presName="composite3" presStyleCnt="0"/>
      <dgm:spPr/>
    </dgm:pt>
    <dgm:pt modelId="{C9B3229B-74AC-4DFC-9B09-AC185F4AC6DC}" type="pres">
      <dgm:prSet presAssocID="{54367AF3-AF24-4A5E-AB80-513F77B3C29D}" presName="background3" presStyleLbl="node3" presStyleIdx="2" presStyleCnt="3"/>
      <dgm:spPr/>
    </dgm:pt>
    <dgm:pt modelId="{FF340376-907A-4CF3-9D17-09C7F61FF79D}" type="pres">
      <dgm:prSet presAssocID="{54367AF3-AF24-4A5E-AB80-513F77B3C29D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E1D6908-05EF-426B-B982-18E6B5079040}" type="pres">
      <dgm:prSet presAssocID="{54367AF3-AF24-4A5E-AB80-513F77B3C29D}" presName="hierChild4" presStyleCnt="0"/>
      <dgm:spPr/>
    </dgm:pt>
    <dgm:pt modelId="{C7D53281-F206-4A08-AD7C-AB750A5C6F44}" type="pres">
      <dgm:prSet presAssocID="{2E8CBE91-F78B-438D-8698-330011743AF0}" presName="Name10" presStyleLbl="parChTrans1D2" presStyleIdx="1" presStyleCnt="3"/>
      <dgm:spPr/>
      <dgm:t>
        <a:bodyPr/>
        <a:lstStyle/>
        <a:p>
          <a:endParaRPr lang="ru-RU"/>
        </a:p>
      </dgm:t>
    </dgm:pt>
    <dgm:pt modelId="{B64D7A1D-BC32-489C-BFC8-DB12DCC9EE1F}" type="pres">
      <dgm:prSet presAssocID="{4C59AD34-C6B6-427A-BA3C-C16B4F56AECA}" presName="hierRoot2" presStyleCnt="0"/>
      <dgm:spPr/>
    </dgm:pt>
    <dgm:pt modelId="{4A6C1EBA-DD09-47C2-8703-D587F2A67F2D}" type="pres">
      <dgm:prSet presAssocID="{4C59AD34-C6B6-427A-BA3C-C16B4F56AECA}" presName="composite2" presStyleCnt="0"/>
      <dgm:spPr/>
    </dgm:pt>
    <dgm:pt modelId="{5A7DDE98-5619-4D44-A90F-AD5B3B5B9CFB}" type="pres">
      <dgm:prSet presAssocID="{4C59AD34-C6B6-427A-BA3C-C16B4F56AECA}" presName="background2" presStyleLbl="node2" presStyleIdx="1" presStyleCnt="3"/>
      <dgm:spPr/>
    </dgm:pt>
    <dgm:pt modelId="{E8940F6B-2BCC-44FF-BAEC-0528723B3573}" type="pres">
      <dgm:prSet presAssocID="{4C59AD34-C6B6-427A-BA3C-C16B4F56AEC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D649445-5CFD-4943-B9D6-CD883D120C55}" type="pres">
      <dgm:prSet presAssocID="{4C59AD34-C6B6-427A-BA3C-C16B4F56AECA}" presName="hierChild3" presStyleCnt="0"/>
      <dgm:spPr/>
    </dgm:pt>
    <dgm:pt modelId="{6F9D3B52-57BA-47C1-870A-3B0A96D0A2A1}" type="pres">
      <dgm:prSet presAssocID="{417D61DF-60D9-49C2-9D63-E54CF656FB47}" presName="Name10" presStyleLbl="parChTrans1D2" presStyleIdx="2" presStyleCnt="3"/>
      <dgm:spPr/>
      <dgm:t>
        <a:bodyPr/>
        <a:lstStyle/>
        <a:p>
          <a:endParaRPr lang="ru-RU"/>
        </a:p>
      </dgm:t>
    </dgm:pt>
    <dgm:pt modelId="{55D30566-C740-4D44-880D-1FEAEF635EA2}" type="pres">
      <dgm:prSet presAssocID="{455312A2-7229-49EE-BCBD-E7D78437A635}" presName="hierRoot2" presStyleCnt="0"/>
      <dgm:spPr/>
    </dgm:pt>
    <dgm:pt modelId="{62B2C9C1-AC81-440E-93B9-2BCFB2F5DE08}" type="pres">
      <dgm:prSet presAssocID="{455312A2-7229-49EE-BCBD-E7D78437A635}" presName="composite2" presStyleCnt="0"/>
      <dgm:spPr/>
    </dgm:pt>
    <dgm:pt modelId="{E7AE4E87-DBCC-425F-BD70-5AD95ED9479A}" type="pres">
      <dgm:prSet presAssocID="{455312A2-7229-49EE-BCBD-E7D78437A635}" presName="background2" presStyleLbl="node2" presStyleIdx="2" presStyleCnt="3"/>
      <dgm:spPr/>
    </dgm:pt>
    <dgm:pt modelId="{81DC8868-CAF6-4D91-91AF-149D9155C692}" type="pres">
      <dgm:prSet presAssocID="{455312A2-7229-49EE-BCBD-E7D78437A635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15CDAF0-73B2-4C44-8512-77B927AA31C3}" type="pres">
      <dgm:prSet presAssocID="{455312A2-7229-49EE-BCBD-E7D78437A635}" presName="hierChild3" presStyleCnt="0"/>
      <dgm:spPr/>
    </dgm:pt>
  </dgm:ptLst>
  <dgm:cxnLst>
    <dgm:cxn modelId="{4F417662-37D0-4C85-A4A6-959E848E70D2}" type="presOf" srcId="{FD5C61AB-C585-4214-83D3-0B81A0E0FD0F}" destId="{942FB969-7802-48FA-8500-768349E6BB29}" srcOrd="0" destOrd="0" presId="urn:microsoft.com/office/officeart/2005/8/layout/hierarchy1"/>
    <dgm:cxn modelId="{F9D4FF22-2DE5-4F18-9CFA-26B3323D9364}" type="presOf" srcId="{2F0364A8-7923-4AD8-860A-94CEADD3D945}" destId="{BD25DD87-08AB-4941-96D7-DF641DF6211D}" srcOrd="0" destOrd="0" presId="urn:microsoft.com/office/officeart/2005/8/layout/hierarchy1"/>
    <dgm:cxn modelId="{4464C939-5D38-468F-B7D7-EB1FB71737C7}" srcId="{2F0364A8-7923-4AD8-860A-94CEADD3D945}" destId="{F2AAF744-70B7-4466-8E43-85FD75018B07}" srcOrd="0" destOrd="0" parTransId="{3D8235C6-8423-45D3-97A4-3E8EBF52E88B}" sibTransId="{E08E4D63-EFBA-4A68-B3DA-08E9064C492D}"/>
    <dgm:cxn modelId="{111B4AAA-2120-465B-B2B1-9C6D531AF4E2}" type="presOf" srcId="{54367AF3-AF24-4A5E-AB80-513F77B3C29D}" destId="{FF340376-907A-4CF3-9D17-09C7F61FF79D}" srcOrd="0" destOrd="0" presId="urn:microsoft.com/office/officeart/2005/8/layout/hierarchy1"/>
    <dgm:cxn modelId="{E4DA838C-0A38-42B3-AC7B-9913DE62BB4B}" srcId="{2F0364A8-7923-4AD8-860A-94CEADD3D945}" destId="{F3812AB1-6C5C-426B-A73E-FCB7C4F3F475}" srcOrd="1" destOrd="0" parTransId="{C2CCB65E-8937-450E-8B09-FF742AD061C3}" sibTransId="{75DAFC79-D414-4BA1-9510-DF4A06D2C015}"/>
    <dgm:cxn modelId="{F55FC6F3-7CDB-4B67-BC89-DD2977A85837}" type="presOf" srcId="{2E8CBE91-F78B-438D-8698-330011743AF0}" destId="{C7D53281-F206-4A08-AD7C-AB750A5C6F44}" srcOrd="0" destOrd="0" presId="urn:microsoft.com/office/officeart/2005/8/layout/hierarchy1"/>
    <dgm:cxn modelId="{2A54272D-4A64-4662-84F2-4C9B94BF8FAB}" srcId="{1AE0D21C-3929-4CBD-800A-230936EF81A1}" destId="{FD5C61AB-C585-4214-83D3-0B81A0E0FD0F}" srcOrd="0" destOrd="0" parTransId="{63B36902-CB3E-4E2B-8239-655D22E80FA0}" sibTransId="{C7FFF897-927B-4093-8D9E-A464674FB4E7}"/>
    <dgm:cxn modelId="{8058962D-88F8-4D6C-AFBB-316ABD373390}" srcId="{FD5C61AB-C585-4214-83D3-0B81A0E0FD0F}" destId="{455312A2-7229-49EE-BCBD-E7D78437A635}" srcOrd="2" destOrd="0" parTransId="{417D61DF-60D9-49C2-9D63-E54CF656FB47}" sibTransId="{9C99AC79-3EA7-48F8-BD08-D1152BD0448A}"/>
    <dgm:cxn modelId="{DD593A48-BCBE-4A8C-BB67-98A89D400EA9}" type="presOf" srcId="{4C59AD34-C6B6-427A-BA3C-C16B4F56AECA}" destId="{E8940F6B-2BCC-44FF-BAEC-0528723B3573}" srcOrd="0" destOrd="0" presId="urn:microsoft.com/office/officeart/2005/8/layout/hierarchy1"/>
    <dgm:cxn modelId="{5AF55102-5C75-4418-BB96-561877319684}" type="presOf" srcId="{1AE0D21C-3929-4CBD-800A-230936EF81A1}" destId="{44BC0E31-9265-422D-93F1-3D19FBE47413}" srcOrd="0" destOrd="0" presId="urn:microsoft.com/office/officeart/2005/8/layout/hierarchy1"/>
    <dgm:cxn modelId="{D94277AA-4D25-4E84-A32E-A220D4FC04B0}" type="presOf" srcId="{C2CCB65E-8937-450E-8B09-FF742AD061C3}" destId="{D954D0FE-0D68-44E5-A634-198AC884CBAB}" srcOrd="0" destOrd="0" presId="urn:microsoft.com/office/officeart/2005/8/layout/hierarchy1"/>
    <dgm:cxn modelId="{3B825098-F39C-4D1B-8FD2-D4658BE754F5}" srcId="{2F0364A8-7923-4AD8-860A-94CEADD3D945}" destId="{54367AF3-AF24-4A5E-AB80-513F77B3C29D}" srcOrd="2" destOrd="0" parTransId="{8DB4A0B6-C2AF-4C86-B9C0-72C5E4070AB7}" sibTransId="{D59877B0-4097-4DB9-B23B-E01CE1F5FB14}"/>
    <dgm:cxn modelId="{52E458F4-D31B-40A9-BAB9-A44A0997084D}" type="presOf" srcId="{417D61DF-60D9-49C2-9D63-E54CF656FB47}" destId="{6F9D3B52-57BA-47C1-870A-3B0A96D0A2A1}" srcOrd="0" destOrd="0" presId="urn:microsoft.com/office/officeart/2005/8/layout/hierarchy1"/>
    <dgm:cxn modelId="{9FFE578C-CCF1-4C75-BD74-4DF1123D8C70}" srcId="{FD5C61AB-C585-4214-83D3-0B81A0E0FD0F}" destId="{2F0364A8-7923-4AD8-860A-94CEADD3D945}" srcOrd="0" destOrd="0" parTransId="{AABD8D10-A69F-4051-972D-96F6774698E1}" sibTransId="{F3A8192A-3FC3-45C7-B794-8A086832BA66}"/>
    <dgm:cxn modelId="{3FDDCC07-130B-4491-9022-57C62ADF133A}" type="presOf" srcId="{F3812AB1-6C5C-426B-A73E-FCB7C4F3F475}" destId="{99E2E252-9E49-471A-962A-7613FF7F2642}" srcOrd="0" destOrd="0" presId="urn:microsoft.com/office/officeart/2005/8/layout/hierarchy1"/>
    <dgm:cxn modelId="{6E65F9DD-5ABA-4BD6-AAFA-0A5CC9E861D9}" type="presOf" srcId="{F2AAF744-70B7-4466-8E43-85FD75018B07}" destId="{E7E17D26-B867-473B-B3C7-88D55424F093}" srcOrd="0" destOrd="0" presId="urn:microsoft.com/office/officeart/2005/8/layout/hierarchy1"/>
    <dgm:cxn modelId="{EC6CEFCC-2D06-4965-AACA-30453FCE7D5C}" type="presOf" srcId="{AABD8D10-A69F-4051-972D-96F6774698E1}" destId="{C2E254D0-E56A-43C6-8987-7CF3030A0864}" srcOrd="0" destOrd="0" presId="urn:microsoft.com/office/officeart/2005/8/layout/hierarchy1"/>
    <dgm:cxn modelId="{413A69E5-E4D8-4353-BC5E-D802135A5E84}" type="presOf" srcId="{455312A2-7229-49EE-BCBD-E7D78437A635}" destId="{81DC8868-CAF6-4D91-91AF-149D9155C692}" srcOrd="0" destOrd="0" presId="urn:microsoft.com/office/officeart/2005/8/layout/hierarchy1"/>
    <dgm:cxn modelId="{860D34CC-03A4-4FCF-8BCA-090E0CBA3E28}" srcId="{FD5C61AB-C585-4214-83D3-0B81A0E0FD0F}" destId="{4C59AD34-C6B6-427A-BA3C-C16B4F56AECA}" srcOrd="1" destOrd="0" parTransId="{2E8CBE91-F78B-438D-8698-330011743AF0}" sibTransId="{380A0814-FC62-4762-ACBF-34A29C400FF1}"/>
    <dgm:cxn modelId="{B84DD370-E507-45DF-BFC8-391E77D653DC}" type="presOf" srcId="{8DB4A0B6-C2AF-4C86-B9C0-72C5E4070AB7}" destId="{ABA8B276-6B2E-416D-9164-D0D696C17A9C}" srcOrd="0" destOrd="0" presId="urn:microsoft.com/office/officeart/2005/8/layout/hierarchy1"/>
    <dgm:cxn modelId="{E6AD064C-3EB5-409A-BECA-A38E328E0C4E}" type="presOf" srcId="{3D8235C6-8423-45D3-97A4-3E8EBF52E88B}" destId="{4A420B4C-3899-43CE-82CA-164C48602C6D}" srcOrd="0" destOrd="0" presId="urn:microsoft.com/office/officeart/2005/8/layout/hierarchy1"/>
    <dgm:cxn modelId="{246B349D-8AE8-4C56-89CB-90B56BDFCD39}" type="presParOf" srcId="{44BC0E31-9265-422D-93F1-3D19FBE47413}" destId="{EB5CF874-425A-4F9E-811F-217FE89AD976}" srcOrd="0" destOrd="0" presId="urn:microsoft.com/office/officeart/2005/8/layout/hierarchy1"/>
    <dgm:cxn modelId="{177FA531-281E-40CC-A35C-C2A6FD35152E}" type="presParOf" srcId="{EB5CF874-425A-4F9E-811F-217FE89AD976}" destId="{3B734516-D55C-494F-8673-8FC3E8F0ABEE}" srcOrd="0" destOrd="0" presId="urn:microsoft.com/office/officeart/2005/8/layout/hierarchy1"/>
    <dgm:cxn modelId="{FF05A077-6CEB-4D9F-9FA4-37D26B8F9F54}" type="presParOf" srcId="{3B734516-D55C-494F-8673-8FC3E8F0ABEE}" destId="{F6886355-362E-47EE-B6D0-5AA5D81F02EB}" srcOrd="0" destOrd="0" presId="urn:microsoft.com/office/officeart/2005/8/layout/hierarchy1"/>
    <dgm:cxn modelId="{BB0D661E-A24E-4C46-A440-25EAFA1B3845}" type="presParOf" srcId="{3B734516-D55C-494F-8673-8FC3E8F0ABEE}" destId="{942FB969-7802-48FA-8500-768349E6BB29}" srcOrd="1" destOrd="0" presId="urn:microsoft.com/office/officeart/2005/8/layout/hierarchy1"/>
    <dgm:cxn modelId="{129EA789-EEF9-4876-A51C-92D5EF9D275A}" type="presParOf" srcId="{EB5CF874-425A-4F9E-811F-217FE89AD976}" destId="{50B38F6C-7DBB-4809-A9E2-20E7AF4866AB}" srcOrd="1" destOrd="0" presId="urn:microsoft.com/office/officeart/2005/8/layout/hierarchy1"/>
    <dgm:cxn modelId="{6DAD1D1C-EF8E-4CB3-9D8E-91F567C9F538}" type="presParOf" srcId="{50B38F6C-7DBB-4809-A9E2-20E7AF4866AB}" destId="{C2E254D0-E56A-43C6-8987-7CF3030A0864}" srcOrd="0" destOrd="0" presId="urn:microsoft.com/office/officeart/2005/8/layout/hierarchy1"/>
    <dgm:cxn modelId="{50C98EDD-9B4C-4A14-9965-244D512536CF}" type="presParOf" srcId="{50B38F6C-7DBB-4809-A9E2-20E7AF4866AB}" destId="{A094C091-2938-4507-8914-D47FA45AC9A4}" srcOrd="1" destOrd="0" presId="urn:microsoft.com/office/officeart/2005/8/layout/hierarchy1"/>
    <dgm:cxn modelId="{9A44DC38-17A3-4A70-9300-62C592217E3E}" type="presParOf" srcId="{A094C091-2938-4507-8914-D47FA45AC9A4}" destId="{A7BE8353-529F-43CE-A454-7E5FD4C27993}" srcOrd="0" destOrd="0" presId="urn:microsoft.com/office/officeart/2005/8/layout/hierarchy1"/>
    <dgm:cxn modelId="{C06FEBE4-48C2-45DB-BFD5-00F71023B1CB}" type="presParOf" srcId="{A7BE8353-529F-43CE-A454-7E5FD4C27993}" destId="{D333D410-431F-4B3F-931A-53C3CAD8C2B9}" srcOrd="0" destOrd="0" presId="urn:microsoft.com/office/officeart/2005/8/layout/hierarchy1"/>
    <dgm:cxn modelId="{2139C150-56A3-4447-A781-AE85F8DEDBF6}" type="presParOf" srcId="{A7BE8353-529F-43CE-A454-7E5FD4C27993}" destId="{BD25DD87-08AB-4941-96D7-DF641DF6211D}" srcOrd="1" destOrd="0" presId="urn:microsoft.com/office/officeart/2005/8/layout/hierarchy1"/>
    <dgm:cxn modelId="{9EAD258B-26E9-4B99-AF4D-2196BAA37304}" type="presParOf" srcId="{A094C091-2938-4507-8914-D47FA45AC9A4}" destId="{49779EF7-0F2A-4B40-B0CF-D7BEEEB3BF5C}" srcOrd="1" destOrd="0" presId="urn:microsoft.com/office/officeart/2005/8/layout/hierarchy1"/>
    <dgm:cxn modelId="{CADE2DA5-6C3B-4658-A706-363F2329564B}" type="presParOf" srcId="{49779EF7-0F2A-4B40-B0CF-D7BEEEB3BF5C}" destId="{4A420B4C-3899-43CE-82CA-164C48602C6D}" srcOrd="0" destOrd="0" presId="urn:microsoft.com/office/officeart/2005/8/layout/hierarchy1"/>
    <dgm:cxn modelId="{B3752F75-DC1F-4ACE-BABE-B87EC0A54334}" type="presParOf" srcId="{49779EF7-0F2A-4B40-B0CF-D7BEEEB3BF5C}" destId="{5B21B664-BBC4-450F-B2C6-5B7ADEBBC67F}" srcOrd="1" destOrd="0" presId="urn:microsoft.com/office/officeart/2005/8/layout/hierarchy1"/>
    <dgm:cxn modelId="{10001917-B029-4D17-8F98-1985CDE8C041}" type="presParOf" srcId="{5B21B664-BBC4-450F-B2C6-5B7ADEBBC67F}" destId="{5B72AFFD-3E24-4162-9156-176F645CF7FE}" srcOrd="0" destOrd="0" presId="urn:microsoft.com/office/officeart/2005/8/layout/hierarchy1"/>
    <dgm:cxn modelId="{CBF8EFAE-C8AB-45B2-BA32-852B0077A419}" type="presParOf" srcId="{5B72AFFD-3E24-4162-9156-176F645CF7FE}" destId="{DB54808C-B73A-4575-9018-59DEFB7CF586}" srcOrd="0" destOrd="0" presId="urn:microsoft.com/office/officeart/2005/8/layout/hierarchy1"/>
    <dgm:cxn modelId="{32AB9F84-CAC9-48A5-BDC6-65BC17791BF0}" type="presParOf" srcId="{5B72AFFD-3E24-4162-9156-176F645CF7FE}" destId="{E7E17D26-B867-473B-B3C7-88D55424F093}" srcOrd="1" destOrd="0" presId="urn:microsoft.com/office/officeart/2005/8/layout/hierarchy1"/>
    <dgm:cxn modelId="{90A66ACB-665E-467C-82F0-44DC2E879CA8}" type="presParOf" srcId="{5B21B664-BBC4-450F-B2C6-5B7ADEBBC67F}" destId="{D59300E1-D263-4FEB-9848-F2BA9C83EA7C}" srcOrd="1" destOrd="0" presId="urn:microsoft.com/office/officeart/2005/8/layout/hierarchy1"/>
    <dgm:cxn modelId="{E9349B4A-30AB-44C5-9F6B-951D3F12FC1E}" type="presParOf" srcId="{49779EF7-0F2A-4B40-B0CF-D7BEEEB3BF5C}" destId="{D954D0FE-0D68-44E5-A634-198AC884CBAB}" srcOrd="2" destOrd="0" presId="urn:microsoft.com/office/officeart/2005/8/layout/hierarchy1"/>
    <dgm:cxn modelId="{86F13254-C66E-45BC-8F03-D1D8EBA3E8D9}" type="presParOf" srcId="{49779EF7-0F2A-4B40-B0CF-D7BEEEB3BF5C}" destId="{73908FAB-7F8D-4DD8-846A-10DD11C7C697}" srcOrd="3" destOrd="0" presId="urn:microsoft.com/office/officeart/2005/8/layout/hierarchy1"/>
    <dgm:cxn modelId="{E910A0B2-0CFE-4167-B1F7-25D0A67B1973}" type="presParOf" srcId="{73908FAB-7F8D-4DD8-846A-10DD11C7C697}" destId="{540CA61A-3C60-433C-BAB6-6EDAA3186556}" srcOrd="0" destOrd="0" presId="urn:microsoft.com/office/officeart/2005/8/layout/hierarchy1"/>
    <dgm:cxn modelId="{CDF3DC7C-5683-4C3E-86B8-5205894D080F}" type="presParOf" srcId="{540CA61A-3C60-433C-BAB6-6EDAA3186556}" destId="{94524E22-038A-4610-8DE7-9D3DFA301774}" srcOrd="0" destOrd="0" presId="urn:microsoft.com/office/officeart/2005/8/layout/hierarchy1"/>
    <dgm:cxn modelId="{E6D1E0C0-63E0-4E95-876A-6EDD858E9AA0}" type="presParOf" srcId="{540CA61A-3C60-433C-BAB6-6EDAA3186556}" destId="{99E2E252-9E49-471A-962A-7613FF7F2642}" srcOrd="1" destOrd="0" presId="urn:microsoft.com/office/officeart/2005/8/layout/hierarchy1"/>
    <dgm:cxn modelId="{633D5C88-B09A-4B9C-A57A-1DC894B2F1DB}" type="presParOf" srcId="{73908FAB-7F8D-4DD8-846A-10DD11C7C697}" destId="{C1E5C14F-F349-410F-BD25-79912AB753A6}" srcOrd="1" destOrd="0" presId="urn:microsoft.com/office/officeart/2005/8/layout/hierarchy1"/>
    <dgm:cxn modelId="{722451E8-4D54-4CD9-8A5E-26B1D8F45C50}" type="presParOf" srcId="{49779EF7-0F2A-4B40-B0CF-D7BEEEB3BF5C}" destId="{ABA8B276-6B2E-416D-9164-D0D696C17A9C}" srcOrd="4" destOrd="0" presId="urn:microsoft.com/office/officeart/2005/8/layout/hierarchy1"/>
    <dgm:cxn modelId="{06BEF434-036F-4AB8-AABA-D5F4210C4730}" type="presParOf" srcId="{49779EF7-0F2A-4B40-B0CF-D7BEEEB3BF5C}" destId="{0086D9B7-5915-402C-A055-BA89E6EC84C2}" srcOrd="5" destOrd="0" presId="urn:microsoft.com/office/officeart/2005/8/layout/hierarchy1"/>
    <dgm:cxn modelId="{5189CBAF-8495-484A-9583-B2CD748352EA}" type="presParOf" srcId="{0086D9B7-5915-402C-A055-BA89E6EC84C2}" destId="{7F4D31FD-F0B3-4DE3-BEAE-CD995CB40026}" srcOrd="0" destOrd="0" presId="urn:microsoft.com/office/officeart/2005/8/layout/hierarchy1"/>
    <dgm:cxn modelId="{87B05978-D37C-4BE1-909F-6D6F740D146A}" type="presParOf" srcId="{7F4D31FD-F0B3-4DE3-BEAE-CD995CB40026}" destId="{C9B3229B-74AC-4DFC-9B09-AC185F4AC6DC}" srcOrd="0" destOrd="0" presId="urn:microsoft.com/office/officeart/2005/8/layout/hierarchy1"/>
    <dgm:cxn modelId="{9A3A48DD-7FA2-41E9-9CAC-8AE89CE6F644}" type="presParOf" srcId="{7F4D31FD-F0B3-4DE3-BEAE-CD995CB40026}" destId="{FF340376-907A-4CF3-9D17-09C7F61FF79D}" srcOrd="1" destOrd="0" presId="urn:microsoft.com/office/officeart/2005/8/layout/hierarchy1"/>
    <dgm:cxn modelId="{5E320EFE-E0D1-49F0-8043-EDEFA618C978}" type="presParOf" srcId="{0086D9B7-5915-402C-A055-BA89E6EC84C2}" destId="{3E1D6908-05EF-426B-B982-18E6B5079040}" srcOrd="1" destOrd="0" presId="urn:microsoft.com/office/officeart/2005/8/layout/hierarchy1"/>
    <dgm:cxn modelId="{007B0329-799C-4F29-96C3-F6D772BEADC9}" type="presParOf" srcId="{50B38F6C-7DBB-4809-A9E2-20E7AF4866AB}" destId="{C7D53281-F206-4A08-AD7C-AB750A5C6F44}" srcOrd="2" destOrd="0" presId="urn:microsoft.com/office/officeart/2005/8/layout/hierarchy1"/>
    <dgm:cxn modelId="{37F45030-D057-4E19-A41F-35A6BD241156}" type="presParOf" srcId="{50B38F6C-7DBB-4809-A9E2-20E7AF4866AB}" destId="{B64D7A1D-BC32-489C-BFC8-DB12DCC9EE1F}" srcOrd="3" destOrd="0" presId="urn:microsoft.com/office/officeart/2005/8/layout/hierarchy1"/>
    <dgm:cxn modelId="{B8157175-8AEA-47F0-B837-CFC9AB0D1E3A}" type="presParOf" srcId="{B64D7A1D-BC32-489C-BFC8-DB12DCC9EE1F}" destId="{4A6C1EBA-DD09-47C2-8703-D587F2A67F2D}" srcOrd="0" destOrd="0" presId="urn:microsoft.com/office/officeart/2005/8/layout/hierarchy1"/>
    <dgm:cxn modelId="{E6DEDF68-2409-4F38-B8A1-94CA4A3D99EA}" type="presParOf" srcId="{4A6C1EBA-DD09-47C2-8703-D587F2A67F2D}" destId="{5A7DDE98-5619-4D44-A90F-AD5B3B5B9CFB}" srcOrd="0" destOrd="0" presId="urn:microsoft.com/office/officeart/2005/8/layout/hierarchy1"/>
    <dgm:cxn modelId="{073B08FF-5814-4CCB-A8A7-C4142DE551F9}" type="presParOf" srcId="{4A6C1EBA-DD09-47C2-8703-D587F2A67F2D}" destId="{E8940F6B-2BCC-44FF-BAEC-0528723B3573}" srcOrd="1" destOrd="0" presId="urn:microsoft.com/office/officeart/2005/8/layout/hierarchy1"/>
    <dgm:cxn modelId="{FD4BCB3F-701A-4967-A749-1853E06792B3}" type="presParOf" srcId="{B64D7A1D-BC32-489C-BFC8-DB12DCC9EE1F}" destId="{4D649445-5CFD-4943-B9D6-CD883D120C55}" srcOrd="1" destOrd="0" presId="urn:microsoft.com/office/officeart/2005/8/layout/hierarchy1"/>
    <dgm:cxn modelId="{E77179B8-BF21-425D-BE43-D09FA48EBB91}" type="presParOf" srcId="{50B38F6C-7DBB-4809-A9E2-20E7AF4866AB}" destId="{6F9D3B52-57BA-47C1-870A-3B0A96D0A2A1}" srcOrd="4" destOrd="0" presId="urn:microsoft.com/office/officeart/2005/8/layout/hierarchy1"/>
    <dgm:cxn modelId="{CEBACA67-3B0A-4049-87BD-23D05010F149}" type="presParOf" srcId="{50B38F6C-7DBB-4809-A9E2-20E7AF4866AB}" destId="{55D30566-C740-4D44-880D-1FEAEF635EA2}" srcOrd="5" destOrd="0" presId="urn:microsoft.com/office/officeart/2005/8/layout/hierarchy1"/>
    <dgm:cxn modelId="{4F9E12F2-5778-40EB-9514-EF3201FBB045}" type="presParOf" srcId="{55D30566-C740-4D44-880D-1FEAEF635EA2}" destId="{62B2C9C1-AC81-440E-93B9-2BCFB2F5DE08}" srcOrd="0" destOrd="0" presId="urn:microsoft.com/office/officeart/2005/8/layout/hierarchy1"/>
    <dgm:cxn modelId="{90A98800-EDD5-4703-B3D5-87F734854015}" type="presParOf" srcId="{62B2C9C1-AC81-440E-93B9-2BCFB2F5DE08}" destId="{E7AE4E87-DBCC-425F-BD70-5AD95ED9479A}" srcOrd="0" destOrd="0" presId="urn:microsoft.com/office/officeart/2005/8/layout/hierarchy1"/>
    <dgm:cxn modelId="{EFD91DD9-B654-4E59-AB31-E743F109F0BE}" type="presParOf" srcId="{62B2C9C1-AC81-440E-93B9-2BCFB2F5DE08}" destId="{81DC8868-CAF6-4D91-91AF-149D9155C692}" srcOrd="1" destOrd="0" presId="urn:microsoft.com/office/officeart/2005/8/layout/hierarchy1"/>
    <dgm:cxn modelId="{9CBEDEFD-2DB9-4BD0-86B7-A4EC25A22A26}" type="presParOf" srcId="{55D30566-C740-4D44-880D-1FEAEF635EA2}" destId="{A15CDAF0-73B2-4C44-8512-77B927AA31C3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FDA4A71-B2F3-41AF-941B-921DD5B102E9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298AF2-857C-4F32-BB56-D15AF856BCAC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Арбитражный управляющий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BA4D81-4A49-4ED5-BB8F-744F502DF4CC}" type="parTrans" cxnId="{A07091A8-B377-4652-AEED-79088FA943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D66596-5A33-4D64-B6C9-6360D2758A3E}" type="sibTrans" cxnId="{A07091A8-B377-4652-AEED-79088FA943B0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3F55C0F-2ECA-4043-B048-DB9623A01223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Плательщик </a:t>
          </a:r>
          <a:r>
            <a:rPr lang="ru-RU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НДФЛ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8681A2-E01A-4D5F-AC88-0DE2DC8861B7}" type="parTrans" cxnId="{CB294CA2-090E-4B53-9E17-4358E4F85C8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E60CC8-8F97-469D-ACB1-42005388C48B}" type="sibTrans" cxnId="{CB294CA2-090E-4B53-9E17-4358E4F85C8C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843C157-2A40-4F80-95C5-57BEA7609792}">
      <dgm:prSet phldrT="[Текст]"/>
      <dgm:spPr/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Налоговый агент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EA3B49-9AF2-4145-B4E6-CB00009277FC}" type="parTrans" cxnId="{6580EB7F-CDA0-4C33-8B04-FBDE278BFB3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D262F97-9689-421B-93BE-FDE47211D33E}" type="sibTrans" cxnId="{6580EB7F-CDA0-4C33-8B04-FBDE278BFB3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792AF1F-8DD3-4D2C-98FA-9D12E1133DDF}" type="pres">
      <dgm:prSet presAssocID="{CFDA4A71-B2F3-41AF-941B-921DD5B102E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230A3F0-B2DB-41B1-A230-02722F33D7A3}" type="pres">
      <dgm:prSet presAssocID="{F8298AF2-857C-4F32-BB56-D15AF856BCAC}" presName="hierRoot1" presStyleCnt="0"/>
      <dgm:spPr/>
    </dgm:pt>
    <dgm:pt modelId="{9008C869-60BB-497A-B093-9DB221BCB800}" type="pres">
      <dgm:prSet presAssocID="{F8298AF2-857C-4F32-BB56-D15AF856BCAC}" presName="composite" presStyleCnt="0"/>
      <dgm:spPr/>
    </dgm:pt>
    <dgm:pt modelId="{83858AC0-8E8E-410E-8F34-E18FF8143F0E}" type="pres">
      <dgm:prSet presAssocID="{F8298AF2-857C-4F32-BB56-D15AF856BCAC}" presName="background" presStyleLbl="node0" presStyleIdx="0" presStyleCnt="1"/>
      <dgm:spPr/>
    </dgm:pt>
    <dgm:pt modelId="{43B86DD0-45BF-4194-9F75-B22AE72D8695}" type="pres">
      <dgm:prSet presAssocID="{F8298AF2-857C-4F32-BB56-D15AF856BCA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95C4F0-17FC-4A4B-A47B-644FCACCB326}" type="pres">
      <dgm:prSet presAssocID="{F8298AF2-857C-4F32-BB56-D15AF856BCAC}" presName="hierChild2" presStyleCnt="0"/>
      <dgm:spPr/>
    </dgm:pt>
    <dgm:pt modelId="{7F49F134-DEB0-4C97-B9A4-9CAE433E6C9B}" type="pres">
      <dgm:prSet presAssocID="{F48681A2-E01A-4D5F-AC88-0DE2DC8861B7}" presName="Name10" presStyleLbl="parChTrans1D2" presStyleIdx="0" presStyleCnt="2"/>
      <dgm:spPr/>
    </dgm:pt>
    <dgm:pt modelId="{3494A0FF-C594-4984-AF3D-8BFCF2CA9104}" type="pres">
      <dgm:prSet presAssocID="{A3F55C0F-2ECA-4043-B048-DB9623A01223}" presName="hierRoot2" presStyleCnt="0"/>
      <dgm:spPr/>
    </dgm:pt>
    <dgm:pt modelId="{7D7B5465-C34D-488F-88B1-7A726D3A02B7}" type="pres">
      <dgm:prSet presAssocID="{A3F55C0F-2ECA-4043-B048-DB9623A01223}" presName="composite2" presStyleCnt="0"/>
      <dgm:spPr/>
    </dgm:pt>
    <dgm:pt modelId="{8398CD39-4EB5-4B0E-A6D7-3B67CD8F128A}" type="pres">
      <dgm:prSet presAssocID="{A3F55C0F-2ECA-4043-B048-DB9623A01223}" presName="background2" presStyleLbl="node2" presStyleIdx="0" presStyleCnt="2"/>
      <dgm:spPr/>
    </dgm:pt>
    <dgm:pt modelId="{412722BA-CF0D-4366-B847-63C305134399}" type="pres">
      <dgm:prSet presAssocID="{A3F55C0F-2ECA-4043-B048-DB9623A01223}" presName="text2" presStyleLbl="fgAcc2" presStyleIdx="0" presStyleCnt="2">
        <dgm:presLayoutVars>
          <dgm:chPref val="3"/>
        </dgm:presLayoutVars>
      </dgm:prSet>
      <dgm:spPr/>
    </dgm:pt>
    <dgm:pt modelId="{16A2B85E-CA59-454B-A49E-529998050973}" type="pres">
      <dgm:prSet presAssocID="{A3F55C0F-2ECA-4043-B048-DB9623A01223}" presName="hierChild3" presStyleCnt="0"/>
      <dgm:spPr/>
    </dgm:pt>
    <dgm:pt modelId="{80AE5556-E3EC-4783-B276-7BD85C2DD164}" type="pres">
      <dgm:prSet presAssocID="{4AEA3B49-9AF2-4145-B4E6-CB00009277FC}" presName="Name10" presStyleLbl="parChTrans1D2" presStyleIdx="1" presStyleCnt="2"/>
      <dgm:spPr/>
    </dgm:pt>
    <dgm:pt modelId="{88C48D33-254E-4173-B3FA-3719444F550F}" type="pres">
      <dgm:prSet presAssocID="{F843C157-2A40-4F80-95C5-57BEA7609792}" presName="hierRoot2" presStyleCnt="0"/>
      <dgm:spPr/>
    </dgm:pt>
    <dgm:pt modelId="{722D5E64-DE94-4AC8-A5E9-2019AF1490AC}" type="pres">
      <dgm:prSet presAssocID="{F843C157-2A40-4F80-95C5-57BEA7609792}" presName="composite2" presStyleCnt="0"/>
      <dgm:spPr/>
    </dgm:pt>
    <dgm:pt modelId="{34F3F1B7-0A4C-4A1A-B882-DB02C2A380F0}" type="pres">
      <dgm:prSet presAssocID="{F843C157-2A40-4F80-95C5-57BEA7609792}" presName="background2" presStyleLbl="node2" presStyleIdx="1" presStyleCnt="2"/>
      <dgm:spPr/>
    </dgm:pt>
    <dgm:pt modelId="{AB9554F8-8D14-4A9A-B0C0-11D7270BEEC7}" type="pres">
      <dgm:prSet presAssocID="{F843C157-2A40-4F80-95C5-57BEA7609792}" presName="text2" presStyleLbl="fgAcc2" presStyleIdx="1" presStyleCnt="2">
        <dgm:presLayoutVars>
          <dgm:chPref val="3"/>
        </dgm:presLayoutVars>
      </dgm:prSet>
      <dgm:spPr/>
    </dgm:pt>
    <dgm:pt modelId="{8C50497F-FEC0-4703-9120-9C48AEF41128}" type="pres">
      <dgm:prSet presAssocID="{F843C157-2A40-4F80-95C5-57BEA7609792}" presName="hierChild3" presStyleCnt="0"/>
      <dgm:spPr/>
    </dgm:pt>
  </dgm:ptLst>
  <dgm:cxnLst>
    <dgm:cxn modelId="{CB294CA2-090E-4B53-9E17-4358E4F85C8C}" srcId="{F8298AF2-857C-4F32-BB56-D15AF856BCAC}" destId="{A3F55C0F-2ECA-4043-B048-DB9623A01223}" srcOrd="0" destOrd="0" parTransId="{F48681A2-E01A-4D5F-AC88-0DE2DC8861B7}" sibTransId="{F4E60CC8-8F97-469D-ACB1-42005388C48B}"/>
    <dgm:cxn modelId="{89BBFD2B-B9C0-42FD-BC99-732B75A5C307}" type="presOf" srcId="{CFDA4A71-B2F3-41AF-941B-921DD5B102E9}" destId="{4792AF1F-8DD3-4D2C-98FA-9D12E1133DDF}" srcOrd="0" destOrd="0" presId="urn:microsoft.com/office/officeart/2005/8/layout/hierarchy1"/>
    <dgm:cxn modelId="{A07091A8-B377-4652-AEED-79088FA943B0}" srcId="{CFDA4A71-B2F3-41AF-941B-921DD5B102E9}" destId="{F8298AF2-857C-4F32-BB56-D15AF856BCAC}" srcOrd="0" destOrd="0" parTransId="{9DBA4D81-4A49-4ED5-BB8F-744F502DF4CC}" sibTransId="{A4D66596-5A33-4D64-B6C9-6360D2758A3E}"/>
    <dgm:cxn modelId="{E776E66D-2D3C-4240-9FC1-A7D58BA78927}" type="presOf" srcId="{F8298AF2-857C-4F32-BB56-D15AF856BCAC}" destId="{43B86DD0-45BF-4194-9F75-B22AE72D8695}" srcOrd="0" destOrd="0" presId="urn:microsoft.com/office/officeart/2005/8/layout/hierarchy1"/>
    <dgm:cxn modelId="{00CF1A09-0754-48A9-B805-C169C7BAB332}" type="presOf" srcId="{F48681A2-E01A-4D5F-AC88-0DE2DC8861B7}" destId="{7F49F134-DEB0-4C97-B9A4-9CAE433E6C9B}" srcOrd="0" destOrd="0" presId="urn:microsoft.com/office/officeart/2005/8/layout/hierarchy1"/>
    <dgm:cxn modelId="{FCAA19E9-E232-4170-92D5-116F119F236E}" type="presOf" srcId="{4AEA3B49-9AF2-4145-B4E6-CB00009277FC}" destId="{80AE5556-E3EC-4783-B276-7BD85C2DD164}" srcOrd="0" destOrd="0" presId="urn:microsoft.com/office/officeart/2005/8/layout/hierarchy1"/>
    <dgm:cxn modelId="{A63D8285-4BFC-417D-9CD6-770CCF362188}" type="presOf" srcId="{F843C157-2A40-4F80-95C5-57BEA7609792}" destId="{AB9554F8-8D14-4A9A-B0C0-11D7270BEEC7}" srcOrd="0" destOrd="0" presId="urn:microsoft.com/office/officeart/2005/8/layout/hierarchy1"/>
    <dgm:cxn modelId="{6580EB7F-CDA0-4C33-8B04-FBDE278BFB35}" srcId="{F8298AF2-857C-4F32-BB56-D15AF856BCAC}" destId="{F843C157-2A40-4F80-95C5-57BEA7609792}" srcOrd="1" destOrd="0" parTransId="{4AEA3B49-9AF2-4145-B4E6-CB00009277FC}" sibTransId="{CD262F97-9689-421B-93BE-FDE47211D33E}"/>
    <dgm:cxn modelId="{139F0208-6547-472E-A2C6-5FF5F490C871}" type="presOf" srcId="{A3F55C0F-2ECA-4043-B048-DB9623A01223}" destId="{412722BA-CF0D-4366-B847-63C305134399}" srcOrd="0" destOrd="0" presId="urn:microsoft.com/office/officeart/2005/8/layout/hierarchy1"/>
    <dgm:cxn modelId="{DA5B5BB3-DAB8-4A0A-A668-9761BFABD849}" type="presParOf" srcId="{4792AF1F-8DD3-4D2C-98FA-9D12E1133DDF}" destId="{2230A3F0-B2DB-41B1-A230-02722F33D7A3}" srcOrd="0" destOrd="0" presId="urn:microsoft.com/office/officeart/2005/8/layout/hierarchy1"/>
    <dgm:cxn modelId="{0A5DDA9F-EDD7-4182-AF85-CA47C3AE13B6}" type="presParOf" srcId="{2230A3F0-B2DB-41B1-A230-02722F33D7A3}" destId="{9008C869-60BB-497A-B093-9DB221BCB800}" srcOrd="0" destOrd="0" presId="urn:microsoft.com/office/officeart/2005/8/layout/hierarchy1"/>
    <dgm:cxn modelId="{DD989DE0-6E89-4B40-B3B3-7B3B84FC5587}" type="presParOf" srcId="{9008C869-60BB-497A-B093-9DB221BCB800}" destId="{83858AC0-8E8E-410E-8F34-E18FF8143F0E}" srcOrd="0" destOrd="0" presId="urn:microsoft.com/office/officeart/2005/8/layout/hierarchy1"/>
    <dgm:cxn modelId="{F5F39A2E-165E-4D48-8CD9-83B4BFDA1E16}" type="presParOf" srcId="{9008C869-60BB-497A-B093-9DB221BCB800}" destId="{43B86DD0-45BF-4194-9F75-B22AE72D8695}" srcOrd="1" destOrd="0" presId="urn:microsoft.com/office/officeart/2005/8/layout/hierarchy1"/>
    <dgm:cxn modelId="{2E131E3E-C22E-49EE-AE8D-495E77CC2AEB}" type="presParOf" srcId="{2230A3F0-B2DB-41B1-A230-02722F33D7A3}" destId="{D495C4F0-17FC-4A4B-A47B-644FCACCB326}" srcOrd="1" destOrd="0" presId="urn:microsoft.com/office/officeart/2005/8/layout/hierarchy1"/>
    <dgm:cxn modelId="{7BC53414-DF70-463D-91EA-1DF2E5800CC9}" type="presParOf" srcId="{D495C4F0-17FC-4A4B-A47B-644FCACCB326}" destId="{7F49F134-DEB0-4C97-B9A4-9CAE433E6C9B}" srcOrd="0" destOrd="0" presId="urn:microsoft.com/office/officeart/2005/8/layout/hierarchy1"/>
    <dgm:cxn modelId="{C8DECD76-395E-43DD-991E-87324EC3725F}" type="presParOf" srcId="{D495C4F0-17FC-4A4B-A47B-644FCACCB326}" destId="{3494A0FF-C594-4984-AF3D-8BFCF2CA9104}" srcOrd="1" destOrd="0" presId="urn:microsoft.com/office/officeart/2005/8/layout/hierarchy1"/>
    <dgm:cxn modelId="{ECF99880-3050-4B72-BB1D-320D105053DD}" type="presParOf" srcId="{3494A0FF-C594-4984-AF3D-8BFCF2CA9104}" destId="{7D7B5465-C34D-488F-88B1-7A726D3A02B7}" srcOrd="0" destOrd="0" presId="urn:microsoft.com/office/officeart/2005/8/layout/hierarchy1"/>
    <dgm:cxn modelId="{71222990-3CD6-4456-8950-909E34D62258}" type="presParOf" srcId="{7D7B5465-C34D-488F-88B1-7A726D3A02B7}" destId="{8398CD39-4EB5-4B0E-A6D7-3B67CD8F128A}" srcOrd="0" destOrd="0" presId="urn:microsoft.com/office/officeart/2005/8/layout/hierarchy1"/>
    <dgm:cxn modelId="{B0FC7AE7-81C1-49EE-98E7-BD0ACBD0A359}" type="presParOf" srcId="{7D7B5465-C34D-488F-88B1-7A726D3A02B7}" destId="{412722BA-CF0D-4366-B847-63C305134399}" srcOrd="1" destOrd="0" presId="urn:microsoft.com/office/officeart/2005/8/layout/hierarchy1"/>
    <dgm:cxn modelId="{AA2A3E96-55A2-438B-8EEA-5E6557B34CF5}" type="presParOf" srcId="{3494A0FF-C594-4984-AF3D-8BFCF2CA9104}" destId="{16A2B85E-CA59-454B-A49E-529998050973}" srcOrd="1" destOrd="0" presId="urn:microsoft.com/office/officeart/2005/8/layout/hierarchy1"/>
    <dgm:cxn modelId="{EE218BBE-2691-4BE1-977E-0499777DE333}" type="presParOf" srcId="{D495C4F0-17FC-4A4B-A47B-644FCACCB326}" destId="{80AE5556-E3EC-4783-B276-7BD85C2DD164}" srcOrd="2" destOrd="0" presId="urn:microsoft.com/office/officeart/2005/8/layout/hierarchy1"/>
    <dgm:cxn modelId="{EB72053F-D74D-4B1B-87EE-E4CB63258FA6}" type="presParOf" srcId="{D495C4F0-17FC-4A4B-A47B-644FCACCB326}" destId="{88C48D33-254E-4173-B3FA-3719444F550F}" srcOrd="3" destOrd="0" presId="urn:microsoft.com/office/officeart/2005/8/layout/hierarchy1"/>
    <dgm:cxn modelId="{05927543-82A1-4FF8-A0E2-3F56A438B4B8}" type="presParOf" srcId="{88C48D33-254E-4173-B3FA-3719444F550F}" destId="{722D5E64-DE94-4AC8-A5E9-2019AF1490AC}" srcOrd="0" destOrd="0" presId="urn:microsoft.com/office/officeart/2005/8/layout/hierarchy1"/>
    <dgm:cxn modelId="{47D9BFCD-AEEE-4B87-8B65-F8EB02572C60}" type="presParOf" srcId="{722D5E64-DE94-4AC8-A5E9-2019AF1490AC}" destId="{34F3F1B7-0A4C-4A1A-B882-DB02C2A380F0}" srcOrd="0" destOrd="0" presId="urn:microsoft.com/office/officeart/2005/8/layout/hierarchy1"/>
    <dgm:cxn modelId="{5D5702F6-35DA-4B29-AAFA-1080DEBC2627}" type="presParOf" srcId="{722D5E64-DE94-4AC8-A5E9-2019AF1490AC}" destId="{AB9554F8-8D14-4A9A-B0C0-11D7270BEEC7}" srcOrd="1" destOrd="0" presId="urn:microsoft.com/office/officeart/2005/8/layout/hierarchy1"/>
    <dgm:cxn modelId="{D323886A-A711-468E-9140-3B6F7DC87054}" type="presParOf" srcId="{88C48D33-254E-4173-B3FA-3719444F550F}" destId="{8C50497F-FEC0-4703-9120-9C48AEF4112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909DD77-9FAC-4231-AB33-E086B0D39F0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27D87E-2B88-4DFA-A028-9155E1B16BD3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Фиксированная сумма вознаграждения в деле о банкротстве.</a:t>
          </a:r>
        </a:p>
      </dgm:t>
    </dgm:pt>
    <dgm:pt modelId="{E68DFD40-DA56-4804-8386-16BF67F97455}" type="parTrans" cxnId="{8F5E32DA-89A8-4666-AC78-330AA48A8DE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2D6174-07F1-423D-A6D9-51C836B5F574}" type="sibTrans" cxnId="{8F5E32DA-89A8-4666-AC78-330AA48A8DE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44D13C-B294-42F1-B53B-CCEAAEB7074E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Вознаграждение в виде процентов в деле о банкротстве.</a:t>
          </a:r>
        </a:p>
      </dgm:t>
    </dgm:pt>
    <dgm:pt modelId="{D840F74F-B627-4931-BDF9-5DF284FAC52F}" type="parTrans" cxnId="{03DBB977-B995-4480-AFC8-D35F10BD894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31A1D0-78F7-439B-85DA-C900963FACE8}" type="sibTrans" cxnId="{03DBB977-B995-4480-AFC8-D35F10BD894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A1F872-1CDC-44B2-B481-8A9DA444998D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Прочие доходы.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A37D4F-8CB9-458E-B4CD-4A15C04EED0A}" type="parTrans" cxnId="{4624C381-CB58-4D46-B3E6-3B2B20EDDE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3940A4-7E18-4B63-9685-82C014F3C5BA}" type="sibTrans" cxnId="{4624C381-CB58-4D46-B3E6-3B2B20EDDE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9B9C6A2-869E-4B82-8184-A4AF3A74BF5B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Сумма возмещения фактически понесенных АУ расходов в связи с исполнением обязанностей в деле о банкротстве.</a:t>
          </a:r>
        </a:p>
      </dgm:t>
    </dgm:pt>
    <dgm:pt modelId="{CD50D72D-8075-415F-8080-4A44C267D3CA}" type="parTrans" cxnId="{83623FF4-4AA1-4CBA-8006-8029044E5601}">
      <dgm:prSet/>
      <dgm:spPr/>
    </dgm:pt>
    <dgm:pt modelId="{B2E61998-19D7-46B2-AF21-FD5B531E9E4E}" type="sibTrans" cxnId="{83623FF4-4AA1-4CBA-8006-8029044E5601}">
      <dgm:prSet/>
      <dgm:spPr/>
    </dgm:pt>
    <dgm:pt modelId="{E530081C-C554-4685-AF2A-71CD2C398A48}" type="pres">
      <dgm:prSet presAssocID="{4909DD77-9FAC-4231-AB33-E086B0D39F0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5C0A875-7627-4B13-B409-6BD2B7168D59}" type="pres">
      <dgm:prSet presAssocID="{4909DD77-9FAC-4231-AB33-E086B0D39F07}" presName="Name1" presStyleCnt="0"/>
      <dgm:spPr/>
    </dgm:pt>
    <dgm:pt modelId="{5DCAF364-493A-4BC8-ABAC-4D94340AF84C}" type="pres">
      <dgm:prSet presAssocID="{4909DD77-9FAC-4231-AB33-E086B0D39F07}" presName="cycle" presStyleCnt="0"/>
      <dgm:spPr/>
    </dgm:pt>
    <dgm:pt modelId="{4B3B3FB4-529A-4177-A709-EBA440B24557}" type="pres">
      <dgm:prSet presAssocID="{4909DD77-9FAC-4231-AB33-E086B0D39F07}" presName="srcNode" presStyleLbl="node1" presStyleIdx="0" presStyleCnt="4"/>
      <dgm:spPr/>
    </dgm:pt>
    <dgm:pt modelId="{0F310998-75BD-4AFD-BD0D-C8462764F4A4}" type="pres">
      <dgm:prSet presAssocID="{4909DD77-9FAC-4231-AB33-E086B0D39F07}" presName="conn" presStyleLbl="parChTrans1D2" presStyleIdx="0" presStyleCnt="1"/>
      <dgm:spPr/>
      <dgm:t>
        <a:bodyPr/>
        <a:lstStyle/>
        <a:p>
          <a:endParaRPr lang="ru-RU"/>
        </a:p>
      </dgm:t>
    </dgm:pt>
    <dgm:pt modelId="{FBCE4BCF-25EF-4BC7-AA28-E2A902E91764}" type="pres">
      <dgm:prSet presAssocID="{4909DD77-9FAC-4231-AB33-E086B0D39F07}" presName="extraNode" presStyleLbl="node1" presStyleIdx="0" presStyleCnt="4"/>
      <dgm:spPr/>
    </dgm:pt>
    <dgm:pt modelId="{1883A846-53DD-4D82-8375-5779A63D74B3}" type="pres">
      <dgm:prSet presAssocID="{4909DD77-9FAC-4231-AB33-E086B0D39F07}" presName="dstNode" presStyleLbl="node1" presStyleIdx="0" presStyleCnt="4"/>
      <dgm:spPr/>
    </dgm:pt>
    <dgm:pt modelId="{69724C00-57FC-468F-A7A9-66BFCBAE8325}" type="pres">
      <dgm:prSet presAssocID="{E127D87E-2B88-4DFA-A028-9155E1B16BD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2C5B68-ED1C-44A7-A647-A7E5A71C891C}" type="pres">
      <dgm:prSet presAssocID="{E127D87E-2B88-4DFA-A028-9155E1B16BD3}" presName="accent_1" presStyleCnt="0"/>
      <dgm:spPr/>
    </dgm:pt>
    <dgm:pt modelId="{2D7D69BA-321E-483D-8CE9-B7B735DF6328}" type="pres">
      <dgm:prSet presAssocID="{E127D87E-2B88-4DFA-A028-9155E1B16BD3}" presName="accentRepeatNode" presStyleLbl="solidFgAcc1" presStyleIdx="0" presStyleCnt="4"/>
      <dgm:spPr/>
    </dgm:pt>
    <dgm:pt modelId="{F6408069-B371-44CC-9793-CA563D8B2D3B}" type="pres">
      <dgm:prSet presAssocID="{D544D13C-B294-42F1-B53B-CCEAAEB7074E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ED3997-7023-48BE-89EA-5DA27B0D9B15}" type="pres">
      <dgm:prSet presAssocID="{D544D13C-B294-42F1-B53B-CCEAAEB7074E}" presName="accent_2" presStyleCnt="0"/>
      <dgm:spPr/>
    </dgm:pt>
    <dgm:pt modelId="{C6DFA582-2693-430B-8110-6FB6F01ADD1E}" type="pres">
      <dgm:prSet presAssocID="{D544D13C-B294-42F1-B53B-CCEAAEB7074E}" presName="accentRepeatNode" presStyleLbl="solidFgAcc1" presStyleIdx="1" presStyleCnt="4"/>
      <dgm:spPr/>
    </dgm:pt>
    <dgm:pt modelId="{4A3BA91D-5A25-4C3B-8AAD-55608CBF5465}" type="pres">
      <dgm:prSet presAssocID="{E9B9C6A2-869E-4B82-8184-A4AF3A74BF5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7CC2BDF-1651-4C7C-AE1E-E8020DB4E611}" type="pres">
      <dgm:prSet presAssocID="{E9B9C6A2-869E-4B82-8184-A4AF3A74BF5B}" presName="accent_3" presStyleCnt="0"/>
      <dgm:spPr/>
    </dgm:pt>
    <dgm:pt modelId="{2C742B78-C99C-4D38-8BF0-F457B188D663}" type="pres">
      <dgm:prSet presAssocID="{E9B9C6A2-869E-4B82-8184-A4AF3A74BF5B}" presName="accentRepeatNode" presStyleLbl="solidFgAcc1" presStyleIdx="2" presStyleCnt="4"/>
      <dgm:spPr/>
    </dgm:pt>
    <dgm:pt modelId="{DBA58A8F-B3B4-4B9A-9895-5243DBE084C6}" type="pres">
      <dgm:prSet presAssocID="{10A1F872-1CDC-44B2-B481-8A9DA444998D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53E167-F654-4C66-95AB-343CA92D996B}" type="pres">
      <dgm:prSet presAssocID="{10A1F872-1CDC-44B2-B481-8A9DA444998D}" presName="accent_4" presStyleCnt="0"/>
      <dgm:spPr/>
    </dgm:pt>
    <dgm:pt modelId="{5158463F-44C0-4BB0-A2CF-824FF25ABBA0}" type="pres">
      <dgm:prSet presAssocID="{10A1F872-1CDC-44B2-B481-8A9DA444998D}" presName="accentRepeatNode" presStyleLbl="solidFgAcc1" presStyleIdx="3" presStyleCnt="4"/>
      <dgm:spPr/>
    </dgm:pt>
  </dgm:ptLst>
  <dgm:cxnLst>
    <dgm:cxn modelId="{57076BC2-24D9-43FB-AE6A-BEBA861C07E1}" type="presOf" srcId="{E9B9C6A2-869E-4B82-8184-A4AF3A74BF5B}" destId="{4A3BA91D-5A25-4C3B-8AAD-55608CBF5465}" srcOrd="0" destOrd="0" presId="urn:microsoft.com/office/officeart/2008/layout/VerticalCurvedList"/>
    <dgm:cxn modelId="{4624C381-CB58-4D46-B3E6-3B2B20EDDE87}" srcId="{4909DD77-9FAC-4231-AB33-E086B0D39F07}" destId="{10A1F872-1CDC-44B2-B481-8A9DA444998D}" srcOrd="3" destOrd="0" parTransId="{05A37D4F-8CB9-458E-B4CD-4A15C04EED0A}" sibTransId="{BD3940A4-7E18-4B63-9685-82C014F3C5BA}"/>
    <dgm:cxn modelId="{88CBDDD6-072D-4C37-8A55-395E36AEA186}" type="presOf" srcId="{E127D87E-2B88-4DFA-A028-9155E1B16BD3}" destId="{69724C00-57FC-468F-A7A9-66BFCBAE8325}" srcOrd="0" destOrd="0" presId="urn:microsoft.com/office/officeart/2008/layout/VerticalCurvedList"/>
    <dgm:cxn modelId="{646BB970-900D-404B-B118-B86A482CE838}" type="presOf" srcId="{4909DD77-9FAC-4231-AB33-E086B0D39F07}" destId="{E530081C-C554-4685-AF2A-71CD2C398A48}" srcOrd="0" destOrd="0" presId="urn:microsoft.com/office/officeart/2008/layout/VerticalCurvedList"/>
    <dgm:cxn modelId="{83623FF4-4AA1-4CBA-8006-8029044E5601}" srcId="{4909DD77-9FAC-4231-AB33-E086B0D39F07}" destId="{E9B9C6A2-869E-4B82-8184-A4AF3A74BF5B}" srcOrd="2" destOrd="0" parTransId="{CD50D72D-8075-415F-8080-4A44C267D3CA}" sibTransId="{B2E61998-19D7-46B2-AF21-FD5B531E9E4E}"/>
    <dgm:cxn modelId="{DB908337-1910-4719-9A71-ADF40D99927B}" type="presOf" srcId="{822D6174-07F1-423D-A6D9-51C836B5F574}" destId="{0F310998-75BD-4AFD-BD0D-C8462764F4A4}" srcOrd="0" destOrd="0" presId="urn:microsoft.com/office/officeart/2008/layout/VerticalCurvedList"/>
    <dgm:cxn modelId="{43FB7A71-DEC6-4DB3-8070-0826F97A63B7}" type="presOf" srcId="{D544D13C-B294-42F1-B53B-CCEAAEB7074E}" destId="{F6408069-B371-44CC-9793-CA563D8B2D3B}" srcOrd="0" destOrd="0" presId="urn:microsoft.com/office/officeart/2008/layout/VerticalCurvedList"/>
    <dgm:cxn modelId="{8F5E32DA-89A8-4666-AC78-330AA48A8DED}" srcId="{4909DD77-9FAC-4231-AB33-E086B0D39F07}" destId="{E127D87E-2B88-4DFA-A028-9155E1B16BD3}" srcOrd="0" destOrd="0" parTransId="{E68DFD40-DA56-4804-8386-16BF67F97455}" sibTransId="{822D6174-07F1-423D-A6D9-51C836B5F574}"/>
    <dgm:cxn modelId="{03DBB977-B995-4480-AFC8-D35F10BD8941}" srcId="{4909DD77-9FAC-4231-AB33-E086B0D39F07}" destId="{D544D13C-B294-42F1-B53B-CCEAAEB7074E}" srcOrd="1" destOrd="0" parTransId="{D840F74F-B627-4931-BDF9-5DF284FAC52F}" sibTransId="{D731A1D0-78F7-439B-85DA-C900963FACE8}"/>
    <dgm:cxn modelId="{D3C5FE75-6908-48CA-9D67-3E9649EE87F7}" type="presOf" srcId="{10A1F872-1CDC-44B2-B481-8A9DA444998D}" destId="{DBA58A8F-B3B4-4B9A-9895-5243DBE084C6}" srcOrd="0" destOrd="0" presId="urn:microsoft.com/office/officeart/2008/layout/VerticalCurvedList"/>
    <dgm:cxn modelId="{B2824A9C-4D3E-4144-A841-52DF5421C485}" type="presParOf" srcId="{E530081C-C554-4685-AF2A-71CD2C398A48}" destId="{65C0A875-7627-4B13-B409-6BD2B7168D59}" srcOrd="0" destOrd="0" presId="urn:microsoft.com/office/officeart/2008/layout/VerticalCurvedList"/>
    <dgm:cxn modelId="{03375FDC-A932-4BB2-800A-22B303E1D6A0}" type="presParOf" srcId="{65C0A875-7627-4B13-B409-6BD2B7168D59}" destId="{5DCAF364-493A-4BC8-ABAC-4D94340AF84C}" srcOrd="0" destOrd="0" presId="urn:microsoft.com/office/officeart/2008/layout/VerticalCurvedList"/>
    <dgm:cxn modelId="{AF449D98-EB4B-49BF-9C4E-EB442D20084B}" type="presParOf" srcId="{5DCAF364-493A-4BC8-ABAC-4D94340AF84C}" destId="{4B3B3FB4-529A-4177-A709-EBA440B24557}" srcOrd="0" destOrd="0" presId="urn:microsoft.com/office/officeart/2008/layout/VerticalCurvedList"/>
    <dgm:cxn modelId="{8CA0480D-C03B-4791-9527-02329FD2F339}" type="presParOf" srcId="{5DCAF364-493A-4BC8-ABAC-4D94340AF84C}" destId="{0F310998-75BD-4AFD-BD0D-C8462764F4A4}" srcOrd="1" destOrd="0" presId="urn:microsoft.com/office/officeart/2008/layout/VerticalCurvedList"/>
    <dgm:cxn modelId="{A041325B-65DA-410A-AB48-4CDB0370A10F}" type="presParOf" srcId="{5DCAF364-493A-4BC8-ABAC-4D94340AF84C}" destId="{FBCE4BCF-25EF-4BC7-AA28-E2A902E91764}" srcOrd="2" destOrd="0" presId="urn:microsoft.com/office/officeart/2008/layout/VerticalCurvedList"/>
    <dgm:cxn modelId="{C2FD4B7B-6EDA-4C77-A9DF-6031DA5C1916}" type="presParOf" srcId="{5DCAF364-493A-4BC8-ABAC-4D94340AF84C}" destId="{1883A846-53DD-4D82-8375-5779A63D74B3}" srcOrd="3" destOrd="0" presId="urn:microsoft.com/office/officeart/2008/layout/VerticalCurvedList"/>
    <dgm:cxn modelId="{358690BD-B3C4-4212-A8CE-0545D0B5C366}" type="presParOf" srcId="{65C0A875-7627-4B13-B409-6BD2B7168D59}" destId="{69724C00-57FC-468F-A7A9-66BFCBAE8325}" srcOrd="1" destOrd="0" presId="urn:microsoft.com/office/officeart/2008/layout/VerticalCurvedList"/>
    <dgm:cxn modelId="{663DF5EB-B5F2-46F3-975F-C82E1C03B529}" type="presParOf" srcId="{65C0A875-7627-4B13-B409-6BD2B7168D59}" destId="{A42C5B68-ED1C-44A7-A647-A7E5A71C891C}" srcOrd="2" destOrd="0" presId="urn:microsoft.com/office/officeart/2008/layout/VerticalCurvedList"/>
    <dgm:cxn modelId="{FDE449E8-FF35-453D-820E-1CA99BE2A5F5}" type="presParOf" srcId="{A42C5B68-ED1C-44A7-A647-A7E5A71C891C}" destId="{2D7D69BA-321E-483D-8CE9-B7B735DF6328}" srcOrd="0" destOrd="0" presId="urn:microsoft.com/office/officeart/2008/layout/VerticalCurvedList"/>
    <dgm:cxn modelId="{4FBCD470-7B28-47DB-81CC-8C3380750F1F}" type="presParOf" srcId="{65C0A875-7627-4B13-B409-6BD2B7168D59}" destId="{F6408069-B371-44CC-9793-CA563D8B2D3B}" srcOrd="3" destOrd="0" presId="urn:microsoft.com/office/officeart/2008/layout/VerticalCurvedList"/>
    <dgm:cxn modelId="{838219D3-4300-4694-B6C6-89D55A293871}" type="presParOf" srcId="{65C0A875-7627-4B13-B409-6BD2B7168D59}" destId="{5FED3997-7023-48BE-89EA-5DA27B0D9B15}" srcOrd="4" destOrd="0" presId="urn:microsoft.com/office/officeart/2008/layout/VerticalCurvedList"/>
    <dgm:cxn modelId="{0B3080FF-8FEF-4B37-B31C-370FCFD6FFC2}" type="presParOf" srcId="{5FED3997-7023-48BE-89EA-5DA27B0D9B15}" destId="{C6DFA582-2693-430B-8110-6FB6F01ADD1E}" srcOrd="0" destOrd="0" presId="urn:microsoft.com/office/officeart/2008/layout/VerticalCurvedList"/>
    <dgm:cxn modelId="{C2602351-8AA2-4CAF-85BA-282F6A367D32}" type="presParOf" srcId="{65C0A875-7627-4B13-B409-6BD2B7168D59}" destId="{4A3BA91D-5A25-4C3B-8AAD-55608CBF5465}" srcOrd="5" destOrd="0" presId="urn:microsoft.com/office/officeart/2008/layout/VerticalCurvedList"/>
    <dgm:cxn modelId="{8194203B-28E9-4BCE-8A19-D0BFC170AA6D}" type="presParOf" srcId="{65C0A875-7627-4B13-B409-6BD2B7168D59}" destId="{B7CC2BDF-1651-4C7C-AE1E-E8020DB4E611}" srcOrd="6" destOrd="0" presId="urn:microsoft.com/office/officeart/2008/layout/VerticalCurvedList"/>
    <dgm:cxn modelId="{7696AD67-19E2-4E28-B7BE-3219D66BED68}" type="presParOf" srcId="{B7CC2BDF-1651-4C7C-AE1E-E8020DB4E611}" destId="{2C742B78-C99C-4D38-8BF0-F457B188D663}" srcOrd="0" destOrd="0" presId="urn:microsoft.com/office/officeart/2008/layout/VerticalCurvedList"/>
    <dgm:cxn modelId="{ED0865D6-B76B-4FA5-89C7-A3245D0167BD}" type="presParOf" srcId="{65C0A875-7627-4B13-B409-6BD2B7168D59}" destId="{DBA58A8F-B3B4-4B9A-9895-5243DBE084C6}" srcOrd="7" destOrd="0" presId="urn:microsoft.com/office/officeart/2008/layout/VerticalCurvedList"/>
    <dgm:cxn modelId="{2BB87BCB-17CD-4282-AFCC-42D0EB8B4086}" type="presParOf" srcId="{65C0A875-7627-4B13-B409-6BD2B7168D59}" destId="{7753E167-F654-4C66-95AB-343CA92D996B}" srcOrd="8" destOrd="0" presId="urn:microsoft.com/office/officeart/2008/layout/VerticalCurvedList"/>
    <dgm:cxn modelId="{74FE8A21-FFE9-45BC-860F-E74BEB361C79}" type="presParOf" srcId="{7753E167-F654-4C66-95AB-343CA92D996B}" destId="{5158463F-44C0-4BB0-A2CF-824FF25ABBA0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3F133E7-8F96-47CB-B597-890308374D7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35A7E59-22C8-49AD-8E28-87707FF88810}">
      <dgm:prSet phldrT="[Текст]"/>
      <dgm:spPr>
        <a:solidFill>
          <a:srgbClr val="256569"/>
        </a:solidFill>
        <a:ln>
          <a:solidFill>
            <a:srgbClr val="256569"/>
          </a:solidFill>
        </a:ln>
      </dgm:spPr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Стандарт – по РФ</a:t>
          </a:r>
        </a:p>
      </dgm:t>
    </dgm:pt>
    <dgm:pt modelId="{9C671DE9-93CE-4DF6-B9C4-AB155E71DD7F}" type="parTrans" cxnId="{6F94CB3D-3323-436B-9D9B-D5984E1E50C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0C3E9D5-EA70-4E55-92F9-55ECFA02ABFC}" type="sibTrans" cxnId="{6F94CB3D-3323-436B-9D9B-D5984E1E50CA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C63BA12-B2AD-4D6B-8B1E-AE144AA402C1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8480 руб. в день</a:t>
          </a:r>
        </a:p>
      </dgm:t>
    </dgm:pt>
    <dgm:pt modelId="{7BDFF470-969F-41B1-BE13-82B08E64A05A}" type="parTrans" cxnId="{A00D0E97-417C-488D-946D-C1F12CE24FC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AAAF11A-6680-4B9B-9201-360B9CF8C101}" type="sibTrans" cxnId="{A00D0E97-417C-488D-946D-C1F12CE24FC5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027C3BB-7E2C-44D1-861D-0CD059C077EC}">
      <dgm:prSet phldrT="[Текст]"/>
      <dgm:spPr>
        <a:solidFill>
          <a:srgbClr val="256569"/>
        </a:solidFill>
        <a:ln>
          <a:solidFill>
            <a:srgbClr val="256569"/>
          </a:solidFill>
        </a:ln>
      </dgm:spPr>
      <dgm:t>
        <a:bodyPr/>
        <a:lstStyle/>
        <a:p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Безотчетные суммы - командировки на территории, нуждающиеся в обеспечении жизнедеятельности населения и восстановлении объектов инфраструктуры – по акту Президента РФ или Правительства РФ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A109AA9-87A0-4A5E-BEB1-B1B05CD28276}" type="parTrans" cxnId="{2BD5B72D-0871-43FE-A54B-6787EA0E90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FBDD89-6279-4E39-880E-E7491168E4FD}" type="sibTrans" cxnId="{2BD5B72D-0871-43FE-A54B-6787EA0E90FE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B53625E-09EC-4CB3-A179-60B042D85A10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700 руб. в день</a:t>
          </a:r>
        </a:p>
      </dgm:t>
    </dgm:pt>
    <dgm:pt modelId="{014B922D-F2C5-4D9B-9ED2-14E397B9723C}" type="parTrans" cxnId="{976115B0-45CE-4A72-937E-B39B14D1D6B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1EA5EF-CD6C-48D3-899B-640B6987E4FD}" type="sibTrans" cxnId="{976115B0-45CE-4A72-937E-B39B14D1D6B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318BCC-970E-4EE0-A2E5-27E803DEBC81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2 500 руб. в день</a:t>
          </a:r>
        </a:p>
      </dgm:t>
    </dgm:pt>
    <dgm:pt modelId="{98D1B3F4-2DAD-4C86-8AC4-48669C25A597}" type="parTrans" cxnId="{C8FDAD24-BBD1-431D-8AB8-1F828E5EC30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C4D83A1-7B35-4E8E-BBD9-58A299EFF67C}" type="sibTrans" cxnId="{C8FDAD24-BBD1-431D-8AB8-1F828E5EC304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D9A085-5D16-4B97-8C97-A612946C1977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700 руб. в день</a:t>
          </a:r>
        </a:p>
      </dgm:t>
    </dgm:pt>
    <dgm:pt modelId="{4967F4D6-505F-4BCC-B639-CCBD69AC15E7}" type="parTrans" cxnId="{7F1A3E6D-9DB0-4C2D-AADB-50A1A2346A9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D9E6CD-DFFC-48A0-A3C0-D24C09232A2C}" type="sibTrans" cxnId="{7F1A3E6D-9DB0-4C2D-AADB-50A1A2346A99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BC4583-E54B-4BF1-8C9C-980D6DB1A4B9}">
      <dgm:prSet phldrT="[Текст]"/>
      <dgm:spPr>
        <a:solidFill>
          <a:srgbClr val="256569"/>
        </a:solidFill>
        <a:ln>
          <a:solidFill>
            <a:srgbClr val="256569"/>
          </a:solidFill>
        </a:ln>
      </dgm:spPr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Стандарт – за границу</a:t>
          </a:r>
        </a:p>
      </dgm:t>
    </dgm:pt>
    <dgm:pt modelId="{9A58ABD1-AD22-4017-BCC1-F27897DAF307}" type="parTrans" cxnId="{A166EF6D-D0E5-48AE-9108-D7CCAACF59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ADE020-2298-4FAD-9E4D-AABC00241A3E}" type="sibTrans" cxnId="{A166EF6D-D0E5-48AE-9108-D7CCAACF593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3310C7-AE69-4327-871E-62CE879B8BC8}">
      <dgm:prSet phldrT="[Текст]"/>
      <dgm:spPr>
        <a:solidFill>
          <a:srgbClr val="256569"/>
        </a:solidFill>
        <a:ln>
          <a:solidFill>
            <a:srgbClr val="256569"/>
          </a:solidFill>
        </a:ln>
      </dgm:spPr>
      <dgm:t>
        <a:bodyPr/>
        <a:lstStyle/>
        <a:p>
          <a:r>
            <a:rPr lang="ru-RU" b="0" i="0" dirty="0">
              <a:latin typeface="Times New Roman" panose="02020603050405020304" pitchFamily="18" charset="0"/>
              <a:cs typeface="Times New Roman" panose="02020603050405020304" pitchFamily="18" charset="0"/>
            </a:rPr>
            <a:t>Суточные - командировки на территории, нуждающиеся в обеспечении жизнедеятельности населения и восстановлении объектов инфраструктуры – по акту Президента РФ или Правительства РФ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D534BF-2782-4E1D-8642-E36F59049B91}" type="parTrans" cxnId="{A7AF9EB1-1754-4D90-92E2-AB6E8A44B4E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8FDE68-B270-4A48-AC81-6BEC49EC0EDF}" type="sibTrans" cxnId="{A7AF9EB1-1754-4D90-92E2-AB6E8A44B4E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9EB9FE0-A24D-443B-B9C5-2A61BAB6CBC9}" type="pres">
      <dgm:prSet presAssocID="{F3F133E7-8F96-47CB-B597-890308374D7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50C8979-2C7C-4A84-B1AE-950007013B39}" type="pres">
      <dgm:prSet presAssocID="{035A7E59-22C8-49AD-8E28-87707FF88810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CA2D3C-0217-491C-B6F2-84447E58D838}" type="pres">
      <dgm:prSet presAssocID="{035A7E59-22C8-49AD-8E28-87707FF88810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EBA40C-3D05-433C-A310-2766EE6EE444}" type="pres">
      <dgm:prSet presAssocID="{8DBC4583-E54B-4BF1-8C9C-980D6DB1A4B9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F4EF89C-8190-4DE3-A0A9-16BE3D3742E8}" type="pres">
      <dgm:prSet presAssocID="{8DBC4583-E54B-4BF1-8C9C-980D6DB1A4B9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DC68F-95CC-4A8F-A37E-0478BFAC373C}" type="pres">
      <dgm:prSet presAssocID="{763310C7-AE69-4327-871E-62CE879B8BC8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0A2506-FCD9-449B-A194-18A78F38FD43}" type="pres">
      <dgm:prSet presAssocID="{763310C7-AE69-4327-871E-62CE879B8BC8}" presName="childText" presStyleLbl="revTx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2C0DF6-3EE7-4789-9388-BED0B77A67FD}" type="pres">
      <dgm:prSet presAssocID="{F027C3BB-7E2C-44D1-861D-0CD059C077EC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EF3680F-EB73-4411-9750-CBA9245981F6}" type="pres">
      <dgm:prSet presAssocID="{F027C3BB-7E2C-44D1-861D-0CD059C077EC}" presName="childText" presStyleLbl="revTx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DD0EF81-776C-4E29-A470-428B4BB863E5}" type="presOf" srcId="{1ED9A085-5D16-4B97-8C97-A612946C1977}" destId="{E4CA2D3C-0217-491C-B6F2-84447E58D838}" srcOrd="0" destOrd="0" presId="urn:microsoft.com/office/officeart/2005/8/layout/vList2"/>
    <dgm:cxn modelId="{976115B0-45CE-4A72-937E-B39B14D1D6B8}" srcId="{F027C3BB-7E2C-44D1-861D-0CD059C077EC}" destId="{7B53625E-09EC-4CB3-A179-60B042D85A10}" srcOrd="0" destOrd="0" parTransId="{014B922D-F2C5-4D9B-9ED2-14E397B9723C}" sibTransId="{991EA5EF-CD6C-48D3-899B-640B6987E4FD}"/>
    <dgm:cxn modelId="{6F94CB3D-3323-436B-9D9B-D5984E1E50CA}" srcId="{F3F133E7-8F96-47CB-B597-890308374D72}" destId="{035A7E59-22C8-49AD-8E28-87707FF88810}" srcOrd="0" destOrd="0" parTransId="{9C671DE9-93CE-4DF6-B9C4-AB155E71DD7F}" sibTransId="{A0C3E9D5-EA70-4E55-92F9-55ECFA02ABFC}"/>
    <dgm:cxn modelId="{C8FDAD24-BBD1-431D-8AB8-1F828E5EC304}" srcId="{8DBC4583-E54B-4BF1-8C9C-980D6DB1A4B9}" destId="{2F318BCC-970E-4EE0-A2E5-27E803DEBC81}" srcOrd="0" destOrd="0" parTransId="{98D1B3F4-2DAD-4C86-8AC4-48669C25A597}" sibTransId="{6C4D83A1-7B35-4E8E-BBD9-58A299EFF67C}"/>
    <dgm:cxn modelId="{A00D0E97-417C-488D-946D-C1F12CE24FC5}" srcId="{763310C7-AE69-4327-871E-62CE879B8BC8}" destId="{3C63BA12-B2AD-4D6B-8B1E-AE144AA402C1}" srcOrd="0" destOrd="0" parTransId="{7BDFF470-969F-41B1-BE13-82B08E64A05A}" sibTransId="{0AAAF11A-6680-4B9B-9201-360B9CF8C101}"/>
    <dgm:cxn modelId="{2BD5B72D-0871-43FE-A54B-6787EA0E90FE}" srcId="{F3F133E7-8F96-47CB-B597-890308374D72}" destId="{F027C3BB-7E2C-44D1-861D-0CD059C077EC}" srcOrd="3" destOrd="0" parTransId="{5A109AA9-87A0-4A5E-BEB1-B1B05CD28276}" sibTransId="{F3FBDD89-6279-4E39-880E-E7491168E4FD}"/>
    <dgm:cxn modelId="{4CFE30DB-4E2F-4B29-AE8C-14F7E93AF732}" type="presOf" srcId="{7B53625E-09EC-4CB3-A179-60B042D85A10}" destId="{9EF3680F-EB73-4411-9750-CBA9245981F6}" srcOrd="0" destOrd="0" presId="urn:microsoft.com/office/officeart/2005/8/layout/vList2"/>
    <dgm:cxn modelId="{82E8E777-AE00-499D-8A61-93B2A42F1041}" type="presOf" srcId="{763310C7-AE69-4327-871E-62CE879B8BC8}" destId="{659DC68F-95CC-4A8F-A37E-0478BFAC373C}" srcOrd="0" destOrd="0" presId="urn:microsoft.com/office/officeart/2005/8/layout/vList2"/>
    <dgm:cxn modelId="{7F1A3E6D-9DB0-4C2D-AADB-50A1A2346A99}" srcId="{035A7E59-22C8-49AD-8E28-87707FF88810}" destId="{1ED9A085-5D16-4B97-8C97-A612946C1977}" srcOrd="0" destOrd="0" parTransId="{4967F4D6-505F-4BCC-B639-CCBD69AC15E7}" sibTransId="{F6D9E6CD-DFFC-48A0-A3C0-D24C09232A2C}"/>
    <dgm:cxn modelId="{6CA24EDB-B6C7-49FB-A80B-1AF12FF66496}" type="presOf" srcId="{3C63BA12-B2AD-4D6B-8B1E-AE144AA402C1}" destId="{B50A2506-FCD9-449B-A194-18A78F38FD43}" srcOrd="0" destOrd="0" presId="urn:microsoft.com/office/officeart/2005/8/layout/vList2"/>
    <dgm:cxn modelId="{56CF4110-3FD3-4AB4-98C0-DD0DE59DEE0D}" type="presOf" srcId="{F3F133E7-8F96-47CB-B597-890308374D72}" destId="{99EB9FE0-A24D-443B-B9C5-2A61BAB6CBC9}" srcOrd="0" destOrd="0" presId="urn:microsoft.com/office/officeart/2005/8/layout/vList2"/>
    <dgm:cxn modelId="{22CC39CA-8177-49AC-8783-93A84CC9C126}" type="presOf" srcId="{F027C3BB-7E2C-44D1-861D-0CD059C077EC}" destId="{8C2C0DF6-3EE7-4789-9388-BED0B77A67FD}" srcOrd="0" destOrd="0" presId="urn:microsoft.com/office/officeart/2005/8/layout/vList2"/>
    <dgm:cxn modelId="{A77084C2-FC4D-4EEC-8C60-97F4EA776F2B}" type="presOf" srcId="{035A7E59-22C8-49AD-8E28-87707FF88810}" destId="{450C8979-2C7C-4A84-B1AE-950007013B39}" srcOrd="0" destOrd="0" presId="urn:microsoft.com/office/officeart/2005/8/layout/vList2"/>
    <dgm:cxn modelId="{55709024-6353-4876-B719-E9F3B300C271}" type="presOf" srcId="{2F318BCC-970E-4EE0-A2E5-27E803DEBC81}" destId="{AF4EF89C-8190-4DE3-A0A9-16BE3D3742E8}" srcOrd="0" destOrd="0" presId="urn:microsoft.com/office/officeart/2005/8/layout/vList2"/>
    <dgm:cxn modelId="{7468F508-D83A-47FD-B06F-27A1CAD4A0E7}" type="presOf" srcId="{8DBC4583-E54B-4BF1-8C9C-980D6DB1A4B9}" destId="{B8EBA40C-3D05-433C-A310-2766EE6EE444}" srcOrd="0" destOrd="0" presId="urn:microsoft.com/office/officeart/2005/8/layout/vList2"/>
    <dgm:cxn modelId="{A166EF6D-D0E5-48AE-9108-D7CCAACF5937}" srcId="{F3F133E7-8F96-47CB-B597-890308374D72}" destId="{8DBC4583-E54B-4BF1-8C9C-980D6DB1A4B9}" srcOrd="1" destOrd="0" parTransId="{9A58ABD1-AD22-4017-BCC1-F27897DAF307}" sibTransId="{98ADE020-2298-4FAD-9E4D-AABC00241A3E}"/>
    <dgm:cxn modelId="{A7AF9EB1-1754-4D90-92E2-AB6E8A44B4E7}" srcId="{F3F133E7-8F96-47CB-B597-890308374D72}" destId="{763310C7-AE69-4327-871E-62CE879B8BC8}" srcOrd="2" destOrd="0" parTransId="{58D534BF-2782-4E1D-8642-E36F59049B91}" sibTransId="{918FDE68-B270-4A48-AC81-6BEC49EC0EDF}"/>
    <dgm:cxn modelId="{52842EC8-F8B2-4E5A-8FD8-D2DDD41B951C}" type="presParOf" srcId="{99EB9FE0-A24D-443B-B9C5-2A61BAB6CBC9}" destId="{450C8979-2C7C-4A84-B1AE-950007013B39}" srcOrd="0" destOrd="0" presId="urn:microsoft.com/office/officeart/2005/8/layout/vList2"/>
    <dgm:cxn modelId="{D83BA6EF-D8E8-49D5-8FC8-CF7E948EF55C}" type="presParOf" srcId="{99EB9FE0-A24D-443B-B9C5-2A61BAB6CBC9}" destId="{E4CA2D3C-0217-491C-B6F2-84447E58D838}" srcOrd="1" destOrd="0" presId="urn:microsoft.com/office/officeart/2005/8/layout/vList2"/>
    <dgm:cxn modelId="{2FBA7E46-9675-4D26-8817-C11412084A28}" type="presParOf" srcId="{99EB9FE0-A24D-443B-B9C5-2A61BAB6CBC9}" destId="{B8EBA40C-3D05-433C-A310-2766EE6EE444}" srcOrd="2" destOrd="0" presId="urn:microsoft.com/office/officeart/2005/8/layout/vList2"/>
    <dgm:cxn modelId="{968713C1-2BBB-424D-9341-65E26985C7EE}" type="presParOf" srcId="{99EB9FE0-A24D-443B-B9C5-2A61BAB6CBC9}" destId="{AF4EF89C-8190-4DE3-A0A9-16BE3D3742E8}" srcOrd="3" destOrd="0" presId="urn:microsoft.com/office/officeart/2005/8/layout/vList2"/>
    <dgm:cxn modelId="{6CE83E12-B89C-4F2E-B0FC-86BD00A77DF2}" type="presParOf" srcId="{99EB9FE0-A24D-443B-B9C5-2A61BAB6CBC9}" destId="{659DC68F-95CC-4A8F-A37E-0478BFAC373C}" srcOrd="4" destOrd="0" presId="urn:microsoft.com/office/officeart/2005/8/layout/vList2"/>
    <dgm:cxn modelId="{5D1015C0-CAA9-48F1-AA2C-0EEC6D586750}" type="presParOf" srcId="{99EB9FE0-A24D-443B-B9C5-2A61BAB6CBC9}" destId="{B50A2506-FCD9-449B-A194-18A78F38FD43}" srcOrd="5" destOrd="0" presId="urn:microsoft.com/office/officeart/2005/8/layout/vList2"/>
    <dgm:cxn modelId="{D0F3A051-AA39-460B-8524-263E76E19DFA}" type="presParOf" srcId="{99EB9FE0-A24D-443B-B9C5-2A61BAB6CBC9}" destId="{8C2C0DF6-3EE7-4789-9388-BED0B77A67FD}" srcOrd="6" destOrd="0" presId="urn:microsoft.com/office/officeart/2005/8/layout/vList2"/>
    <dgm:cxn modelId="{96FD300F-228F-47C1-868B-41CCED1461EE}" type="presParOf" srcId="{99EB9FE0-A24D-443B-B9C5-2A61BAB6CBC9}" destId="{9EF3680F-EB73-4411-9750-CBA9245981F6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15D2A44-581A-4016-89E1-3E658375F4D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845936F-EF8F-415B-8CB4-91A7DDA58896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</a:t>
          </a:r>
        </a:p>
      </dgm:t>
    </dgm:pt>
    <dgm:pt modelId="{46BE6115-A4FB-4894-8A33-E7546EEAA58D}" type="parTrans" cxnId="{105E19E0-FD11-4299-901D-FD0A1992B68C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5F1D9A-D94C-44CD-901A-A93C55BCFED6}" type="sibTrans" cxnId="{105E19E0-FD11-4299-901D-FD0A1992B68C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81CDA82-C8AE-4FFF-9615-15237C926BF0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Облагаемые по 13% (кроме дивидендов)</a:t>
          </a:r>
        </a:p>
      </dgm:t>
    </dgm:pt>
    <dgm:pt modelId="{4D7E926E-FE50-4D73-8E09-876E80E3F430}" type="parTrans" cxnId="{B69F77B2-5D94-46FE-BA1E-C299D45D6688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B2D4A6-DB95-493C-900D-9D21FA69BB83}" type="sibTrans" cxnId="{B69F77B2-5D94-46FE-BA1E-C299D45D6688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4136208-FD67-4DEE-8613-83F20B104CC6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От профессиональной деятельности нотариуса</a:t>
          </a:r>
        </a:p>
      </dgm:t>
    </dgm:pt>
    <dgm:pt modelId="{42A44D5F-B66D-49A5-8B8D-E21B4A855EC9}" type="parTrans" cxnId="{D6EABE3D-CD8D-4823-A996-E6979FBEB14C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89440A-2D24-46F7-8005-A68FC38780C2}" type="sibTrans" cxnId="{D6EABE3D-CD8D-4823-A996-E6979FBEB14C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2CF2668-6A88-4416-AC53-B698A8ADD7D5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Иные доходы (от реализации личного имущества и т.п.)</a:t>
          </a:r>
        </a:p>
      </dgm:t>
    </dgm:pt>
    <dgm:pt modelId="{FD804490-96C8-4654-88CF-1BF4991EB500}" type="parTrans" cxnId="{5E1F72D2-AD26-42EA-8FA6-76F14D7E257E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A4371B6-DD95-48AF-9B98-E0F510EECBA2}" type="sibTrans" cxnId="{5E1F72D2-AD26-42EA-8FA6-76F14D7E257E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81791D-475E-4085-B742-6D5479494A6C}">
      <dgm:prSet phldrT="[Текст]" custT="1"/>
      <dgm:spPr/>
      <dgm:t>
        <a:bodyPr/>
        <a:lstStyle/>
        <a:p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Облагаемые по иным ставкам + дивиденды</a:t>
          </a:r>
        </a:p>
      </dgm:t>
    </dgm:pt>
    <dgm:pt modelId="{F6DEB45A-46FE-4847-AAAB-6B635A74C4C2}" type="parTrans" cxnId="{72A152FE-2F3F-459D-867B-3458544F69FB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1B2FA5-3E3F-425A-95D7-79E3DB302213}" type="sibTrans" cxnId="{72A152FE-2F3F-459D-867B-3458544F69FB}">
      <dgm:prSet/>
      <dgm:spPr/>
      <dgm:t>
        <a:bodyPr/>
        <a:lstStyle/>
        <a:p>
          <a:endParaRPr lang="ru-RU" sz="32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302DDBD-47E9-4741-8D1C-2B19954BC80A}" type="pres">
      <dgm:prSet presAssocID="{715D2A44-581A-4016-89E1-3E658375F4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7F0DBB8-E07C-48D3-B185-D723C05F9081}" type="pres">
      <dgm:prSet presAssocID="{0845936F-EF8F-415B-8CB4-91A7DDA58896}" presName="hierRoot1" presStyleCnt="0"/>
      <dgm:spPr/>
    </dgm:pt>
    <dgm:pt modelId="{FB26D2BB-59CE-4CD8-ADB4-ED7B7E0843EF}" type="pres">
      <dgm:prSet presAssocID="{0845936F-EF8F-415B-8CB4-91A7DDA58896}" presName="composite" presStyleCnt="0"/>
      <dgm:spPr/>
    </dgm:pt>
    <dgm:pt modelId="{942D815D-6623-4234-A3DB-BAF2B6302AE3}" type="pres">
      <dgm:prSet presAssocID="{0845936F-EF8F-415B-8CB4-91A7DDA58896}" presName="background" presStyleLbl="node0" presStyleIdx="0" presStyleCnt="1"/>
      <dgm:spPr/>
    </dgm:pt>
    <dgm:pt modelId="{829EA27F-D1D7-4627-ACEA-5694C99BCA56}" type="pres">
      <dgm:prSet presAssocID="{0845936F-EF8F-415B-8CB4-91A7DDA5889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6C750C-4D3D-43EC-8A2A-2B71D49AE566}" type="pres">
      <dgm:prSet presAssocID="{0845936F-EF8F-415B-8CB4-91A7DDA58896}" presName="hierChild2" presStyleCnt="0"/>
      <dgm:spPr/>
    </dgm:pt>
    <dgm:pt modelId="{953C447C-6636-4F7C-A694-8351211371EF}" type="pres">
      <dgm:prSet presAssocID="{4D7E926E-FE50-4D73-8E09-876E80E3F430}" presName="Name10" presStyleLbl="parChTrans1D2" presStyleIdx="0" presStyleCnt="2"/>
      <dgm:spPr/>
      <dgm:t>
        <a:bodyPr/>
        <a:lstStyle/>
        <a:p>
          <a:endParaRPr lang="ru-RU"/>
        </a:p>
      </dgm:t>
    </dgm:pt>
    <dgm:pt modelId="{48318011-3D96-433D-B018-99584A6764AB}" type="pres">
      <dgm:prSet presAssocID="{181CDA82-C8AE-4FFF-9615-15237C926BF0}" presName="hierRoot2" presStyleCnt="0"/>
      <dgm:spPr/>
    </dgm:pt>
    <dgm:pt modelId="{9ED49197-F8A4-45DF-9F79-C8BE8C73921B}" type="pres">
      <dgm:prSet presAssocID="{181CDA82-C8AE-4FFF-9615-15237C926BF0}" presName="composite2" presStyleCnt="0"/>
      <dgm:spPr/>
    </dgm:pt>
    <dgm:pt modelId="{20F97710-171B-44F1-A47E-D0D3B4376D1E}" type="pres">
      <dgm:prSet presAssocID="{181CDA82-C8AE-4FFF-9615-15237C926BF0}" presName="background2" presStyleLbl="node2" presStyleIdx="0" presStyleCnt="2"/>
      <dgm:spPr/>
    </dgm:pt>
    <dgm:pt modelId="{F8553FDF-3EBA-479F-A82D-E4C8B2B2DE7E}" type="pres">
      <dgm:prSet presAssocID="{181CDA82-C8AE-4FFF-9615-15237C926BF0}" presName="text2" presStyleLbl="fgAcc2" presStyleIdx="0" presStyleCnt="2" custScaleX="13879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3B0761C-D92C-4122-BC6B-7ADBF3A7FAEF}" type="pres">
      <dgm:prSet presAssocID="{181CDA82-C8AE-4FFF-9615-15237C926BF0}" presName="hierChild3" presStyleCnt="0"/>
      <dgm:spPr/>
    </dgm:pt>
    <dgm:pt modelId="{17C37E19-069B-459B-A8CE-4DB8858D32B3}" type="pres">
      <dgm:prSet presAssocID="{42A44D5F-B66D-49A5-8B8D-E21B4A855EC9}" presName="Name17" presStyleLbl="parChTrans1D3" presStyleIdx="0" presStyleCnt="2"/>
      <dgm:spPr/>
      <dgm:t>
        <a:bodyPr/>
        <a:lstStyle/>
        <a:p>
          <a:endParaRPr lang="ru-RU"/>
        </a:p>
      </dgm:t>
    </dgm:pt>
    <dgm:pt modelId="{EBDA641B-4822-483E-8B55-521CC336D688}" type="pres">
      <dgm:prSet presAssocID="{54136208-FD67-4DEE-8613-83F20B104CC6}" presName="hierRoot3" presStyleCnt="0"/>
      <dgm:spPr/>
    </dgm:pt>
    <dgm:pt modelId="{50620CB7-1BBB-42DE-BF47-37FD3D98D219}" type="pres">
      <dgm:prSet presAssocID="{54136208-FD67-4DEE-8613-83F20B104CC6}" presName="composite3" presStyleCnt="0"/>
      <dgm:spPr/>
    </dgm:pt>
    <dgm:pt modelId="{DB176B4F-F205-4CF5-9D41-D6D8E30492CA}" type="pres">
      <dgm:prSet presAssocID="{54136208-FD67-4DEE-8613-83F20B104CC6}" presName="background3" presStyleLbl="node3" presStyleIdx="0" presStyleCnt="2"/>
      <dgm:spPr/>
    </dgm:pt>
    <dgm:pt modelId="{EBA38044-68C5-417E-8585-6B283C417D72}" type="pres">
      <dgm:prSet presAssocID="{54136208-FD67-4DEE-8613-83F20B104CC6}" presName="text3" presStyleLbl="fgAcc3" presStyleIdx="0" presStyleCnt="2" custScaleX="18723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0D915A5E-84EC-4250-98F3-7DD9D956369F}" type="pres">
      <dgm:prSet presAssocID="{54136208-FD67-4DEE-8613-83F20B104CC6}" presName="hierChild4" presStyleCnt="0"/>
      <dgm:spPr/>
    </dgm:pt>
    <dgm:pt modelId="{36813D4E-6762-4FC0-A3FF-BA4B418F5637}" type="pres">
      <dgm:prSet presAssocID="{FD804490-96C8-4654-88CF-1BF4991EB500}" presName="Name17" presStyleLbl="parChTrans1D3" presStyleIdx="1" presStyleCnt="2"/>
      <dgm:spPr/>
      <dgm:t>
        <a:bodyPr/>
        <a:lstStyle/>
        <a:p>
          <a:endParaRPr lang="ru-RU"/>
        </a:p>
      </dgm:t>
    </dgm:pt>
    <dgm:pt modelId="{9BF16CF9-9D0D-4F11-A698-90389CEA6203}" type="pres">
      <dgm:prSet presAssocID="{A2CF2668-6A88-4416-AC53-B698A8ADD7D5}" presName="hierRoot3" presStyleCnt="0"/>
      <dgm:spPr/>
    </dgm:pt>
    <dgm:pt modelId="{4FAFD10B-A6B7-4405-ADAC-4BB845734B9D}" type="pres">
      <dgm:prSet presAssocID="{A2CF2668-6A88-4416-AC53-B698A8ADD7D5}" presName="composite3" presStyleCnt="0"/>
      <dgm:spPr/>
    </dgm:pt>
    <dgm:pt modelId="{2B385591-D122-44C2-9258-283D74A0C539}" type="pres">
      <dgm:prSet presAssocID="{A2CF2668-6A88-4416-AC53-B698A8ADD7D5}" presName="background3" presStyleLbl="node3" presStyleIdx="1" presStyleCnt="2"/>
      <dgm:spPr/>
    </dgm:pt>
    <dgm:pt modelId="{34A99274-F644-49FF-B651-CD1A4ABA8EE0}" type="pres">
      <dgm:prSet presAssocID="{A2CF2668-6A88-4416-AC53-B698A8ADD7D5}" presName="text3" presStyleLbl="fgAcc3" presStyleIdx="1" presStyleCnt="2" custScaleX="1987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04876CD-7F08-4395-B40D-FAFB4CD75028}" type="pres">
      <dgm:prSet presAssocID="{A2CF2668-6A88-4416-AC53-B698A8ADD7D5}" presName="hierChild4" presStyleCnt="0"/>
      <dgm:spPr/>
    </dgm:pt>
    <dgm:pt modelId="{7CBD626E-8055-44A7-BF03-3179BF0734CA}" type="pres">
      <dgm:prSet presAssocID="{F6DEB45A-46FE-4847-AAAB-6B635A74C4C2}" presName="Name10" presStyleLbl="parChTrans1D2" presStyleIdx="1" presStyleCnt="2"/>
      <dgm:spPr/>
      <dgm:t>
        <a:bodyPr/>
        <a:lstStyle/>
        <a:p>
          <a:endParaRPr lang="ru-RU"/>
        </a:p>
      </dgm:t>
    </dgm:pt>
    <dgm:pt modelId="{15DCBAC2-84A2-4854-A70C-95ECCEA36C74}" type="pres">
      <dgm:prSet presAssocID="{5181791D-475E-4085-B742-6D5479494A6C}" presName="hierRoot2" presStyleCnt="0"/>
      <dgm:spPr/>
    </dgm:pt>
    <dgm:pt modelId="{371571FD-CBE5-4092-BEA8-CADD3CE15386}" type="pres">
      <dgm:prSet presAssocID="{5181791D-475E-4085-B742-6D5479494A6C}" presName="composite2" presStyleCnt="0"/>
      <dgm:spPr/>
    </dgm:pt>
    <dgm:pt modelId="{C6C49E37-48A0-4A0D-85B4-2E42F8B9EE61}" type="pres">
      <dgm:prSet presAssocID="{5181791D-475E-4085-B742-6D5479494A6C}" presName="background2" presStyleLbl="node2" presStyleIdx="1" presStyleCnt="2"/>
      <dgm:spPr/>
    </dgm:pt>
    <dgm:pt modelId="{7725C6CE-1EA5-4BD0-AEE3-A854FCBFE8D4}" type="pres">
      <dgm:prSet presAssocID="{5181791D-475E-4085-B742-6D5479494A6C}" presName="text2" presStyleLbl="fgAcc2" presStyleIdx="1" presStyleCnt="2" custScaleX="1569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41DE535-5B15-4847-B005-CD0DBE1CC537}" type="pres">
      <dgm:prSet presAssocID="{5181791D-475E-4085-B742-6D5479494A6C}" presName="hierChild3" presStyleCnt="0"/>
      <dgm:spPr/>
    </dgm:pt>
  </dgm:ptLst>
  <dgm:cxnLst>
    <dgm:cxn modelId="{B0E7453F-2336-408A-ADBA-9D6B6B854C91}" type="presOf" srcId="{5181791D-475E-4085-B742-6D5479494A6C}" destId="{7725C6CE-1EA5-4BD0-AEE3-A854FCBFE8D4}" srcOrd="0" destOrd="0" presId="urn:microsoft.com/office/officeart/2005/8/layout/hierarchy1"/>
    <dgm:cxn modelId="{44C3FD64-AA1C-4AFE-B6BE-4796D29693F1}" type="presOf" srcId="{715D2A44-581A-4016-89E1-3E658375F4DE}" destId="{0302DDBD-47E9-4741-8D1C-2B19954BC80A}" srcOrd="0" destOrd="0" presId="urn:microsoft.com/office/officeart/2005/8/layout/hierarchy1"/>
    <dgm:cxn modelId="{0F92A737-B15F-479B-82A6-44F6049C6691}" type="presOf" srcId="{4D7E926E-FE50-4D73-8E09-876E80E3F430}" destId="{953C447C-6636-4F7C-A694-8351211371EF}" srcOrd="0" destOrd="0" presId="urn:microsoft.com/office/officeart/2005/8/layout/hierarchy1"/>
    <dgm:cxn modelId="{EFE5E0FE-2B9B-45D6-B264-E3E9A02B0E5C}" type="presOf" srcId="{A2CF2668-6A88-4416-AC53-B698A8ADD7D5}" destId="{34A99274-F644-49FF-B651-CD1A4ABA8EE0}" srcOrd="0" destOrd="0" presId="urn:microsoft.com/office/officeart/2005/8/layout/hierarchy1"/>
    <dgm:cxn modelId="{B607D594-4682-469E-A0A6-95454C1EF73C}" type="presOf" srcId="{181CDA82-C8AE-4FFF-9615-15237C926BF0}" destId="{F8553FDF-3EBA-479F-A82D-E4C8B2B2DE7E}" srcOrd="0" destOrd="0" presId="urn:microsoft.com/office/officeart/2005/8/layout/hierarchy1"/>
    <dgm:cxn modelId="{63D0CE02-3B97-4328-AEDC-5F0CDE890A33}" type="presOf" srcId="{42A44D5F-B66D-49A5-8B8D-E21B4A855EC9}" destId="{17C37E19-069B-459B-A8CE-4DB8858D32B3}" srcOrd="0" destOrd="0" presId="urn:microsoft.com/office/officeart/2005/8/layout/hierarchy1"/>
    <dgm:cxn modelId="{0A6C5661-286D-4B94-9A6C-4B033000E3C1}" type="presOf" srcId="{F6DEB45A-46FE-4847-AAAB-6B635A74C4C2}" destId="{7CBD626E-8055-44A7-BF03-3179BF0734CA}" srcOrd="0" destOrd="0" presId="urn:microsoft.com/office/officeart/2005/8/layout/hierarchy1"/>
    <dgm:cxn modelId="{D7B04437-0D73-4A29-8FCA-294C2997D3C7}" type="presOf" srcId="{54136208-FD67-4DEE-8613-83F20B104CC6}" destId="{EBA38044-68C5-417E-8585-6B283C417D72}" srcOrd="0" destOrd="0" presId="urn:microsoft.com/office/officeart/2005/8/layout/hierarchy1"/>
    <dgm:cxn modelId="{B69F77B2-5D94-46FE-BA1E-C299D45D6688}" srcId="{0845936F-EF8F-415B-8CB4-91A7DDA58896}" destId="{181CDA82-C8AE-4FFF-9615-15237C926BF0}" srcOrd="0" destOrd="0" parTransId="{4D7E926E-FE50-4D73-8E09-876E80E3F430}" sibTransId="{29B2D4A6-DB95-493C-900D-9D21FA69BB83}"/>
    <dgm:cxn modelId="{D6EABE3D-CD8D-4823-A996-E6979FBEB14C}" srcId="{181CDA82-C8AE-4FFF-9615-15237C926BF0}" destId="{54136208-FD67-4DEE-8613-83F20B104CC6}" srcOrd="0" destOrd="0" parTransId="{42A44D5F-B66D-49A5-8B8D-E21B4A855EC9}" sibTransId="{2389440A-2D24-46F7-8005-A68FC38780C2}"/>
    <dgm:cxn modelId="{13FE378B-248B-4865-9D4F-A6766E1D16DC}" type="presOf" srcId="{0845936F-EF8F-415B-8CB4-91A7DDA58896}" destId="{829EA27F-D1D7-4627-ACEA-5694C99BCA56}" srcOrd="0" destOrd="0" presId="urn:microsoft.com/office/officeart/2005/8/layout/hierarchy1"/>
    <dgm:cxn modelId="{105E19E0-FD11-4299-901D-FD0A1992B68C}" srcId="{715D2A44-581A-4016-89E1-3E658375F4DE}" destId="{0845936F-EF8F-415B-8CB4-91A7DDA58896}" srcOrd="0" destOrd="0" parTransId="{46BE6115-A4FB-4894-8A33-E7546EEAA58D}" sibTransId="{545F1D9A-D94C-44CD-901A-A93C55BCFED6}"/>
    <dgm:cxn modelId="{72A152FE-2F3F-459D-867B-3458544F69FB}" srcId="{0845936F-EF8F-415B-8CB4-91A7DDA58896}" destId="{5181791D-475E-4085-B742-6D5479494A6C}" srcOrd="1" destOrd="0" parTransId="{F6DEB45A-46FE-4847-AAAB-6B635A74C4C2}" sibTransId="{051B2FA5-3E3F-425A-95D7-79E3DB302213}"/>
    <dgm:cxn modelId="{5E1F72D2-AD26-42EA-8FA6-76F14D7E257E}" srcId="{181CDA82-C8AE-4FFF-9615-15237C926BF0}" destId="{A2CF2668-6A88-4416-AC53-B698A8ADD7D5}" srcOrd="1" destOrd="0" parTransId="{FD804490-96C8-4654-88CF-1BF4991EB500}" sibTransId="{DA4371B6-DD95-48AF-9B98-E0F510EECBA2}"/>
    <dgm:cxn modelId="{6AF49655-2813-4656-A49C-C738263039C3}" type="presOf" srcId="{FD804490-96C8-4654-88CF-1BF4991EB500}" destId="{36813D4E-6762-4FC0-A3FF-BA4B418F5637}" srcOrd="0" destOrd="0" presId="urn:microsoft.com/office/officeart/2005/8/layout/hierarchy1"/>
    <dgm:cxn modelId="{2CBFF13B-9752-4F61-BCD1-3648348BE1A8}" type="presParOf" srcId="{0302DDBD-47E9-4741-8D1C-2B19954BC80A}" destId="{87F0DBB8-E07C-48D3-B185-D723C05F9081}" srcOrd="0" destOrd="0" presId="urn:microsoft.com/office/officeart/2005/8/layout/hierarchy1"/>
    <dgm:cxn modelId="{66C4B03F-CCCE-4A2C-AD0A-B9744228954D}" type="presParOf" srcId="{87F0DBB8-E07C-48D3-B185-D723C05F9081}" destId="{FB26D2BB-59CE-4CD8-ADB4-ED7B7E0843EF}" srcOrd="0" destOrd="0" presId="urn:microsoft.com/office/officeart/2005/8/layout/hierarchy1"/>
    <dgm:cxn modelId="{EDE5ACC3-3BE6-4226-9682-55D4A53DDFBE}" type="presParOf" srcId="{FB26D2BB-59CE-4CD8-ADB4-ED7B7E0843EF}" destId="{942D815D-6623-4234-A3DB-BAF2B6302AE3}" srcOrd="0" destOrd="0" presId="urn:microsoft.com/office/officeart/2005/8/layout/hierarchy1"/>
    <dgm:cxn modelId="{88D2EF8C-D091-4BC5-BC34-CFDEE96FE614}" type="presParOf" srcId="{FB26D2BB-59CE-4CD8-ADB4-ED7B7E0843EF}" destId="{829EA27F-D1D7-4627-ACEA-5694C99BCA56}" srcOrd="1" destOrd="0" presId="urn:microsoft.com/office/officeart/2005/8/layout/hierarchy1"/>
    <dgm:cxn modelId="{CBB40E21-F905-49CB-87D8-F0A2C64DF150}" type="presParOf" srcId="{87F0DBB8-E07C-48D3-B185-D723C05F9081}" destId="{636C750C-4D3D-43EC-8A2A-2B71D49AE566}" srcOrd="1" destOrd="0" presId="urn:microsoft.com/office/officeart/2005/8/layout/hierarchy1"/>
    <dgm:cxn modelId="{9E904992-B140-455B-80B2-C6436212760C}" type="presParOf" srcId="{636C750C-4D3D-43EC-8A2A-2B71D49AE566}" destId="{953C447C-6636-4F7C-A694-8351211371EF}" srcOrd="0" destOrd="0" presId="urn:microsoft.com/office/officeart/2005/8/layout/hierarchy1"/>
    <dgm:cxn modelId="{E5641707-554F-400A-9B50-6AD828935F29}" type="presParOf" srcId="{636C750C-4D3D-43EC-8A2A-2B71D49AE566}" destId="{48318011-3D96-433D-B018-99584A6764AB}" srcOrd="1" destOrd="0" presId="urn:microsoft.com/office/officeart/2005/8/layout/hierarchy1"/>
    <dgm:cxn modelId="{69D38E87-F0E7-4F89-B762-9D20D5CA95A2}" type="presParOf" srcId="{48318011-3D96-433D-B018-99584A6764AB}" destId="{9ED49197-F8A4-45DF-9F79-C8BE8C73921B}" srcOrd="0" destOrd="0" presId="urn:microsoft.com/office/officeart/2005/8/layout/hierarchy1"/>
    <dgm:cxn modelId="{98AE717A-548D-4DE2-851C-CAEE808C91BD}" type="presParOf" srcId="{9ED49197-F8A4-45DF-9F79-C8BE8C73921B}" destId="{20F97710-171B-44F1-A47E-D0D3B4376D1E}" srcOrd="0" destOrd="0" presId="urn:microsoft.com/office/officeart/2005/8/layout/hierarchy1"/>
    <dgm:cxn modelId="{6B53CF1E-AE53-4CDF-8A9E-1F6C8888232C}" type="presParOf" srcId="{9ED49197-F8A4-45DF-9F79-C8BE8C73921B}" destId="{F8553FDF-3EBA-479F-A82D-E4C8B2B2DE7E}" srcOrd="1" destOrd="0" presId="urn:microsoft.com/office/officeart/2005/8/layout/hierarchy1"/>
    <dgm:cxn modelId="{437AC3CE-CA04-4385-A25B-7434BDC3BB72}" type="presParOf" srcId="{48318011-3D96-433D-B018-99584A6764AB}" destId="{63B0761C-D92C-4122-BC6B-7ADBF3A7FAEF}" srcOrd="1" destOrd="0" presId="urn:microsoft.com/office/officeart/2005/8/layout/hierarchy1"/>
    <dgm:cxn modelId="{C2A60F74-CA1F-4D5B-87EA-42997683F419}" type="presParOf" srcId="{63B0761C-D92C-4122-BC6B-7ADBF3A7FAEF}" destId="{17C37E19-069B-459B-A8CE-4DB8858D32B3}" srcOrd="0" destOrd="0" presId="urn:microsoft.com/office/officeart/2005/8/layout/hierarchy1"/>
    <dgm:cxn modelId="{407D2E00-8B38-461D-A411-F30748291D5F}" type="presParOf" srcId="{63B0761C-D92C-4122-BC6B-7ADBF3A7FAEF}" destId="{EBDA641B-4822-483E-8B55-521CC336D688}" srcOrd="1" destOrd="0" presId="urn:microsoft.com/office/officeart/2005/8/layout/hierarchy1"/>
    <dgm:cxn modelId="{DCBB6477-B549-4E34-AD43-B27A919A118A}" type="presParOf" srcId="{EBDA641B-4822-483E-8B55-521CC336D688}" destId="{50620CB7-1BBB-42DE-BF47-37FD3D98D219}" srcOrd="0" destOrd="0" presId="urn:microsoft.com/office/officeart/2005/8/layout/hierarchy1"/>
    <dgm:cxn modelId="{4369E28A-1F4B-4A4F-BDB1-8393B8F439CF}" type="presParOf" srcId="{50620CB7-1BBB-42DE-BF47-37FD3D98D219}" destId="{DB176B4F-F205-4CF5-9D41-D6D8E30492CA}" srcOrd="0" destOrd="0" presId="urn:microsoft.com/office/officeart/2005/8/layout/hierarchy1"/>
    <dgm:cxn modelId="{3C24EE82-3D02-48C2-96CD-97FFE59610F3}" type="presParOf" srcId="{50620CB7-1BBB-42DE-BF47-37FD3D98D219}" destId="{EBA38044-68C5-417E-8585-6B283C417D72}" srcOrd="1" destOrd="0" presId="urn:microsoft.com/office/officeart/2005/8/layout/hierarchy1"/>
    <dgm:cxn modelId="{CAB09FB3-5EF1-452A-967C-FD8D7E91B65C}" type="presParOf" srcId="{EBDA641B-4822-483E-8B55-521CC336D688}" destId="{0D915A5E-84EC-4250-98F3-7DD9D956369F}" srcOrd="1" destOrd="0" presId="urn:microsoft.com/office/officeart/2005/8/layout/hierarchy1"/>
    <dgm:cxn modelId="{03EF85D3-B83E-4B88-ADB4-677E808E1B58}" type="presParOf" srcId="{63B0761C-D92C-4122-BC6B-7ADBF3A7FAEF}" destId="{36813D4E-6762-4FC0-A3FF-BA4B418F5637}" srcOrd="2" destOrd="0" presId="urn:microsoft.com/office/officeart/2005/8/layout/hierarchy1"/>
    <dgm:cxn modelId="{C765F3E6-C6B6-4464-BAB9-DB53AD5C37D8}" type="presParOf" srcId="{63B0761C-D92C-4122-BC6B-7ADBF3A7FAEF}" destId="{9BF16CF9-9D0D-4F11-A698-90389CEA6203}" srcOrd="3" destOrd="0" presId="urn:microsoft.com/office/officeart/2005/8/layout/hierarchy1"/>
    <dgm:cxn modelId="{F94ECD43-5A0B-4653-8262-10B8074BF248}" type="presParOf" srcId="{9BF16CF9-9D0D-4F11-A698-90389CEA6203}" destId="{4FAFD10B-A6B7-4405-ADAC-4BB845734B9D}" srcOrd="0" destOrd="0" presId="urn:microsoft.com/office/officeart/2005/8/layout/hierarchy1"/>
    <dgm:cxn modelId="{8A66614D-B2DE-4249-940C-C5C0A10EF1DB}" type="presParOf" srcId="{4FAFD10B-A6B7-4405-ADAC-4BB845734B9D}" destId="{2B385591-D122-44C2-9258-283D74A0C539}" srcOrd="0" destOrd="0" presId="urn:microsoft.com/office/officeart/2005/8/layout/hierarchy1"/>
    <dgm:cxn modelId="{9729077B-88CC-43EE-B989-511177A74820}" type="presParOf" srcId="{4FAFD10B-A6B7-4405-ADAC-4BB845734B9D}" destId="{34A99274-F644-49FF-B651-CD1A4ABA8EE0}" srcOrd="1" destOrd="0" presId="urn:microsoft.com/office/officeart/2005/8/layout/hierarchy1"/>
    <dgm:cxn modelId="{CA292D13-9442-4ADC-B053-C352FF088117}" type="presParOf" srcId="{9BF16CF9-9D0D-4F11-A698-90389CEA6203}" destId="{504876CD-7F08-4395-B40D-FAFB4CD75028}" srcOrd="1" destOrd="0" presId="urn:microsoft.com/office/officeart/2005/8/layout/hierarchy1"/>
    <dgm:cxn modelId="{95AE4D69-1519-43BD-9F0A-5E1702B59CDF}" type="presParOf" srcId="{636C750C-4D3D-43EC-8A2A-2B71D49AE566}" destId="{7CBD626E-8055-44A7-BF03-3179BF0734CA}" srcOrd="2" destOrd="0" presId="urn:microsoft.com/office/officeart/2005/8/layout/hierarchy1"/>
    <dgm:cxn modelId="{B1CCA390-2320-4592-9365-683947968A26}" type="presParOf" srcId="{636C750C-4D3D-43EC-8A2A-2B71D49AE566}" destId="{15DCBAC2-84A2-4854-A70C-95ECCEA36C74}" srcOrd="3" destOrd="0" presId="urn:microsoft.com/office/officeart/2005/8/layout/hierarchy1"/>
    <dgm:cxn modelId="{CD7F18C2-A542-4386-9801-7648ADD61AFA}" type="presParOf" srcId="{15DCBAC2-84A2-4854-A70C-95ECCEA36C74}" destId="{371571FD-CBE5-4092-BEA8-CADD3CE15386}" srcOrd="0" destOrd="0" presId="urn:microsoft.com/office/officeart/2005/8/layout/hierarchy1"/>
    <dgm:cxn modelId="{680CA28F-CBA5-46E1-9519-AA8A17D46AEC}" type="presParOf" srcId="{371571FD-CBE5-4092-BEA8-CADD3CE15386}" destId="{C6C49E37-48A0-4A0D-85B4-2E42F8B9EE61}" srcOrd="0" destOrd="0" presId="urn:microsoft.com/office/officeart/2005/8/layout/hierarchy1"/>
    <dgm:cxn modelId="{A39E4667-EA90-46A7-B884-B847AE983118}" type="presParOf" srcId="{371571FD-CBE5-4092-BEA8-CADD3CE15386}" destId="{7725C6CE-1EA5-4BD0-AEE3-A854FCBFE8D4}" srcOrd="1" destOrd="0" presId="urn:microsoft.com/office/officeart/2005/8/layout/hierarchy1"/>
    <dgm:cxn modelId="{F1AEEBA1-1CC8-4A0F-8C76-E3F5D0DD433B}" type="presParOf" srcId="{15DCBAC2-84A2-4854-A70C-95ECCEA36C74}" destId="{941DE535-5B15-4847-B005-CD0DBE1CC53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09DD77-9FAC-4231-AB33-E086B0D39F0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127D87E-2B88-4DFA-A028-9155E1B16BD3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Единая предельная база для исчисления страховых взносов.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8DFD40-DA56-4804-8386-16BF67F97455}" type="parTrans" cxnId="{8F5E32DA-89A8-4666-AC78-330AA48A8DE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2D6174-07F1-423D-A6D9-51C836B5F574}" type="sibTrans" cxnId="{8F5E32DA-89A8-4666-AC78-330AA48A8DED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544D13C-B294-42F1-B53B-CCEAAEB7074E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Единый тариф страховых взносов.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40F74F-B627-4931-BDF9-5DF284FAC52F}" type="parTrans" cxnId="{03DBB977-B995-4480-AFC8-D35F10BD894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731A1D0-78F7-439B-85DA-C900963FACE8}" type="sibTrans" cxnId="{03DBB977-B995-4480-AFC8-D35F10BD8941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A1F872-1CDC-44B2-B481-8A9DA444998D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Новые льготные тарифы.  Объединение отдельных категорий компаний и сфер деятельности.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5A37D4F-8CB9-458E-B4CD-4A15C04EED0A}" type="parTrans" cxnId="{4624C381-CB58-4D46-B3E6-3B2B20EDDE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D3940A4-7E18-4B63-9685-82C014F3C5BA}" type="sibTrans" cxnId="{4624C381-CB58-4D46-B3E6-3B2B20EDDE87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E2185C-49EF-4BAA-8562-608A49C06B3C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Новый единый порядок уплаты страховых взносов.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D56884-14C3-46B8-96DC-80AD153A5A43}" type="parTrans" cxnId="{1D473C30-0604-4AC7-8CFD-93772C5640E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154DE3-F56A-44D7-8AE2-7A12CB1E1B65}" type="sibTrans" cxnId="{1D473C30-0604-4AC7-8CFD-93772C5640E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81E3DCA-5851-410D-BFD4-DAF089E509FE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Самостоятельное распределение казначейством суммы по видам страхования.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6BD35E-CE1C-4D35-8B1B-6B75566498B5}" type="parTrans" cxnId="{41251627-F1CF-45C0-BBC0-F1B3CEB1569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92B794-8934-4FC0-97F4-02E3D991F582}" type="sibTrans" cxnId="{41251627-F1CF-45C0-BBC0-F1B3CEB15698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BC9D1C1-6E8C-44B7-9589-371203067836}">
      <dgm:prSet phldrT="[Текст]"/>
      <dgm:spPr>
        <a:solidFill>
          <a:srgbClr val="256569"/>
        </a:solidFill>
      </dgm:spPr>
      <dgm:t>
        <a:bodyPr/>
        <a:lstStyle/>
        <a:p>
          <a:r>
            <a:rPr lang="ru-RU" b="0" i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Новый срок уплаты взносов – не позднее 28-го числа следующего календарного месяца.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091B1F-E071-4044-BE07-CE5EA7E0B8BD}" type="parTrans" cxnId="{1C9FE792-FBD3-4137-9C4F-2A629BF9921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BC206E3-3928-4A65-9E71-E6D05B6D447D}" type="sibTrans" cxnId="{1C9FE792-FBD3-4137-9C4F-2A629BF99212}">
      <dgm:prSet/>
      <dgm:spPr/>
      <dgm:t>
        <a:bodyPr/>
        <a:lstStyle/>
        <a:p>
          <a:endParaRPr lang="ru-RU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30081C-C554-4685-AF2A-71CD2C398A48}" type="pres">
      <dgm:prSet presAssocID="{4909DD77-9FAC-4231-AB33-E086B0D39F0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65C0A875-7627-4B13-B409-6BD2B7168D59}" type="pres">
      <dgm:prSet presAssocID="{4909DD77-9FAC-4231-AB33-E086B0D39F07}" presName="Name1" presStyleCnt="0"/>
      <dgm:spPr/>
    </dgm:pt>
    <dgm:pt modelId="{5DCAF364-493A-4BC8-ABAC-4D94340AF84C}" type="pres">
      <dgm:prSet presAssocID="{4909DD77-9FAC-4231-AB33-E086B0D39F07}" presName="cycle" presStyleCnt="0"/>
      <dgm:spPr/>
    </dgm:pt>
    <dgm:pt modelId="{4B3B3FB4-529A-4177-A709-EBA440B24557}" type="pres">
      <dgm:prSet presAssocID="{4909DD77-9FAC-4231-AB33-E086B0D39F07}" presName="srcNode" presStyleLbl="node1" presStyleIdx="0" presStyleCnt="6"/>
      <dgm:spPr/>
    </dgm:pt>
    <dgm:pt modelId="{0F310998-75BD-4AFD-BD0D-C8462764F4A4}" type="pres">
      <dgm:prSet presAssocID="{4909DD77-9FAC-4231-AB33-E086B0D39F07}" presName="conn" presStyleLbl="parChTrans1D2" presStyleIdx="0" presStyleCnt="1"/>
      <dgm:spPr/>
      <dgm:t>
        <a:bodyPr/>
        <a:lstStyle/>
        <a:p>
          <a:endParaRPr lang="ru-RU"/>
        </a:p>
      </dgm:t>
    </dgm:pt>
    <dgm:pt modelId="{FBCE4BCF-25EF-4BC7-AA28-E2A902E91764}" type="pres">
      <dgm:prSet presAssocID="{4909DD77-9FAC-4231-AB33-E086B0D39F07}" presName="extraNode" presStyleLbl="node1" presStyleIdx="0" presStyleCnt="6"/>
      <dgm:spPr/>
    </dgm:pt>
    <dgm:pt modelId="{1883A846-53DD-4D82-8375-5779A63D74B3}" type="pres">
      <dgm:prSet presAssocID="{4909DD77-9FAC-4231-AB33-E086B0D39F07}" presName="dstNode" presStyleLbl="node1" presStyleIdx="0" presStyleCnt="6"/>
      <dgm:spPr/>
    </dgm:pt>
    <dgm:pt modelId="{69724C00-57FC-468F-A7A9-66BFCBAE8325}" type="pres">
      <dgm:prSet presAssocID="{E127D87E-2B88-4DFA-A028-9155E1B16BD3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2C5B68-ED1C-44A7-A647-A7E5A71C891C}" type="pres">
      <dgm:prSet presAssocID="{E127D87E-2B88-4DFA-A028-9155E1B16BD3}" presName="accent_1" presStyleCnt="0"/>
      <dgm:spPr/>
    </dgm:pt>
    <dgm:pt modelId="{2D7D69BA-321E-483D-8CE9-B7B735DF6328}" type="pres">
      <dgm:prSet presAssocID="{E127D87E-2B88-4DFA-A028-9155E1B16BD3}" presName="accentRepeatNode" presStyleLbl="solidFgAcc1" presStyleIdx="0" presStyleCnt="6"/>
      <dgm:spPr/>
    </dgm:pt>
    <dgm:pt modelId="{F6408069-B371-44CC-9793-CA563D8B2D3B}" type="pres">
      <dgm:prSet presAssocID="{D544D13C-B294-42F1-B53B-CCEAAEB7074E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ED3997-7023-48BE-89EA-5DA27B0D9B15}" type="pres">
      <dgm:prSet presAssocID="{D544D13C-B294-42F1-B53B-CCEAAEB7074E}" presName="accent_2" presStyleCnt="0"/>
      <dgm:spPr/>
    </dgm:pt>
    <dgm:pt modelId="{C6DFA582-2693-430B-8110-6FB6F01ADD1E}" type="pres">
      <dgm:prSet presAssocID="{D544D13C-B294-42F1-B53B-CCEAAEB7074E}" presName="accentRepeatNode" presStyleLbl="solidFgAcc1" presStyleIdx="1" presStyleCnt="6"/>
      <dgm:spPr/>
    </dgm:pt>
    <dgm:pt modelId="{B804A09A-46DC-472A-B0A2-0BD45632BBB7}" type="pres">
      <dgm:prSet presAssocID="{10A1F872-1CDC-44B2-B481-8A9DA444998D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C3D7F-6790-49B2-BC1C-E9B74A2BE298}" type="pres">
      <dgm:prSet presAssocID="{10A1F872-1CDC-44B2-B481-8A9DA444998D}" presName="accent_3" presStyleCnt="0"/>
      <dgm:spPr/>
    </dgm:pt>
    <dgm:pt modelId="{5158463F-44C0-4BB0-A2CF-824FF25ABBA0}" type="pres">
      <dgm:prSet presAssocID="{10A1F872-1CDC-44B2-B481-8A9DA444998D}" presName="accentRepeatNode" presStyleLbl="solidFgAcc1" presStyleIdx="2" presStyleCnt="6"/>
      <dgm:spPr/>
    </dgm:pt>
    <dgm:pt modelId="{FDEDFC92-7A28-4404-83E1-C6E531F1E583}" type="pres">
      <dgm:prSet presAssocID="{97E2185C-49EF-4BAA-8562-608A49C06B3C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60E4FC6-C740-4552-9376-77CD1D364C82}" type="pres">
      <dgm:prSet presAssocID="{97E2185C-49EF-4BAA-8562-608A49C06B3C}" presName="accent_4" presStyleCnt="0"/>
      <dgm:spPr/>
    </dgm:pt>
    <dgm:pt modelId="{4EDCF33E-4B1A-4DC8-AB67-D0657E7E89AB}" type="pres">
      <dgm:prSet presAssocID="{97E2185C-49EF-4BAA-8562-608A49C06B3C}" presName="accentRepeatNode" presStyleLbl="solidFgAcc1" presStyleIdx="3" presStyleCnt="6"/>
      <dgm:spPr/>
    </dgm:pt>
    <dgm:pt modelId="{C9DB8AA0-3C2F-4E09-A3CA-66B70525467B}" type="pres">
      <dgm:prSet presAssocID="{E81E3DCA-5851-410D-BFD4-DAF089E509FE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61BA0CC-CC4B-4F59-8689-AB5360F8BB61}" type="pres">
      <dgm:prSet presAssocID="{E81E3DCA-5851-410D-BFD4-DAF089E509FE}" presName="accent_5" presStyleCnt="0"/>
      <dgm:spPr/>
    </dgm:pt>
    <dgm:pt modelId="{B760AFF4-18C8-4AC4-A12E-BE89E3A0128A}" type="pres">
      <dgm:prSet presAssocID="{E81E3DCA-5851-410D-BFD4-DAF089E509FE}" presName="accentRepeatNode" presStyleLbl="solidFgAcc1" presStyleIdx="4" presStyleCnt="6"/>
      <dgm:spPr/>
    </dgm:pt>
    <dgm:pt modelId="{00411274-5595-4B75-BE7C-986FBFC47E7D}" type="pres">
      <dgm:prSet presAssocID="{DBC9D1C1-6E8C-44B7-9589-37120306783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5011997-4E62-4597-A6D8-700867E46C51}" type="pres">
      <dgm:prSet presAssocID="{DBC9D1C1-6E8C-44B7-9589-371203067836}" presName="accent_6" presStyleCnt="0"/>
      <dgm:spPr/>
    </dgm:pt>
    <dgm:pt modelId="{6244A763-FABF-4A12-B5FE-4376E1AB61BD}" type="pres">
      <dgm:prSet presAssocID="{DBC9D1C1-6E8C-44B7-9589-371203067836}" presName="accentRepeatNode" presStyleLbl="solidFgAcc1" presStyleIdx="5" presStyleCnt="6"/>
      <dgm:spPr/>
    </dgm:pt>
  </dgm:ptLst>
  <dgm:cxnLst>
    <dgm:cxn modelId="{AD74AB18-C723-4B50-9862-8838C977002F}" type="presOf" srcId="{D544D13C-B294-42F1-B53B-CCEAAEB7074E}" destId="{F6408069-B371-44CC-9793-CA563D8B2D3B}" srcOrd="0" destOrd="0" presId="urn:microsoft.com/office/officeart/2008/layout/VerticalCurvedList"/>
    <dgm:cxn modelId="{41251627-F1CF-45C0-BBC0-F1B3CEB15698}" srcId="{4909DD77-9FAC-4231-AB33-E086B0D39F07}" destId="{E81E3DCA-5851-410D-BFD4-DAF089E509FE}" srcOrd="4" destOrd="0" parTransId="{1F6BD35E-CE1C-4D35-8B1B-6B75566498B5}" sibTransId="{3F92B794-8934-4FC0-97F4-02E3D991F582}"/>
    <dgm:cxn modelId="{1C9FE792-FBD3-4137-9C4F-2A629BF99212}" srcId="{4909DD77-9FAC-4231-AB33-E086B0D39F07}" destId="{DBC9D1C1-6E8C-44B7-9589-371203067836}" srcOrd="5" destOrd="0" parTransId="{3E091B1F-E071-4044-BE07-CE5EA7E0B8BD}" sibTransId="{2BC206E3-3928-4A65-9E71-E6D05B6D447D}"/>
    <dgm:cxn modelId="{ABE703CA-22AC-4D1F-B741-5F34E8BE3EAC}" type="presOf" srcId="{10A1F872-1CDC-44B2-B481-8A9DA444998D}" destId="{B804A09A-46DC-472A-B0A2-0BD45632BBB7}" srcOrd="0" destOrd="0" presId="urn:microsoft.com/office/officeart/2008/layout/VerticalCurvedList"/>
    <dgm:cxn modelId="{4624C381-CB58-4D46-B3E6-3B2B20EDDE87}" srcId="{4909DD77-9FAC-4231-AB33-E086B0D39F07}" destId="{10A1F872-1CDC-44B2-B481-8A9DA444998D}" srcOrd="2" destOrd="0" parTransId="{05A37D4F-8CB9-458E-B4CD-4A15C04EED0A}" sibTransId="{BD3940A4-7E18-4B63-9685-82C014F3C5BA}"/>
    <dgm:cxn modelId="{94DCE225-4919-4118-A508-643749CD1718}" type="presOf" srcId="{97E2185C-49EF-4BAA-8562-608A49C06B3C}" destId="{FDEDFC92-7A28-4404-83E1-C6E531F1E583}" srcOrd="0" destOrd="0" presId="urn:microsoft.com/office/officeart/2008/layout/VerticalCurvedList"/>
    <dgm:cxn modelId="{EEB1BAD5-6B48-483F-87AE-EDBE2CC5B35E}" type="presOf" srcId="{4909DD77-9FAC-4231-AB33-E086B0D39F07}" destId="{E530081C-C554-4685-AF2A-71CD2C398A48}" srcOrd="0" destOrd="0" presId="urn:microsoft.com/office/officeart/2008/layout/VerticalCurvedList"/>
    <dgm:cxn modelId="{47043955-F7EE-421B-9115-0A1C7E62F4B6}" type="presOf" srcId="{822D6174-07F1-423D-A6D9-51C836B5F574}" destId="{0F310998-75BD-4AFD-BD0D-C8462764F4A4}" srcOrd="0" destOrd="0" presId="urn:microsoft.com/office/officeart/2008/layout/VerticalCurvedList"/>
    <dgm:cxn modelId="{1D473C30-0604-4AC7-8CFD-93772C5640E2}" srcId="{4909DD77-9FAC-4231-AB33-E086B0D39F07}" destId="{97E2185C-49EF-4BAA-8562-608A49C06B3C}" srcOrd="3" destOrd="0" parTransId="{EDD56884-14C3-46B8-96DC-80AD153A5A43}" sibTransId="{E3154DE3-F56A-44D7-8AE2-7A12CB1E1B65}"/>
    <dgm:cxn modelId="{41D5D142-0AB6-4991-98B5-EB0072E3A9F7}" type="presOf" srcId="{E81E3DCA-5851-410D-BFD4-DAF089E509FE}" destId="{C9DB8AA0-3C2F-4E09-A3CA-66B70525467B}" srcOrd="0" destOrd="0" presId="urn:microsoft.com/office/officeart/2008/layout/VerticalCurvedList"/>
    <dgm:cxn modelId="{CBB7DE1F-B1A8-424F-86E6-2230FED97B5A}" type="presOf" srcId="{E127D87E-2B88-4DFA-A028-9155E1B16BD3}" destId="{69724C00-57FC-468F-A7A9-66BFCBAE8325}" srcOrd="0" destOrd="0" presId="urn:microsoft.com/office/officeart/2008/layout/VerticalCurvedList"/>
    <dgm:cxn modelId="{8F5E32DA-89A8-4666-AC78-330AA48A8DED}" srcId="{4909DD77-9FAC-4231-AB33-E086B0D39F07}" destId="{E127D87E-2B88-4DFA-A028-9155E1B16BD3}" srcOrd="0" destOrd="0" parTransId="{E68DFD40-DA56-4804-8386-16BF67F97455}" sibTransId="{822D6174-07F1-423D-A6D9-51C836B5F574}"/>
    <dgm:cxn modelId="{2D59B15F-D7A7-434F-AB15-C11BE1EA92CE}" type="presOf" srcId="{DBC9D1C1-6E8C-44B7-9589-371203067836}" destId="{00411274-5595-4B75-BE7C-986FBFC47E7D}" srcOrd="0" destOrd="0" presId="urn:microsoft.com/office/officeart/2008/layout/VerticalCurvedList"/>
    <dgm:cxn modelId="{03DBB977-B995-4480-AFC8-D35F10BD8941}" srcId="{4909DD77-9FAC-4231-AB33-E086B0D39F07}" destId="{D544D13C-B294-42F1-B53B-CCEAAEB7074E}" srcOrd="1" destOrd="0" parTransId="{D840F74F-B627-4931-BDF9-5DF284FAC52F}" sibTransId="{D731A1D0-78F7-439B-85DA-C900963FACE8}"/>
    <dgm:cxn modelId="{DF3CB718-4451-45C3-8C13-338FCAC51554}" type="presParOf" srcId="{E530081C-C554-4685-AF2A-71CD2C398A48}" destId="{65C0A875-7627-4B13-B409-6BD2B7168D59}" srcOrd="0" destOrd="0" presId="urn:microsoft.com/office/officeart/2008/layout/VerticalCurvedList"/>
    <dgm:cxn modelId="{00D819FD-3843-4DC5-B251-DE7AD33BF880}" type="presParOf" srcId="{65C0A875-7627-4B13-B409-6BD2B7168D59}" destId="{5DCAF364-493A-4BC8-ABAC-4D94340AF84C}" srcOrd="0" destOrd="0" presId="urn:microsoft.com/office/officeart/2008/layout/VerticalCurvedList"/>
    <dgm:cxn modelId="{63688744-9C0E-4FFB-9B9E-7A49CED37A0B}" type="presParOf" srcId="{5DCAF364-493A-4BC8-ABAC-4D94340AF84C}" destId="{4B3B3FB4-529A-4177-A709-EBA440B24557}" srcOrd="0" destOrd="0" presId="urn:microsoft.com/office/officeart/2008/layout/VerticalCurvedList"/>
    <dgm:cxn modelId="{BE43DFC5-E64C-4365-A07F-1E269C21ACBC}" type="presParOf" srcId="{5DCAF364-493A-4BC8-ABAC-4D94340AF84C}" destId="{0F310998-75BD-4AFD-BD0D-C8462764F4A4}" srcOrd="1" destOrd="0" presId="urn:microsoft.com/office/officeart/2008/layout/VerticalCurvedList"/>
    <dgm:cxn modelId="{3D8AE02F-8B32-4145-8704-C58CFD33B360}" type="presParOf" srcId="{5DCAF364-493A-4BC8-ABAC-4D94340AF84C}" destId="{FBCE4BCF-25EF-4BC7-AA28-E2A902E91764}" srcOrd="2" destOrd="0" presId="urn:microsoft.com/office/officeart/2008/layout/VerticalCurvedList"/>
    <dgm:cxn modelId="{34F05AAF-9A2E-43D5-A6E5-FF1B7C0F7D4B}" type="presParOf" srcId="{5DCAF364-493A-4BC8-ABAC-4D94340AF84C}" destId="{1883A846-53DD-4D82-8375-5779A63D74B3}" srcOrd="3" destOrd="0" presId="urn:microsoft.com/office/officeart/2008/layout/VerticalCurvedList"/>
    <dgm:cxn modelId="{D57FEEA4-66DA-40EB-A277-CB76B9081AE6}" type="presParOf" srcId="{65C0A875-7627-4B13-B409-6BD2B7168D59}" destId="{69724C00-57FC-468F-A7A9-66BFCBAE8325}" srcOrd="1" destOrd="0" presId="urn:microsoft.com/office/officeart/2008/layout/VerticalCurvedList"/>
    <dgm:cxn modelId="{E35578AC-3339-442B-98B6-B32FE52F5A1C}" type="presParOf" srcId="{65C0A875-7627-4B13-B409-6BD2B7168D59}" destId="{A42C5B68-ED1C-44A7-A647-A7E5A71C891C}" srcOrd="2" destOrd="0" presId="urn:microsoft.com/office/officeart/2008/layout/VerticalCurvedList"/>
    <dgm:cxn modelId="{EA383FB9-2296-46D8-85B6-216269EE3951}" type="presParOf" srcId="{A42C5B68-ED1C-44A7-A647-A7E5A71C891C}" destId="{2D7D69BA-321E-483D-8CE9-B7B735DF6328}" srcOrd="0" destOrd="0" presId="urn:microsoft.com/office/officeart/2008/layout/VerticalCurvedList"/>
    <dgm:cxn modelId="{5676FBDE-3A6C-4D0A-A49E-12E7790CBF09}" type="presParOf" srcId="{65C0A875-7627-4B13-B409-6BD2B7168D59}" destId="{F6408069-B371-44CC-9793-CA563D8B2D3B}" srcOrd="3" destOrd="0" presId="urn:microsoft.com/office/officeart/2008/layout/VerticalCurvedList"/>
    <dgm:cxn modelId="{6F792C59-46D8-44B9-A9C1-C2F875A8E2A0}" type="presParOf" srcId="{65C0A875-7627-4B13-B409-6BD2B7168D59}" destId="{5FED3997-7023-48BE-89EA-5DA27B0D9B15}" srcOrd="4" destOrd="0" presId="urn:microsoft.com/office/officeart/2008/layout/VerticalCurvedList"/>
    <dgm:cxn modelId="{2459AD3F-49B2-40F6-B9CA-A67512B2A019}" type="presParOf" srcId="{5FED3997-7023-48BE-89EA-5DA27B0D9B15}" destId="{C6DFA582-2693-430B-8110-6FB6F01ADD1E}" srcOrd="0" destOrd="0" presId="urn:microsoft.com/office/officeart/2008/layout/VerticalCurvedList"/>
    <dgm:cxn modelId="{9931CEDC-B68D-4386-B76A-AEA0916ACBEE}" type="presParOf" srcId="{65C0A875-7627-4B13-B409-6BD2B7168D59}" destId="{B804A09A-46DC-472A-B0A2-0BD45632BBB7}" srcOrd="5" destOrd="0" presId="urn:microsoft.com/office/officeart/2008/layout/VerticalCurvedList"/>
    <dgm:cxn modelId="{C61E2C91-3F71-48A6-A24C-8C03C76C7B9E}" type="presParOf" srcId="{65C0A875-7627-4B13-B409-6BD2B7168D59}" destId="{537C3D7F-6790-49B2-BC1C-E9B74A2BE298}" srcOrd="6" destOrd="0" presId="urn:microsoft.com/office/officeart/2008/layout/VerticalCurvedList"/>
    <dgm:cxn modelId="{0418C64A-1539-44EB-B631-652366C0BA6E}" type="presParOf" srcId="{537C3D7F-6790-49B2-BC1C-E9B74A2BE298}" destId="{5158463F-44C0-4BB0-A2CF-824FF25ABBA0}" srcOrd="0" destOrd="0" presId="urn:microsoft.com/office/officeart/2008/layout/VerticalCurvedList"/>
    <dgm:cxn modelId="{A5D95831-BC07-44BA-AA1F-DD459E91BBB5}" type="presParOf" srcId="{65C0A875-7627-4B13-B409-6BD2B7168D59}" destId="{FDEDFC92-7A28-4404-83E1-C6E531F1E583}" srcOrd="7" destOrd="0" presId="urn:microsoft.com/office/officeart/2008/layout/VerticalCurvedList"/>
    <dgm:cxn modelId="{BD2F23E9-347F-478F-B84D-F61B41066907}" type="presParOf" srcId="{65C0A875-7627-4B13-B409-6BD2B7168D59}" destId="{360E4FC6-C740-4552-9376-77CD1D364C82}" srcOrd="8" destOrd="0" presId="urn:microsoft.com/office/officeart/2008/layout/VerticalCurvedList"/>
    <dgm:cxn modelId="{ED5C8CCA-668A-4F63-B91B-70B43698D341}" type="presParOf" srcId="{360E4FC6-C740-4552-9376-77CD1D364C82}" destId="{4EDCF33E-4B1A-4DC8-AB67-D0657E7E89AB}" srcOrd="0" destOrd="0" presId="urn:microsoft.com/office/officeart/2008/layout/VerticalCurvedList"/>
    <dgm:cxn modelId="{B5F0A8CD-2A4D-4A3B-968B-7420E3106F30}" type="presParOf" srcId="{65C0A875-7627-4B13-B409-6BD2B7168D59}" destId="{C9DB8AA0-3C2F-4E09-A3CA-66B70525467B}" srcOrd="9" destOrd="0" presId="urn:microsoft.com/office/officeart/2008/layout/VerticalCurvedList"/>
    <dgm:cxn modelId="{A03271B8-0F5A-4FE9-B62A-B935E0D4D0DE}" type="presParOf" srcId="{65C0A875-7627-4B13-B409-6BD2B7168D59}" destId="{C61BA0CC-CC4B-4F59-8689-AB5360F8BB61}" srcOrd="10" destOrd="0" presId="urn:microsoft.com/office/officeart/2008/layout/VerticalCurvedList"/>
    <dgm:cxn modelId="{A1BAEA46-101D-465E-85E5-8A1C3237D335}" type="presParOf" srcId="{C61BA0CC-CC4B-4F59-8689-AB5360F8BB61}" destId="{B760AFF4-18C8-4AC4-A12E-BE89E3A0128A}" srcOrd="0" destOrd="0" presId="urn:microsoft.com/office/officeart/2008/layout/VerticalCurvedList"/>
    <dgm:cxn modelId="{4CBF17A2-0F92-40A0-A42D-9AE46310C04D}" type="presParOf" srcId="{65C0A875-7627-4B13-B409-6BD2B7168D59}" destId="{00411274-5595-4B75-BE7C-986FBFC47E7D}" srcOrd="11" destOrd="0" presId="urn:microsoft.com/office/officeart/2008/layout/VerticalCurvedList"/>
    <dgm:cxn modelId="{3A77FEDD-E235-49D3-9395-E01FCB110756}" type="presParOf" srcId="{65C0A875-7627-4B13-B409-6BD2B7168D59}" destId="{15011997-4E62-4597-A6D8-700867E46C51}" srcOrd="12" destOrd="0" presId="urn:microsoft.com/office/officeart/2008/layout/VerticalCurvedList"/>
    <dgm:cxn modelId="{9EBE7599-6C7B-4855-871F-481B5D5C5D4A}" type="presParOf" srcId="{15011997-4E62-4597-A6D8-700867E46C51}" destId="{6244A763-FABF-4A12-B5FE-4376E1AB61BD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9D3B52-57BA-47C1-870A-3B0A96D0A2A1}">
      <dsp:nvSpPr>
        <dsp:cNvPr id="0" name=""/>
        <dsp:cNvSpPr/>
      </dsp:nvSpPr>
      <dsp:spPr>
        <a:xfrm>
          <a:off x="5495009" y="1910260"/>
          <a:ext cx="2362940" cy="542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644"/>
              </a:lnTo>
              <a:lnTo>
                <a:pt x="2362940" y="369644"/>
              </a:lnTo>
              <a:lnTo>
                <a:pt x="2362940" y="5424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53281-F206-4A08-AD7C-AB750A5C6F44}">
      <dsp:nvSpPr>
        <dsp:cNvPr id="0" name=""/>
        <dsp:cNvSpPr/>
      </dsp:nvSpPr>
      <dsp:spPr>
        <a:xfrm>
          <a:off x="5449289" y="1910260"/>
          <a:ext cx="91440" cy="542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9644"/>
              </a:lnTo>
              <a:lnTo>
                <a:pt x="129144" y="369644"/>
              </a:lnTo>
              <a:lnTo>
                <a:pt x="129144" y="5424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A8B276-6B2E-416D-9164-D0D696C17A9C}">
      <dsp:nvSpPr>
        <dsp:cNvPr id="0" name=""/>
        <dsp:cNvSpPr/>
      </dsp:nvSpPr>
      <dsp:spPr>
        <a:xfrm>
          <a:off x="3215493" y="3636994"/>
          <a:ext cx="2279516" cy="5424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69644"/>
              </a:lnTo>
              <a:lnTo>
                <a:pt x="2279516" y="369644"/>
              </a:lnTo>
              <a:lnTo>
                <a:pt x="2279516" y="542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54D0FE-0D68-44E5-A634-198AC884CBAB}">
      <dsp:nvSpPr>
        <dsp:cNvPr id="0" name=""/>
        <dsp:cNvSpPr/>
      </dsp:nvSpPr>
      <dsp:spPr>
        <a:xfrm>
          <a:off x="3169773" y="3636994"/>
          <a:ext cx="91440" cy="54242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42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420B4C-3899-43CE-82CA-164C48602C6D}">
      <dsp:nvSpPr>
        <dsp:cNvPr id="0" name=""/>
        <dsp:cNvSpPr/>
      </dsp:nvSpPr>
      <dsp:spPr>
        <a:xfrm>
          <a:off x="935976" y="3636994"/>
          <a:ext cx="2279516" cy="542421"/>
        </a:xfrm>
        <a:custGeom>
          <a:avLst/>
          <a:gdLst/>
          <a:ahLst/>
          <a:cxnLst/>
          <a:rect l="0" t="0" r="0" b="0"/>
          <a:pathLst>
            <a:path>
              <a:moveTo>
                <a:pt x="2279516" y="0"/>
              </a:moveTo>
              <a:lnTo>
                <a:pt x="2279516" y="369644"/>
              </a:lnTo>
              <a:lnTo>
                <a:pt x="0" y="369644"/>
              </a:lnTo>
              <a:lnTo>
                <a:pt x="0" y="54242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E254D0-E56A-43C6-8987-7CF3030A0864}">
      <dsp:nvSpPr>
        <dsp:cNvPr id="0" name=""/>
        <dsp:cNvSpPr/>
      </dsp:nvSpPr>
      <dsp:spPr>
        <a:xfrm>
          <a:off x="3215493" y="1910260"/>
          <a:ext cx="2279516" cy="542421"/>
        </a:xfrm>
        <a:custGeom>
          <a:avLst/>
          <a:gdLst/>
          <a:ahLst/>
          <a:cxnLst/>
          <a:rect l="0" t="0" r="0" b="0"/>
          <a:pathLst>
            <a:path>
              <a:moveTo>
                <a:pt x="2279516" y="0"/>
              </a:moveTo>
              <a:lnTo>
                <a:pt x="2279516" y="369644"/>
              </a:lnTo>
              <a:lnTo>
                <a:pt x="0" y="369644"/>
              </a:lnTo>
              <a:lnTo>
                <a:pt x="0" y="54242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86355-362E-47EE-B6D0-5AA5D81F02EB}">
      <dsp:nvSpPr>
        <dsp:cNvPr id="0" name=""/>
        <dsp:cNvSpPr/>
      </dsp:nvSpPr>
      <dsp:spPr>
        <a:xfrm>
          <a:off x="4562480" y="725948"/>
          <a:ext cx="1865058" cy="1184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2FB969-7802-48FA-8500-768349E6BB29}">
      <dsp:nvSpPr>
        <dsp:cNvPr id="0" name=""/>
        <dsp:cNvSpPr/>
      </dsp:nvSpPr>
      <dsp:spPr>
        <a:xfrm>
          <a:off x="4769709" y="922815"/>
          <a:ext cx="1865058" cy="11843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Налогоплательщики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04396" y="957502"/>
        <a:ext cx="1795684" cy="1114938"/>
      </dsp:txXfrm>
    </dsp:sp>
    <dsp:sp modelId="{D333D410-431F-4B3F-931A-53C3CAD8C2B9}">
      <dsp:nvSpPr>
        <dsp:cNvPr id="0" name=""/>
        <dsp:cNvSpPr/>
      </dsp:nvSpPr>
      <dsp:spPr>
        <a:xfrm>
          <a:off x="2199539" y="2452682"/>
          <a:ext cx="2031907" cy="1184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25DD87-08AB-4941-96D7-DF641DF6211D}">
      <dsp:nvSpPr>
        <dsp:cNvPr id="0" name=""/>
        <dsp:cNvSpPr/>
      </dsp:nvSpPr>
      <dsp:spPr>
        <a:xfrm>
          <a:off x="2406768" y="2649549"/>
          <a:ext cx="2031907" cy="11843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Физические лица, не занимающиеся индивидуальным предпринимательством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41455" y="2684236"/>
        <a:ext cx="1962533" cy="1114938"/>
      </dsp:txXfrm>
    </dsp:sp>
    <dsp:sp modelId="{DB54808C-B73A-4575-9018-59DEFB7CF586}">
      <dsp:nvSpPr>
        <dsp:cNvPr id="0" name=""/>
        <dsp:cNvSpPr/>
      </dsp:nvSpPr>
      <dsp:spPr>
        <a:xfrm>
          <a:off x="3447" y="4179415"/>
          <a:ext cx="1865058" cy="1184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E17D26-B867-473B-B3C7-88D55424F093}">
      <dsp:nvSpPr>
        <dsp:cNvPr id="0" name=""/>
        <dsp:cNvSpPr/>
      </dsp:nvSpPr>
      <dsp:spPr>
        <a:xfrm>
          <a:off x="210676" y="4376283"/>
          <a:ext cx="1865058" cy="11843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Граждане России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45363" y="4410970"/>
        <a:ext cx="1795684" cy="1114938"/>
      </dsp:txXfrm>
    </dsp:sp>
    <dsp:sp modelId="{94524E22-038A-4610-8DE7-9D3DFA301774}">
      <dsp:nvSpPr>
        <dsp:cNvPr id="0" name=""/>
        <dsp:cNvSpPr/>
      </dsp:nvSpPr>
      <dsp:spPr>
        <a:xfrm>
          <a:off x="2282963" y="4179415"/>
          <a:ext cx="1865058" cy="1184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E2E252-9E49-471A-962A-7613FF7F2642}">
      <dsp:nvSpPr>
        <dsp:cNvPr id="0" name=""/>
        <dsp:cNvSpPr/>
      </dsp:nvSpPr>
      <dsp:spPr>
        <a:xfrm>
          <a:off x="2490192" y="4376283"/>
          <a:ext cx="1865058" cy="11843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Иностранные граждане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2524879" y="4410970"/>
        <a:ext cx="1795684" cy="1114938"/>
      </dsp:txXfrm>
    </dsp:sp>
    <dsp:sp modelId="{C9B3229B-74AC-4DFC-9B09-AC185F4AC6DC}">
      <dsp:nvSpPr>
        <dsp:cNvPr id="0" name=""/>
        <dsp:cNvSpPr/>
      </dsp:nvSpPr>
      <dsp:spPr>
        <a:xfrm>
          <a:off x="4562480" y="4179415"/>
          <a:ext cx="1865058" cy="1184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40376-907A-4CF3-9D17-09C7F61FF79D}">
      <dsp:nvSpPr>
        <dsp:cNvPr id="0" name=""/>
        <dsp:cNvSpPr/>
      </dsp:nvSpPr>
      <dsp:spPr>
        <a:xfrm>
          <a:off x="4769709" y="4376283"/>
          <a:ext cx="1865058" cy="11843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Лица без гражданства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04396" y="4410970"/>
        <a:ext cx="1795684" cy="1114938"/>
      </dsp:txXfrm>
    </dsp:sp>
    <dsp:sp modelId="{5A7DDE98-5619-4D44-A90F-AD5B3B5B9CFB}">
      <dsp:nvSpPr>
        <dsp:cNvPr id="0" name=""/>
        <dsp:cNvSpPr/>
      </dsp:nvSpPr>
      <dsp:spPr>
        <a:xfrm>
          <a:off x="4645904" y="2452682"/>
          <a:ext cx="1865058" cy="1184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40F6B-2BCC-44FF-BAEC-0528723B3573}">
      <dsp:nvSpPr>
        <dsp:cNvPr id="0" name=""/>
        <dsp:cNvSpPr/>
      </dsp:nvSpPr>
      <dsp:spPr>
        <a:xfrm>
          <a:off x="4853133" y="2649549"/>
          <a:ext cx="1865058" cy="11843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Индивидуальные предприниматели, крестьянские (фермерские хозяйства)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887820" y="2684236"/>
        <a:ext cx="1795684" cy="1114938"/>
      </dsp:txXfrm>
    </dsp:sp>
    <dsp:sp modelId="{E7AE4E87-DBCC-425F-BD70-5AD95ED9479A}">
      <dsp:nvSpPr>
        <dsp:cNvPr id="0" name=""/>
        <dsp:cNvSpPr/>
      </dsp:nvSpPr>
      <dsp:spPr>
        <a:xfrm>
          <a:off x="6925420" y="2452682"/>
          <a:ext cx="1865058" cy="118431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DC8868-CAF6-4D91-91AF-149D9155C692}">
      <dsp:nvSpPr>
        <dsp:cNvPr id="0" name=""/>
        <dsp:cNvSpPr/>
      </dsp:nvSpPr>
      <dsp:spPr>
        <a:xfrm>
          <a:off x="7132649" y="2649549"/>
          <a:ext cx="1865058" cy="11843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itchFamily="18" charset="0"/>
              <a:cs typeface="Times New Roman" pitchFamily="18" charset="0"/>
            </a:rPr>
            <a:t>Частнопрактикующие лица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167336" y="2684236"/>
        <a:ext cx="1795684" cy="1114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E5556-E3EC-4783-B276-7BD85C2DD164}">
      <dsp:nvSpPr>
        <dsp:cNvPr id="0" name=""/>
        <dsp:cNvSpPr/>
      </dsp:nvSpPr>
      <dsp:spPr>
        <a:xfrm>
          <a:off x="3798362" y="1658426"/>
          <a:ext cx="1594861" cy="759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7242"/>
              </a:lnTo>
              <a:lnTo>
                <a:pt x="1594861" y="517242"/>
              </a:lnTo>
              <a:lnTo>
                <a:pt x="1594861" y="7590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49F134-DEB0-4C97-B9A4-9CAE433E6C9B}">
      <dsp:nvSpPr>
        <dsp:cNvPr id="0" name=""/>
        <dsp:cNvSpPr/>
      </dsp:nvSpPr>
      <dsp:spPr>
        <a:xfrm>
          <a:off x="2203500" y="1658426"/>
          <a:ext cx="1594861" cy="759009"/>
        </a:xfrm>
        <a:custGeom>
          <a:avLst/>
          <a:gdLst/>
          <a:ahLst/>
          <a:cxnLst/>
          <a:rect l="0" t="0" r="0" b="0"/>
          <a:pathLst>
            <a:path>
              <a:moveTo>
                <a:pt x="1594861" y="0"/>
              </a:moveTo>
              <a:lnTo>
                <a:pt x="1594861" y="517242"/>
              </a:lnTo>
              <a:lnTo>
                <a:pt x="0" y="517242"/>
              </a:lnTo>
              <a:lnTo>
                <a:pt x="0" y="7590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858AC0-8E8E-410E-8F34-E18FF8143F0E}">
      <dsp:nvSpPr>
        <dsp:cNvPr id="0" name=""/>
        <dsp:cNvSpPr/>
      </dsp:nvSpPr>
      <dsp:spPr>
        <a:xfrm>
          <a:off x="2493475" y="1220"/>
          <a:ext cx="2609773" cy="16572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B86DD0-45BF-4194-9F75-B22AE72D8695}">
      <dsp:nvSpPr>
        <dsp:cNvPr id="0" name=""/>
        <dsp:cNvSpPr/>
      </dsp:nvSpPr>
      <dsp:spPr>
        <a:xfrm>
          <a:off x="2783450" y="276696"/>
          <a:ext cx="2609773" cy="1657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Арбитражный управляющий</a:t>
          </a:r>
          <a:endParaRPr lang="ru-RU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831988" y="325234"/>
        <a:ext cx="2512697" cy="1560130"/>
      </dsp:txXfrm>
    </dsp:sp>
    <dsp:sp modelId="{8398CD39-4EB5-4B0E-A6D7-3B67CD8F128A}">
      <dsp:nvSpPr>
        <dsp:cNvPr id="0" name=""/>
        <dsp:cNvSpPr/>
      </dsp:nvSpPr>
      <dsp:spPr>
        <a:xfrm>
          <a:off x="898613" y="2417435"/>
          <a:ext cx="2609773" cy="16572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2722BA-CF0D-4366-B847-63C305134399}">
      <dsp:nvSpPr>
        <dsp:cNvPr id="0" name=""/>
        <dsp:cNvSpPr/>
      </dsp:nvSpPr>
      <dsp:spPr>
        <a:xfrm>
          <a:off x="1188588" y="2692911"/>
          <a:ext cx="2609773" cy="1657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Плательщик </a:t>
          </a:r>
          <a:r>
            <a:rPr lang="ru-RU" sz="29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НДФЛ</a:t>
          </a:r>
          <a:endParaRPr lang="ru-RU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37126" y="2741449"/>
        <a:ext cx="2512697" cy="1560130"/>
      </dsp:txXfrm>
    </dsp:sp>
    <dsp:sp modelId="{34F3F1B7-0A4C-4A1A-B882-DB02C2A380F0}">
      <dsp:nvSpPr>
        <dsp:cNvPr id="0" name=""/>
        <dsp:cNvSpPr/>
      </dsp:nvSpPr>
      <dsp:spPr>
        <a:xfrm>
          <a:off x="4088337" y="2417435"/>
          <a:ext cx="2609773" cy="16572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9554F8-8D14-4A9A-B0C0-11D7270BEEC7}">
      <dsp:nvSpPr>
        <dsp:cNvPr id="0" name=""/>
        <dsp:cNvSpPr/>
      </dsp:nvSpPr>
      <dsp:spPr>
        <a:xfrm>
          <a:off x="4378312" y="2692911"/>
          <a:ext cx="2609773" cy="16572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9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Налоговый агент</a:t>
          </a:r>
          <a:endParaRPr lang="ru-RU" sz="2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426850" y="2741449"/>
        <a:ext cx="2512697" cy="15601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10998-75BD-4AFD-BD0D-C8462764F4A4}">
      <dsp:nvSpPr>
        <dsp:cNvPr id="0" name=""/>
        <dsp:cNvSpPr/>
      </dsp:nvSpPr>
      <dsp:spPr>
        <a:xfrm>
          <a:off x="-5266835" y="-806645"/>
          <a:ext cx="6271697" cy="6271697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24C00-57FC-468F-A7A9-66BFCBAE8325}">
      <dsp:nvSpPr>
        <dsp:cNvPr id="0" name=""/>
        <dsp:cNvSpPr/>
      </dsp:nvSpPr>
      <dsp:spPr>
        <a:xfrm>
          <a:off x="526111" y="358138"/>
          <a:ext cx="7598093" cy="716649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84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Фиксированная сумма вознаграждения в деле о банкротстве.</a:t>
          </a:r>
        </a:p>
      </dsp:txBody>
      <dsp:txXfrm>
        <a:off x="526111" y="358138"/>
        <a:ext cx="7598093" cy="716649"/>
      </dsp:txXfrm>
    </dsp:sp>
    <dsp:sp modelId="{2D7D69BA-321E-483D-8CE9-B7B735DF6328}">
      <dsp:nvSpPr>
        <dsp:cNvPr id="0" name=""/>
        <dsp:cNvSpPr/>
      </dsp:nvSpPr>
      <dsp:spPr>
        <a:xfrm>
          <a:off x="78205" y="268557"/>
          <a:ext cx="895811" cy="8958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408069-B371-44CC-9793-CA563D8B2D3B}">
      <dsp:nvSpPr>
        <dsp:cNvPr id="0" name=""/>
        <dsp:cNvSpPr/>
      </dsp:nvSpPr>
      <dsp:spPr>
        <a:xfrm>
          <a:off x="936982" y="1433298"/>
          <a:ext cx="7187221" cy="716649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84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Вознаграждение в виде процентов в деле о банкротстве.</a:t>
          </a:r>
        </a:p>
      </dsp:txBody>
      <dsp:txXfrm>
        <a:off x="936982" y="1433298"/>
        <a:ext cx="7187221" cy="716649"/>
      </dsp:txXfrm>
    </dsp:sp>
    <dsp:sp modelId="{C6DFA582-2693-430B-8110-6FB6F01ADD1E}">
      <dsp:nvSpPr>
        <dsp:cNvPr id="0" name=""/>
        <dsp:cNvSpPr/>
      </dsp:nvSpPr>
      <dsp:spPr>
        <a:xfrm>
          <a:off x="489076" y="1343717"/>
          <a:ext cx="895811" cy="8958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3BA91D-5A25-4C3B-8AAD-55608CBF5465}">
      <dsp:nvSpPr>
        <dsp:cNvPr id="0" name=""/>
        <dsp:cNvSpPr/>
      </dsp:nvSpPr>
      <dsp:spPr>
        <a:xfrm>
          <a:off x="936982" y="2508458"/>
          <a:ext cx="7187221" cy="716649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84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Сумма возмещения фактически понесенных АУ расходов в связи с исполнением обязанностей в деле о банкротстве.</a:t>
          </a:r>
        </a:p>
      </dsp:txBody>
      <dsp:txXfrm>
        <a:off x="936982" y="2508458"/>
        <a:ext cx="7187221" cy="716649"/>
      </dsp:txXfrm>
    </dsp:sp>
    <dsp:sp modelId="{2C742B78-C99C-4D38-8BF0-F457B188D663}">
      <dsp:nvSpPr>
        <dsp:cNvPr id="0" name=""/>
        <dsp:cNvSpPr/>
      </dsp:nvSpPr>
      <dsp:spPr>
        <a:xfrm>
          <a:off x="489076" y="2418877"/>
          <a:ext cx="895811" cy="8958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A58A8F-B3B4-4B9A-9895-5243DBE084C6}">
      <dsp:nvSpPr>
        <dsp:cNvPr id="0" name=""/>
        <dsp:cNvSpPr/>
      </dsp:nvSpPr>
      <dsp:spPr>
        <a:xfrm>
          <a:off x="526111" y="3583618"/>
          <a:ext cx="7598093" cy="716649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840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Прочие доходы.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6111" y="3583618"/>
        <a:ext cx="7598093" cy="716649"/>
      </dsp:txXfrm>
    </dsp:sp>
    <dsp:sp modelId="{5158463F-44C0-4BB0-A2CF-824FF25ABBA0}">
      <dsp:nvSpPr>
        <dsp:cNvPr id="0" name=""/>
        <dsp:cNvSpPr/>
      </dsp:nvSpPr>
      <dsp:spPr>
        <a:xfrm>
          <a:off x="78205" y="3494037"/>
          <a:ext cx="895811" cy="89581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0C8979-2C7C-4A84-B1AE-950007013B39}">
      <dsp:nvSpPr>
        <dsp:cNvPr id="0" name=""/>
        <dsp:cNvSpPr/>
      </dsp:nvSpPr>
      <dsp:spPr>
        <a:xfrm>
          <a:off x="0" y="38915"/>
          <a:ext cx="7984672" cy="947699"/>
        </a:xfrm>
        <a:prstGeom prst="roundRect">
          <a:avLst/>
        </a:prstGeom>
        <a:solidFill>
          <a:srgbClr val="256569"/>
        </a:solidFill>
        <a:ln w="12700" cap="flat" cmpd="sng" algn="ctr">
          <a:solidFill>
            <a:srgbClr val="25656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Стандарт – по РФ</a:t>
          </a:r>
        </a:p>
      </dsp:txBody>
      <dsp:txXfrm>
        <a:off x="46263" y="85178"/>
        <a:ext cx="7892146" cy="855173"/>
      </dsp:txXfrm>
    </dsp:sp>
    <dsp:sp modelId="{E4CA2D3C-0217-491C-B6F2-84447E58D838}">
      <dsp:nvSpPr>
        <dsp:cNvPr id="0" name=""/>
        <dsp:cNvSpPr/>
      </dsp:nvSpPr>
      <dsp:spPr>
        <a:xfrm>
          <a:off x="0" y="986615"/>
          <a:ext cx="7984672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513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700 руб. в день</a:t>
          </a:r>
        </a:p>
      </dsp:txBody>
      <dsp:txXfrm>
        <a:off x="0" y="986615"/>
        <a:ext cx="7984672" cy="298080"/>
      </dsp:txXfrm>
    </dsp:sp>
    <dsp:sp modelId="{B8EBA40C-3D05-433C-A310-2766EE6EE444}">
      <dsp:nvSpPr>
        <dsp:cNvPr id="0" name=""/>
        <dsp:cNvSpPr/>
      </dsp:nvSpPr>
      <dsp:spPr>
        <a:xfrm>
          <a:off x="0" y="1284695"/>
          <a:ext cx="7984672" cy="947699"/>
        </a:xfrm>
        <a:prstGeom prst="roundRect">
          <a:avLst/>
        </a:prstGeom>
        <a:solidFill>
          <a:srgbClr val="256569"/>
        </a:solidFill>
        <a:ln w="12700" cap="flat" cmpd="sng" algn="ctr">
          <a:solidFill>
            <a:srgbClr val="25656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Стандарт – за границу</a:t>
          </a:r>
        </a:p>
      </dsp:txBody>
      <dsp:txXfrm>
        <a:off x="46263" y="1330958"/>
        <a:ext cx="7892146" cy="855173"/>
      </dsp:txXfrm>
    </dsp:sp>
    <dsp:sp modelId="{AF4EF89C-8190-4DE3-A0A9-16BE3D3742E8}">
      <dsp:nvSpPr>
        <dsp:cNvPr id="0" name=""/>
        <dsp:cNvSpPr/>
      </dsp:nvSpPr>
      <dsp:spPr>
        <a:xfrm>
          <a:off x="0" y="2232395"/>
          <a:ext cx="7984672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513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2 500 руб. в день</a:t>
          </a:r>
        </a:p>
      </dsp:txBody>
      <dsp:txXfrm>
        <a:off x="0" y="2232395"/>
        <a:ext cx="7984672" cy="298080"/>
      </dsp:txXfrm>
    </dsp:sp>
    <dsp:sp modelId="{659DC68F-95CC-4A8F-A37E-0478BFAC373C}">
      <dsp:nvSpPr>
        <dsp:cNvPr id="0" name=""/>
        <dsp:cNvSpPr/>
      </dsp:nvSpPr>
      <dsp:spPr>
        <a:xfrm>
          <a:off x="0" y="2530475"/>
          <a:ext cx="7984672" cy="947699"/>
        </a:xfrm>
        <a:prstGeom prst="roundRect">
          <a:avLst/>
        </a:prstGeom>
        <a:solidFill>
          <a:srgbClr val="256569"/>
        </a:solidFill>
        <a:ln w="12700" cap="flat" cmpd="sng" algn="ctr">
          <a:solidFill>
            <a:srgbClr val="25656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Суточные - командировки на территории, нуждающиеся в обеспечении жизнедеятельности населения и восстановлении объектов инфраструктуры – по акту Президента РФ или Правительства РФ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63" y="2576738"/>
        <a:ext cx="7892146" cy="855173"/>
      </dsp:txXfrm>
    </dsp:sp>
    <dsp:sp modelId="{B50A2506-FCD9-449B-A194-18A78F38FD43}">
      <dsp:nvSpPr>
        <dsp:cNvPr id="0" name=""/>
        <dsp:cNvSpPr/>
      </dsp:nvSpPr>
      <dsp:spPr>
        <a:xfrm>
          <a:off x="0" y="3478174"/>
          <a:ext cx="7984672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513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8480 руб. в день</a:t>
          </a:r>
        </a:p>
      </dsp:txBody>
      <dsp:txXfrm>
        <a:off x="0" y="3478174"/>
        <a:ext cx="7984672" cy="298080"/>
      </dsp:txXfrm>
    </dsp:sp>
    <dsp:sp modelId="{8C2C0DF6-3EE7-4789-9388-BED0B77A67FD}">
      <dsp:nvSpPr>
        <dsp:cNvPr id="0" name=""/>
        <dsp:cNvSpPr/>
      </dsp:nvSpPr>
      <dsp:spPr>
        <a:xfrm>
          <a:off x="0" y="3776255"/>
          <a:ext cx="7984672" cy="947699"/>
        </a:xfrm>
        <a:prstGeom prst="roundRect">
          <a:avLst/>
        </a:prstGeom>
        <a:solidFill>
          <a:srgbClr val="256569"/>
        </a:solidFill>
        <a:ln w="12700" cap="flat" cmpd="sng" algn="ctr">
          <a:solidFill>
            <a:srgbClr val="256569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0" i="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Безотчетные суммы - командировки на территории, нуждающиеся в обеспечении жизнедеятельности населения и восстановлении объектов инфраструктуры – по акту Президента РФ или Правительства РФ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263" y="3822518"/>
        <a:ext cx="7892146" cy="855173"/>
      </dsp:txXfrm>
    </dsp:sp>
    <dsp:sp modelId="{9EF3680F-EB73-4411-9750-CBA9245981F6}">
      <dsp:nvSpPr>
        <dsp:cNvPr id="0" name=""/>
        <dsp:cNvSpPr/>
      </dsp:nvSpPr>
      <dsp:spPr>
        <a:xfrm>
          <a:off x="0" y="4723954"/>
          <a:ext cx="7984672" cy="298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3513" tIns="22860" rIns="128016" bIns="2286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ru-RU" sz="1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 более 700 руб. в день</a:t>
          </a:r>
        </a:p>
      </dsp:txBody>
      <dsp:txXfrm>
        <a:off x="0" y="4723954"/>
        <a:ext cx="7984672" cy="2980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D626E-8055-44A7-BF03-3179BF0734CA}">
      <dsp:nvSpPr>
        <dsp:cNvPr id="0" name=""/>
        <dsp:cNvSpPr/>
      </dsp:nvSpPr>
      <dsp:spPr>
        <a:xfrm>
          <a:off x="5333603" y="812240"/>
          <a:ext cx="1028916" cy="371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90"/>
              </a:lnTo>
              <a:lnTo>
                <a:pt x="1028916" y="253290"/>
              </a:lnTo>
              <a:lnTo>
                <a:pt x="1028916" y="3716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813D4E-6762-4FC0-A3FF-BA4B418F5637}">
      <dsp:nvSpPr>
        <dsp:cNvPr id="0" name=""/>
        <dsp:cNvSpPr/>
      </dsp:nvSpPr>
      <dsp:spPr>
        <a:xfrm>
          <a:off x="4188466" y="1995444"/>
          <a:ext cx="1338432" cy="3716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90"/>
              </a:lnTo>
              <a:lnTo>
                <a:pt x="1338432" y="253290"/>
              </a:lnTo>
              <a:lnTo>
                <a:pt x="1338432" y="371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37E19-069B-459B-A8CE-4DB8858D32B3}">
      <dsp:nvSpPr>
        <dsp:cNvPr id="0" name=""/>
        <dsp:cNvSpPr/>
      </dsp:nvSpPr>
      <dsp:spPr>
        <a:xfrm>
          <a:off x="2776696" y="1995444"/>
          <a:ext cx="1411769" cy="371681"/>
        </a:xfrm>
        <a:custGeom>
          <a:avLst/>
          <a:gdLst/>
          <a:ahLst/>
          <a:cxnLst/>
          <a:rect l="0" t="0" r="0" b="0"/>
          <a:pathLst>
            <a:path>
              <a:moveTo>
                <a:pt x="1411769" y="0"/>
              </a:moveTo>
              <a:lnTo>
                <a:pt x="1411769" y="253290"/>
              </a:lnTo>
              <a:lnTo>
                <a:pt x="0" y="253290"/>
              </a:lnTo>
              <a:lnTo>
                <a:pt x="0" y="37168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C447C-6636-4F7C-A694-8351211371EF}">
      <dsp:nvSpPr>
        <dsp:cNvPr id="0" name=""/>
        <dsp:cNvSpPr/>
      </dsp:nvSpPr>
      <dsp:spPr>
        <a:xfrm>
          <a:off x="4188466" y="812240"/>
          <a:ext cx="1145136" cy="371681"/>
        </a:xfrm>
        <a:custGeom>
          <a:avLst/>
          <a:gdLst/>
          <a:ahLst/>
          <a:cxnLst/>
          <a:rect l="0" t="0" r="0" b="0"/>
          <a:pathLst>
            <a:path>
              <a:moveTo>
                <a:pt x="1145136" y="0"/>
              </a:moveTo>
              <a:lnTo>
                <a:pt x="1145136" y="253290"/>
              </a:lnTo>
              <a:lnTo>
                <a:pt x="0" y="253290"/>
              </a:lnTo>
              <a:lnTo>
                <a:pt x="0" y="3716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2D815D-6623-4234-A3DB-BAF2B6302AE3}">
      <dsp:nvSpPr>
        <dsp:cNvPr id="0" name=""/>
        <dsp:cNvSpPr/>
      </dsp:nvSpPr>
      <dsp:spPr>
        <a:xfrm>
          <a:off x="4694608" y="717"/>
          <a:ext cx="1277988" cy="811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9EA27F-D1D7-4627-ACEA-5694C99BCA56}">
      <dsp:nvSpPr>
        <dsp:cNvPr id="0" name=""/>
        <dsp:cNvSpPr/>
      </dsp:nvSpPr>
      <dsp:spPr>
        <a:xfrm>
          <a:off x="4836607" y="135616"/>
          <a:ext cx="1277988" cy="811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</a:t>
          </a:r>
        </a:p>
      </dsp:txBody>
      <dsp:txXfrm>
        <a:off x="4860376" y="159385"/>
        <a:ext cx="1230450" cy="763984"/>
      </dsp:txXfrm>
    </dsp:sp>
    <dsp:sp modelId="{20F97710-171B-44F1-A47E-D0D3B4376D1E}">
      <dsp:nvSpPr>
        <dsp:cNvPr id="0" name=""/>
        <dsp:cNvSpPr/>
      </dsp:nvSpPr>
      <dsp:spPr>
        <a:xfrm>
          <a:off x="3301548" y="1183922"/>
          <a:ext cx="1773835" cy="811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553FDF-3EBA-479F-A82D-E4C8B2B2DE7E}">
      <dsp:nvSpPr>
        <dsp:cNvPr id="0" name=""/>
        <dsp:cNvSpPr/>
      </dsp:nvSpPr>
      <dsp:spPr>
        <a:xfrm>
          <a:off x="3443547" y="1318821"/>
          <a:ext cx="1773835" cy="811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Облагаемые по 13% (кроме дивидендов)</a:t>
          </a:r>
        </a:p>
      </dsp:txBody>
      <dsp:txXfrm>
        <a:off x="3467316" y="1342590"/>
        <a:ext cx="1726297" cy="763984"/>
      </dsp:txXfrm>
    </dsp:sp>
    <dsp:sp modelId="{DB176B4F-F205-4CF5-9D41-D6D8E30492CA}">
      <dsp:nvSpPr>
        <dsp:cNvPr id="0" name=""/>
        <dsp:cNvSpPr/>
      </dsp:nvSpPr>
      <dsp:spPr>
        <a:xfrm>
          <a:off x="1580262" y="2367126"/>
          <a:ext cx="2392867" cy="811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A38044-68C5-417E-8585-6B283C417D72}">
      <dsp:nvSpPr>
        <dsp:cNvPr id="0" name=""/>
        <dsp:cNvSpPr/>
      </dsp:nvSpPr>
      <dsp:spPr>
        <a:xfrm>
          <a:off x="1722261" y="2502025"/>
          <a:ext cx="2392867" cy="811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От профессиональной деятельности нотариуса</a:t>
          </a:r>
        </a:p>
      </dsp:txBody>
      <dsp:txXfrm>
        <a:off x="1746030" y="2525794"/>
        <a:ext cx="2345329" cy="763984"/>
      </dsp:txXfrm>
    </dsp:sp>
    <dsp:sp modelId="{2B385591-D122-44C2-9258-283D74A0C539}">
      <dsp:nvSpPr>
        <dsp:cNvPr id="0" name=""/>
        <dsp:cNvSpPr/>
      </dsp:nvSpPr>
      <dsp:spPr>
        <a:xfrm>
          <a:off x="4257127" y="2367126"/>
          <a:ext cx="2539542" cy="811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A99274-F644-49FF-B651-CD1A4ABA8EE0}">
      <dsp:nvSpPr>
        <dsp:cNvPr id="0" name=""/>
        <dsp:cNvSpPr/>
      </dsp:nvSpPr>
      <dsp:spPr>
        <a:xfrm>
          <a:off x="4399126" y="2502025"/>
          <a:ext cx="2539542" cy="811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Иные доходы (от реализации личного имущества и т.п.)</a:t>
          </a:r>
        </a:p>
      </dsp:txBody>
      <dsp:txXfrm>
        <a:off x="4422895" y="2525794"/>
        <a:ext cx="2492004" cy="763984"/>
      </dsp:txXfrm>
    </dsp:sp>
    <dsp:sp modelId="{C6C49E37-48A0-4A0D-85B4-2E42F8B9EE61}">
      <dsp:nvSpPr>
        <dsp:cNvPr id="0" name=""/>
        <dsp:cNvSpPr/>
      </dsp:nvSpPr>
      <dsp:spPr>
        <a:xfrm>
          <a:off x="5359381" y="1183922"/>
          <a:ext cx="2006275" cy="8115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25C6CE-1EA5-4BD0-AEE3-A854FCBFE8D4}">
      <dsp:nvSpPr>
        <dsp:cNvPr id="0" name=""/>
        <dsp:cNvSpPr/>
      </dsp:nvSpPr>
      <dsp:spPr>
        <a:xfrm>
          <a:off x="5501380" y="1318821"/>
          <a:ext cx="2006275" cy="81152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Облагаемые по иным ставкам + дивиденды</a:t>
          </a:r>
        </a:p>
      </dsp:txBody>
      <dsp:txXfrm>
        <a:off x="5525149" y="1342590"/>
        <a:ext cx="1958737" cy="7639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310998-75BD-4AFD-BD0D-C8462764F4A4}">
      <dsp:nvSpPr>
        <dsp:cNvPr id="0" name=""/>
        <dsp:cNvSpPr/>
      </dsp:nvSpPr>
      <dsp:spPr>
        <a:xfrm>
          <a:off x="-5266835" y="-806645"/>
          <a:ext cx="6271697" cy="6271697"/>
        </a:xfrm>
        <a:prstGeom prst="blockArc">
          <a:avLst>
            <a:gd name="adj1" fmla="val 18900000"/>
            <a:gd name="adj2" fmla="val 2700000"/>
            <a:gd name="adj3" fmla="val 344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724C00-57FC-468F-A7A9-66BFCBAE8325}">
      <dsp:nvSpPr>
        <dsp:cNvPr id="0" name=""/>
        <dsp:cNvSpPr/>
      </dsp:nvSpPr>
      <dsp:spPr>
        <a:xfrm>
          <a:off x="374713" y="245311"/>
          <a:ext cx="7749491" cy="490436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28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Единая предельная база для исчисления страховых взносов.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4713" y="245311"/>
        <a:ext cx="7749491" cy="490436"/>
      </dsp:txXfrm>
    </dsp:sp>
    <dsp:sp modelId="{2D7D69BA-321E-483D-8CE9-B7B735DF6328}">
      <dsp:nvSpPr>
        <dsp:cNvPr id="0" name=""/>
        <dsp:cNvSpPr/>
      </dsp:nvSpPr>
      <dsp:spPr>
        <a:xfrm>
          <a:off x="68189" y="184007"/>
          <a:ext cx="613046" cy="61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408069-B371-44CC-9793-CA563D8B2D3B}">
      <dsp:nvSpPr>
        <dsp:cNvPr id="0" name=""/>
        <dsp:cNvSpPr/>
      </dsp:nvSpPr>
      <dsp:spPr>
        <a:xfrm>
          <a:off x="778131" y="980873"/>
          <a:ext cx="7346073" cy="490436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28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Единый тариф страховых взносов.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31" y="980873"/>
        <a:ext cx="7346073" cy="490436"/>
      </dsp:txXfrm>
    </dsp:sp>
    <dsp:sp modelId="{C6DFA582-2693-430B-8110-6FB6F01ADD1E}">
      <dsp:nvSpPr>
        <dsp:cNvPr id="0" name=""/>
        <dsp:cNvSpPr/>
      </dsp:nvSpPr>
      <dsp:spPr>
        <a:xfrm>
          <a:off x="471607" y="919569"/>
          <a:ext cx="613046" cy="61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04A09A-46DC-472A-B0A2-0BD45632BBB7}">
      <dsp:nvSpPr>
        <dsp:cNvPr id="0" name=""/>
        <dsp:cNvSpPr/>
      </dsp:nvSpPr>
      <dsp:spPr>
        <a:xfrm>
          <a:off x="962603" y="1716436"/>
          <a:ext cx="7161600" cy="490436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28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Новые льготные тарифы.  Объединение отдельных категорий компаний и сфер деятельности.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2603" y="1716436"/>
        <a:ext cx="7161600" cy="490436"/>
      </dsp:txXfrm>
    </dsp:sp>
    <dsp:sp modelId="{5158463F-44C0-4BB0-A2CF-824FF25ABBA0}">
      <dsp:nvSpPr>
        <dsp:cNvPr id="0" name=""/>
        <dsp:cNvSpPr/>
      </dsp:nvSpPr>
      <dsp:spPr>
        <a:xfrm>
          <a:off x="656080" y="1655131"/>
          <a:ext cx="613046" cy="61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DFC92-7A28-4404-83E1-C6E531F1E583}">
      <dsp:nvSpPr>
        <dsp:cNvPr id="0" name=""/>
        <dsp:cNvSpPr/>
      </dsp:nvSpPr>
      <dsp:spPr>
        <a:xfrm>
          <a:off x="962603" y="2451532"/>
          <a:ext cx="7161600" cy="490436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28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Новый единый порядок уплаты страховых взносов.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62603" y="2451532"/>
        <a:ext cx="7161600" cy="490436"/>
      </dsp:txXfrm>
    </dsp:sp>
    <dsp:sp modelId="{4EDCF33E-4B1A-4DC8-AB67-D0657E7E89AB}">
      <dsp:nvSpPr>
        <dsp:cNvPr id="0" name=""/>
        <dsp:cNvSpPr/>
      </dsp:nvSpPr>
      <dsp:spPr>
        <a:xfrm>
          <a:off x="656080" y="2390228"/>
          <a:ext cx="613046" cy="61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DB8AA0-3C2F-4E09-A3CA-66B70525467B}">
      <dsp:nvSpPr>
        <dsp:cNvPr id="0" name=""/>
        <dsp:cNvSpPr/>
      </dsp:nvSpPr>
      <dsp:spPr>
        <a:xfrm>
          <a:off x="778131" y="3187095"/>
          <a:ext cx="7346073" cy="490436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28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Самостоятельное распределение казначейством суммы по видам страхования.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8131" y="3187095"/>
        <a:ext cx="7346073" cy="490436"/>
      </dsp:txXfrm>
    </dsp:sp>
    <dsp:sp modelId="{B760AFF4-18C8-4AC4-A12E-BE89E3A0128A}">
      <dsp:nvSpPr>
        <dsp:cNvPr id="0" name=""/>
        <dsp:cNvSpPr/>
      </dsp:nvSpPr>
      <dsp:spPr>
        <a:xfrm>
          <a:off x="471607" y="3125790"/>
          <a:ext cx="613046" cy="61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411274-5595-4B75-BE7C-986FBFC47E7D}">
      <dsp:nvSpPr>
        <dsp:cNvPr id="0" name=""/>
        <dsp:cNvSpPr/>
      </dsp:nvSpPr>
      <dsp:spPr>
        <a:xfrm>
          <a:off x="374713" y="3922657"/>
          <a:ext cx="7749491" cy="490436"/>
        </a:xfrm>
        <a:prstGeom prst="rect">
          <a:avLst/>
        </a:prstGeom>
        <a:solidFill>
          <a:srgbClr val="256569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9284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b="0" i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Новый срок уплаты взносов – не позднее 28-го числа следующего календарного месяца.</a:t>
          </a:r>
          <a:endParaRPr lang="ru-RU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4713" y="3922657"/>
        <a:ext cx="7749491" cy="490436"/>
      </dsp:txXfrm>
    </dsp:sp>
    <dsp:sp modelId="{6244A763-FABF-4A12-B5FE-4376E1AB61BD}">
      <dsp:nvSpPr>
        <dsp:cNvPr id="0" name=""/>
        <dsp:cNvSpPr/>
      </dsp:nvSpPr>
      <dsp:spPr>
        <a:xfrm>
          <a:off x="68189" y="3861352"/>
          <a:ext cx="613046" cy="6130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817051-136B-4DF8-A4DA-A7817AEE9561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FE4FFE-2214-4CAD-93AE-269E47D74F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95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FE4FFE-2214-4CAD-93AE-269E47D74F9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1713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0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0399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07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709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3228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769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54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335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89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321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4992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214AC-42D7-4112-B607-287FA1B3348F}" type="datetimeFigureOut">
              <a:rPr lang="ru-RU" smtClean="0"/>
              <a:pPr/>
              <a:t>01.04.2024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D8E1EF-28A3-48B0-A2E7-28A1554736A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757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896A59B804C6E8BE4829011E6B22BCD8C7596B2056F3D02AE44902B48FB1AF672DEFB753EE7E5401A5FDC95951Z3WFO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0" y="-116552"/>
            <a:ext cx="2823099" cy="98098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5481" y="1490008"/>
            <a:ext cx="850063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МЕЖДУНАРОДНЫЙ НАЛОГОВЫЙ ФОРУМ: «ЭКОНОМИКА И НАЛОГИ: МЕЖДУНАРОДНАЯ НАЛОГОВАЯ ПОВЕСТКА»</a:t>
            </a:r>
          </a:p>
          <a:p>
            <a:pPr algn="ctr"/>
            <a:endParaRPr lang="ru-RU" sz="20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Круглый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стол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: «Налогообложение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арбитражных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управляющих»</a:t>
            </a:r>
          </a:p>
          <a:p>
            <a:pPr algn="ctr"/>
            <a:endParaRPr lang="ru-RU" sz="2000" b="1" dirty="0" smtClean="0">
              <a:solidFill>
                <a:schemeClr val="bg1"/>
              </a:solidFill>
              <a:latin typeface="Book Antiqua" panose="02040602050305030304" pitchFamily="18" charset="0"/>
            </a:endParaRPr>
          </a:p>
          <a:p>
            <a:pPr algn="ctr"/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Актуальные </a:t>
            </a:r>
            <a:r>
              <a:rPr lang="ru-RU" sz="2000" b="1" dirty="0">
                <a:solidFill>
                  <a:schemeClr val="bg1"/>
                </a:solidFill>
                <a:latin typeface="Book Antiqua" panose="02040602050305030304" pitchFamily="18" charset="0"/>
              </a:rPr>
              <a:t>вопросы практики налогообложения </a:t>
            </a:r>
            <a:r>
              <a:rPr lang="ru-RU" sz="2000" b="1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арбитражных управляющих</a:t>
            </a:r>
            <a:endParaRPr lang="ru-RU" sz="2800" b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6288" y="493763"/>
            <a:ext cx="3480047" cy="636423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4922" y="3997196"/>
            <a:ext cx="5514109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доцент </a:t>
            </a:r>
            <a:r>
              <a:rPr lang="ru-RU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кафедры </a:t>
            </a:r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налогов и налогового администрирования Факультета налогов, аудита и бизнес-анализа</a:t>
            </a:r>
          </a:p>
          <a:p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канд. эконом. наук, доцент, сертифицированный специалист АССА,</a:t>
            </a:r>
          </a:p>
          <a:p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налоговый консультант</a:t>
            </a:r>
          </a:p>
          <a:p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Тихонова Анна Витальевна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xmlns="" id="{49C82D5D-0E5E-4739-967B-A76CADE874BE}"/>
              </a:ext>
            </a:extLst>
          </p:cNvPr>
          <p:cNvSpPr/>
          <p:nvPr/>
        </p:nvSpPr>
        <p:spPr>
          <a:xfrm>
            <a:off x="3823672" y="6370219"/>
            <a:ext cx="16257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000" dirty="0">
                <a:solidFill>
                  <a:schemeClr val="bg1"/>
                </a:solidFill>
                <a:latin typeface="Book Antiqua" panose="02040602050305030304" pitchFamily="18" charset="0"/>
              </a:rPr>
              <a:t>Москва</a:t>
            </a:r>
            <a:r>
              <a:rPr lang="ru-RU" sz="1400" dirty="0">
                <a:solidFill>
                  <a:srgbClr val="002060"/>
                </a:solidFill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Book Antiqua" panose="02040602050305030304" pitchFamily="18" charset="0"/>
              </a:rPr>
              <a:t>2024</a:t>
            </a:r>
            <a:endParaRPr lang="ru-RU" sz="2000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xmlns="" id="{3EAEEB3D-31F4-40BC-9DC1-1F963B048395}"/>
              </a:ext>
            </a:extLst>
          </p:cNvPr>
          <p:cNvSpPr/>
          <p:nvPr/>
        </p:nvSpPr>
        <p:spPr>
          <a:xfrm>
            <a:off x="2854493" y="87671"/>
            <a:ext cx="614157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образовательное бюджетное учреждение высшего образования</a:t>
            </a:r>
            <a:b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«Финансовый университет при Правительстве </a:t>
            </a:r>
          </a:p>
          <a:p>
            <a:pPr algn="ctr"/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Федерации»</a:t>
            </a:r>
          </a:p>
        </p:txBody>
      </p:sp>
    </p:spTree>
    <p:extLst>
      <p:ext uri="{BB962C8B-B14F-4D97-AF65-F5344CB8AC3E}">
        <p14:creationId xmlns:p14="http://schemas.microsoft.com/office/powerpoint/2010/main" val="38380712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пятиугольник 3">
            <a:extLst>
              <a:ext uri="{FF2B5EF4-FFF2-40B4-BE49-F238E27FC236}">
                <a16:creationId xmlns="" xmlns:a16="http://schemas.microsoft.com/office/drawing/2014/main" id="{B4C31409-96EF-43F9-8642-80E47E8EDA0F}"/>
              </a:ext>
            </a:extLst>
          </p:cNvPr>
          <p:cNvSpPr/>
          <p:nvPr/>
        </p:nvSpPr>
        <p:spPr>
          <a:xfrm>
            <a:off x="301752" y="146304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Письмо Минфина России от 11.09.2020 N 03-04-05/79828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="" xmlns:a16="http://schemas.microsoft.com/office/drawing/2014/main" id="{F2BB2700-454B-4773-94D4-7C9FDFC00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48" y="979592"/>
            <a:ext cx="8153400" cy="4351338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база по НДФЛ: доходы (ст. 227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РФ) –налоговые вычеты.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Профессиональный налоговый вычет может быть заменен фактически понесенными и документально подтвержденными расходами.</a:t>
            </a:r>
          </a:p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14C8BC60-A857-45CA-8EC8-63E6A5498751}"/>
              </a:ext>
            </a:extLst>
          </p:cNvPr>
          <p:cNvSpPr txBox="1"/>
          <p:nvPr/>
        </p:nvSpPr>
        <p:spPr>
          <a:xfrm>
            <a:off x="628649" y="5715298"/>
            <a:ext cx="8153399" cy="646331"/>
          </a:xfrm>
          <a:prstGeom prst="rect">
            <a:avLst/>
          </a:prstGeom>
          <a:solidFill>
            <a:srgbClr val="256569"/>
          </a:solidFill>
        </p:spPr>
        <p:txBody>
          <a:bodyPr wrap="square">
            <a:spAutoFit/>
          </a:bodyPr>
          <a:lstStyle/>
          <a:p>
            <a:pPr algn="just"/>
            <a:r>
              <a:rPr lang="ru-RU" sz="1800" b="0" i="0" u="none" strike="noStrike" baseline="0" dirty="0">
                <a:solidFill>
                  <a:schemeClr val="bg1"/>
                </a:solidFill>
                <a:latin typeface="Times New Roman" panose="02020603050405020304" pitchFamily="18" charset="0"/>
              </a:rPr>
              <a:t>Убытки прошлых лет, понесенные физическим лицом, не уменьшают налоговую базу.</a:t>
            </a:r>
          </a:p>
        </p:txBody>
      </p:sp>
    </p:spTree>
    <p:extLst>
      <p:ext uri="{BB962C8B-B14F-4D97-AF65-F5344CB8AC3E}">
        <p14:creationId xmlns:p14="http://schemas.microsoft.com/office/powerpoint/2010/main" val="2412055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71D859-D89C-48C9-A2BF-03794518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879302"/>
            <a:ext cx="8669642" cy="81752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 не отчитался по подотчетным суммам!</a:t>
            </a: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0F073072-6E57-48DA-B426-821C37E9DE59}"/>
              </a:ext>
            </a:extLst>
          </p:cNvPr>
          <p:cNvSpPr/>
          <p:nvPr/>
        </p:nvSpPr>
        <p:spPr>
          <a:xfrm>
            <a:off x="0" y="-9635"/>
            <a:ext cx="7079742" cy="640080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Особенности налогообложения командировочных расходов (в т.ч. представительских)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xmlns="" id="{F2E636DC-D023-4953-8695-8D4E0BA70316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3668">
                  <a:extLst>
                    <a:ext uri="{9D8B030D-6E8A-4147-A177-3AD203B41FA5}">
                      <a16:colId xmlns:a16="http://schemas.microsoft.com/office/drawing/2014/main" xmlns="" val="4200915779"/>
                    </a:ext>
                  </a:extLst>
                </a:gridCol>
                <a:gridCol w="4113032">
                  <a:extLst>
                    <a:ext uri="{9D8B030D-6E8A-4147-A177-3AD203B41FA5}">
                      <a16:colId xmlns:a16="http://schemas.microsoft.com/office/drawing/2014/main" xmlns="" val="12855758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</a:t>
                      </a:r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ФНС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России от 23.07.2021 </a:t>
                      </a: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 ЗГ-2-2/1090@</a:t>
                      </a:r>
                    </a:p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ВС от 3 февраля 2020 года N 310-</a:t>
                      </a:r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ЭС19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-28047</a:t>
                      </a:r>
                    </a:p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Арбитражного суда Центрального округа от 19.07.2016 N </a:t>
                      </a:r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Ф10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-2385/2016 по делу N </a:t>
                      </a:r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А36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-5689/2015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447611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Подотчетные деньги не признаются возмещением командировочных расходов. Следовательно, данные средства не освобождаются от обложения НДФЛ.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случае, когда подотчетные суммы не израсходованы (израсходованы не полностью) на цели, на которые были выданы, они подлежат возврату. Следовательно, денежные средства, выданные под отчет, не являются для физического лица экономической выгодой и не относятся к его доходу.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63998579"/>
                  </a:ext>
                </a:extLst>
              </a:tr>
            </a:tbl>
          </a:graphicData>
        </a:graphic>
      </p:graphicFrame>
      <p:sp>
        <p:nvSpPr>
          <p:cNvPr id="8" name="Стрелка: шеврон 7">
            <a:extLst>
              <a:ext uri="{FF2B5EF4-FFF2-40B4-BE49-F238E27FC236}">
                <a16:creationId xmlns:a16="http://schemas.microsoft.com/office/drawing/2014/main" xmlns="" id="{37568A46-584D-452E-BCF8-E894460B04C5}"/>
              </a:ext>
            </a:extLst>
          </p:cNvPr>
          <p:cNvSpPr/>
          <p:nvPr/>
        </p:nvSpPr>
        <p:spPr>
          <a:xfrm>
            <a:off x="4185501" y="2143061"/>
            <a:ext cx="386499" cy="817524"/>
          </a:xfrm>
          <a:prstGeom prst="chevron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Выноска: стрелка вверх 8">
            <a:extLst>
              <a:ext uri="{FF2B5EF4-FFF2-40B4-BE49-F238E27FC236}">
                <a16:creationId xmlns:a16="http://schemas.microsoft.com/office/drawing/2014/main" xmlns="" id="{7BE56BD4-FF02-46C6-8A2D-926D82BEC072}"/>
              </a:ext>
            </a:extLst>
          </p:cNvPr>
          <p:cNvSpPr/>
          <p:nvPr/>
        </p:nvSpPr>
        <p:spPr>
          <a:xfrm>
            <a:off x="395926" y="4703975"/>
            <a:ext cx="3959258" cy="2036190"/>
          </a:xfrm>
          <a:prstGeom prst="upArrowCallout">
            <a:avLst>
              <a:gd name="adj1" fmla="val 14116"/>
              <a:gd name="adj2" fmla="val 25000"/>
              <a:gd name="adj3" fmla="val 25000"/>
              <a:gd name="adj4" fmla="val 64977"/>
            </a:avLst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Удерживаем НДФЛ!</a:t>
            </a:r>
          </a:p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невозможности: уведомляем письменно инспекцию!</a:t>
            </a:r>
          </a:p>
        </p:txBody>
      </p:sp>
    </p:spTree>
    <p:extLst>
      <p:ext uri="{BB962C8B-B14F-4D97-AF65-F5344CB8AC3E}">
        <p14:creationId xmlns:p14="http://schemas.microsoft.com/office/powerpoint/2010/main" val="22659271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871D859-D89C-48C9-A2BF-03794518A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7" y="879302"/>
            <a:ext cx="8669642" cy="817524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Как удержать НФЛ:</a:t>
            </a: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0F073072-6E57-48DA-B426-821C37E9DE59}"/>
              </a:ext>
            </a:extLst>
          </p:cNvPr>
          <p:cNvSpPr/>
          <p:nvPr/>
        </p:nvSpPr>
        <p:spPr>
          <a:xfrm>
            <a:off x="0" y="-9635"/>
            <a:ext cx="7079742" cy="640080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Особенности налогообложения командировочных расходов (в т.ч. представительских)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53F5F942-1E16-48F1-9DBB-71BD4ABC9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4998" y="1627360"/>
            <a:ext cx="7886700" cy="4351338"/>
          </a:xfrm>
        </p:spPr>
        <p:txBody>
          <a:bodyPr>
            <a:normAutofit/>
          </a:bodyPr>
          <a:lstStyle/>
          <a:p>
            <a:pPr algn="just"/>
            <a:r>
              <a:rPr lang="ru-RU" sz="1800" b="1" i="0" u="none" strike="noStrike" baseline="0" dirty="0">
                <a:latin typeface="Times New Roman" panose="02020603050405020304" pitchFamily="18" charset="0"/>
              </a:rPr>
              <a:t>Вариант 1: 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удержать из зарплаты, но только с согласия работника (Постановление ВС РФ от 1 сентября 2017 года N 53-</a:t>
            </a:r>
            <a:r>
              <a:rPr lang="ru-RU" sz="1800" b="0" i="0" u="none" strike="noStrike" baseline="0" dirty="0" err="1">
                <a:latin typeface="Times New Roman" panose="02020603050405020304" pitchFamily="18" charset="0"/>
              </a:rPr>
              <a:t>АД17</a:t>
            </a: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-3). Для этого нужно:</a:t>
            </a:r>
            <a:endParaRPr lang="ru-RU" sz="1800" b="0" i="0" u="none" strike="noStrike" baseline="0" dirty="0">
              <a:latin typeface="Times New Roman" panose="02020603050405020304" pitchFamily="18" charset="0"/>
              <a:hlinkClick r:id="rId2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endParaRPr>
          </a:p>
          <a:p>
            <a:pPr marL="0" indent="0" algn="just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- не позднее месяца со дня истечения срока, установленного для возврата подотчетных сумм, издать приказ руководителя организации об удержании;</a:t>
            </a:r>
          </a:p>
          <a:p>
            <a:pPr marL="0" indent="0" algn="just">
              <a:buNone/>
            </a:pPr>
            <a:r>
              <a:rPr lang="ru-RU" sz="1800" b="0" i="0" u="none" strike="noStrike" baseline="0" dirty="0">
                <a:latin typeface="Times New Roman" panose="02020603050405020304" pitchFamily="18" charset="0"/>
              </a:rPr>
              <a:t>- ознакомить с этим приказом работника под роспись. </a:t>
            </a:r>
            <a:r>
              <a:rPr lang="ru-RU" sz="1800" b="1" i="0" u="none" strike="noStrike" baseline="0" dirty="0">
                <a:latin typeface="Times New Roman" panose="02020603050405020304" pitchFamily="18" charset="0"/>
              </a:rPr>
              <a:t>Он должен написать, что согласен с суммой и основанием удержания.</a:t>
            </a:r>
          </a:p>
          <a:p>
            <a:pPr marL="0" indent="0">
              <a:buNone/>
            </a:pPr>
            <a:endParaRPr lang="ru-RU" dirty="0"/>
          </a:p>
          <a:p>
            <a:pPr algn="just"/>
            <a:r>
              <a:rPr lang="ru-RU" sz="1800" b="1" dirty="0">
                <a:latin typeface="Times New Roman" panose="02020603050405020304" pitchFamily="18" charset="0"/>
              </a:rPr>
              <a:t>Вариант 2: </a:t>
            </a:r>
            <a:r>
              <a:rPr lang="ru-RU" sz="1800" dirty="0">
                <a:latin typeface="Times New Roman" panose="02020603050405020304" pitchFamily="18" charset="0"/>
              </a:rPr>
              <a:t>Если месячный срок пропущен либо работник не согласен с удержанием, взыскать с него долг можно </a:t>
            </a:r>
            <a:r>
              <a:rPr lang="ru-RU" sz="1800" b="1" u="sng" dirty="0">
                <a:latin typeface="Times New Roman" panose="02020603050405020304" pitchFamily="18" charset="0"/>
              </a:rPr>
              <a:t>только в судебном порядке </a:t>
            </a:r>
            <a:r>
              <a:rPr lang="ru-RU" sz="1800" dirty="0">
                <a:latin typeface="Times New Roman" panose="02020603050405020304" pitchFamily="18" charset="0"/>
              </a:rPr>
              <a:t>в течение срока исковой давности.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3493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987552"/>
            <a:ext cx="8787384" cy="640080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Письмо Минфина России от 20.09.2022 N 03-04-06/90892</a:t>
            </a:r>
            <a:b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Письмо Минфина России от 06.10.2022 N 03-04-06/96573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5FF4117-7921-4314-9BEB-E60706AC2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1627632"/>
            <a:ext cx="8567928" cy="4983480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Компенсация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работодателя за задержку зарплаты - мера его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материальной ответственности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а не возмещение сотруднику затрат. </a:t>
            </a:r>
            <a:endParaRPr lang="ru-RU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суммы нужно облагать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НДФЛ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Ранее Минфин придерживался иного подхода (Письмо Минфина России от 11.03.2022 N 03-04-05/18004), с которым соглашалась 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ФНС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(Письмо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ФНС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России от 11.04.2019 N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БС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-4-11/6839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@).</a:t>
            </a:r>
            <a:endParaRPr 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246888" y="146304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Компенсация за задержку зарплаты</a:t>
            </a:r>
          </a:p>
        </p:txBody>
      </p:sp>
    </p:spTree>
    <p:extLst>
      <p:ext uri="{BB962C8B-B14F-4D97-AF65-F5344CB8AC3E}">
        <p14:creationId xmlns:p14="http://schemas.microsoft.com/office/powerpoint/2010/main" val="3039002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31A113C0-99D3-46A0-BFF7-7EC5A717B9FA}"/>
              </a:ext>
            </a:extLst>
          </p:cNvPr>
          <p:cNvSpPr/>
          <p:nvPr/>
        </p:nvSpPr>
        <p:spPr>
          <a:xfrm>
            <a:off x="628650" y="16328"/>
            <a:ext cx="7079742" cy="435646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выплаты дохода с 2023 года:</a:t>
            </a:r>
          </a:p>
        </p:txBody>
      </p:sp>
      <p:graphicFrame>
        <p:nvGraphicFramePr>
          <p:cNvPr id="6" name="Таблица 7">
            <a:extLst>
              <a:ext uri="{FF2B5EF4-FFF2-40B4-BE49-F238E27FC236}">
                <a16:creationId xmlns:a16="http://schemas.microsoft.com/office/drawing/2014/main" xmlns="" id="{639FBF19-E414-F789-82E5-E04970A07D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27031"/>
              </p:ext>
            </p:extLst>
          </p:nvPr>
        </p:nvGraphicFramePr>
        <p:xfrm>
          <a:off x="350520" y="1522911"/>
          <a:ext cx="8290560" cy="3688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1418">
                  <a:extLst>
                    <a:ext uri="{9D8B030D-6E8A-4147-A177-3AD203B41FA5}">
                      <a16:colId xmlns:a16="http://schemas.microsoft.com/office/drawing/2014/main" xmlns="" val="38360968"/>
                    </a:ext>
                  </a:extLst>
                </a:gridCol>
                <a:gridCol w="4989142">
                  <a:extLst>
                    <a:ext uri="{9D8B030D-6E8A-4147-A177-3AD203B41FA5}">
                      <a16:colId xmlns:a16="http://schemas.microsoft.com/office/drawing/2014/main" xmlns="" val="225889844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дохода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выплаты дохода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748164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 денежной форме (в т.ч. ОТ).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П.2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ст. 223 НК РФ - отменяется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выплаты дохода, в том числе </a:t>
                      </a:r>
                      <a:r>
                        <a:rPr lang="ru-RU" sz="1200" b="1" u="sng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перечисления дохода на счета налогоплательщика в банках либо по его поручению на счета третьих лиц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1599338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в натуральной форме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передачи доходов в натуральной форме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596800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 получении доходы в виде материальной выгоды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приобретения ТРУ, приобретения ценных бумаг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93283113"/>
                  </a:ext>
                </a:extLst>
              </a:tr>
              <a:tr h="17018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закрытые встречными требованиями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зачета встречных однородных требований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31983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Безнадежная задолженность НПЛ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прекращения полностью или частично обязательства налогоплательщика по уплате задолженности в связи с признанием такой задолженности в установленном порядке безнадежной к взысканию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07399668"/>
                  </a:ext>
                </a:extLst>
              </a:tr>
              <a:tr h="145687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Командировочные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Последний день месяца, в котором утвержден авансовый отчет после возвращения работника из командировки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5210745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Материальная выгода, полученная от экономии на процентах при получении заемных (кредитных) средств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Последний день каждого месяца в течение срока, на который были предоставлены заемные (кредитные) средства, при получении дохода в виде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21190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156545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ятиугольник 2"/>
          <p:cNvSpPr/>
          <p:nvPr/>
        </p:nvSpPr>
        <p:spPr>
          <a:xfrm>
            <a:off x="-1" y="1"/>
            <a:ext cx="6112701" cy="7429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7241210" y="60032"/>
            <a:ext cx="1724227" cy="61124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174383"/>
            <a:ext cx="584358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 defTabSz="914400"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«Личные» вычеты </a:t>
            </a: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арбитражных управляющих</a:t>
            </a:r>
            <a:endParaRPr lang="ru-RU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="" xmlns:a16="http://schemas.microsoft.com/office/drawing/2014/main" id="{7597880E-1F68-4086-A5B3-B1D27B764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749922"/>
            <a:ext cx="3868340" cy="823912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Получаемые самостоятельно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="" xmlns:a16="http://schemas.microsoft.com/office/drawing/2014/main" id="{176EDD2B-2D3E-481D-B3EA-4E1C005C2F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-1" y="1760434"/>
            <a:ext cx="4498183" cy="509756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Стандартные налоговые вычеты (ст. 218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налоговые вычеты (ст. 221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РФ) – только к «профессиональным» доходам.</a:t>
            </a:r>
          </a:p>
          <a:p>
            <a:endParaRPr lang="ru-RU" sz="2400" dirty="0"/>
          </a:p>
        </p:txBody>
      </p:sp>
      <p:sp>
        <p:nvSpPr>
          <p:cNvPr id="9" name="Текст 8">
            <a:extLst>
              <a:ext uri="{FF2B5EF4-FFF2-40B4-BE49-F238E27FC236}">
                <a16:creationId xmlns="" xmlns:a16="http://schemas.microsoft.com/office/drawing/2014/main" id="{751E94B3-CB30-4512-B06C-51738C9E87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820" y="845661"/>
            <a:ext cx="3887391" cy="823912"/>
          </a:xfrm>
        </p:spPr>
        <p:txBody>
          <a:bodyPr>
            <a:normAutofit fontScale="85000" lnSpcReduction="1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Получаемые у налогового органа (Письмо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ФНС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России от 10.08.2012 N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-4-3/13309@)</a:t>
            </a:r>
          </a:p>
        </p:txBody>
      </p:sp>
      <p:sp>
        <p:nvSpPr>
          <p:cNvPr id="10" name="Объект 9">
            <a:extLst>
              <a:ext uri="{FF2B5EF4-FFF2-40B4-BE49-F238E27FC236}">
                <a16:creationId xmlns="" xmlns:a16="http://schemas.microsoft.com/office/drawing/2014/main" id="{CF92134D-9602-41D8-BAFB-39CCDA2B8E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820" y="1760433"/>
            <a:ext cx="4319617" cy="4777099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Социальные налоговые вычеты (ст. 219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Инвестиционные налоговые вычеты (ст. 219.1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Имущественные налоговые вычеты (ст. 220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РФ)</a:t>
            </a: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трелка: вверх 11">
            <a:extLst>
              <a:ext uri="{FF2B5EF4-FFF2-40B4-BE49-F238E27FC236}">
                <a16:creationId xmlns="" xmlns:a16="http://schemas.microsoft.com/office/drawing/2014/main" id="{2EA14D3D-DA10-43BC-ABCC-6831586D4CA1}"/>
              </a:ext>
            </a:extLst>
          </p:cNvPr>
          <p:cNvSpPr/>
          <p:nvPr/>
        </p:nvSpPr>
        <p:spPr>
          <a:xfrm>
            <a:off x="5408139" y="5110385"/>
            <a:ext cx="3125072" cy="1427147"/>
          </a:xfrm>
          <a:prstGeom prst="upArrow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имеют работодателя и самостоятельно уплачивают НДФЛ</a:t>
            </a:r>
          </a:p>
          <a:p>
            <a:pPr algn="ctr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47971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1752" y="1077359"/>
            <a:ext cx="8746563" cy="703137"/>
          </a:xfrm>
        </p:spPr>
        <p:txBody>
          <a:bodyPr>
            <a:noAutofit/>
          </a:bodyPr>
          <a:lstStyle/>
          <a:p>
            <a:pPr algn="just"/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расчет предельной суммы дохода включаются только </a:t>
            </a: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выплаченные суммы зарплаты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2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301752" y="146304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Вычеты на детей (с 2023 года)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01751" y="2171016"/>
          <a:ext cx="8540169" cy="4468138"/>
        </p:xfrm>
        <a:graphic>
          <a:graphicData uri="http://schemas.openxmlformats.org/drawingml/2006/table">
            <a:tbl>
              <a:tblPr/>
              <a:tblGrid>
                <a:gridCol w="290643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365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13504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3504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5212"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(до удержания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533" marR="104028" marT="20806" marB="2080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Дата выплаты</a:t>
                      </a:r>
                    </a:p>
                  </a:txBody>
                  <a:tcPr marL="28533" marR="104028" marT="20806" marB="2080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какого месяца</a:t>
                      </a:r>
                    </a:p>
                  </a:txBody>
                  <a:tcPr marL="28533" marR="104028" marT="20806" marB="2080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ase"/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с начала года на конец месяца (до удержания </a:t>
                      </a:r>
                      <a:r>
                        <a:rPr lang="ru-RU" sz="12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8533" marR="104028" marT="20806" marB="2080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40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первую часть января (аванс) — 24 000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января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24 000 руб., вычет за январь полагается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84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вторую часть января — 50 000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февраля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119 000 руб., вычет за февраль полагается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40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первую часть февраля (аванс) — 45 000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февраля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984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вторую часть февраля — 29 000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марта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181 000 руб., вычет за март полагается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40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первую часть марта (аванс) — 33 000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марта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84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вторую часть марта — 41 000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апреля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259 000 руб., вычет за апрель полагается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40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первую часть апреля (аванс) — 37 000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апреля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84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вторую часть апреля — 37 000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мая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326 000 руб., </a:t>
                      </a:r>
                      <a:r>
                        <a:rPr lang="ru-RU" sz="1200" b="1" u="sng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вычет за май полагается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40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первую часть мая (аванс) — 30 000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 мая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84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вторую часть мая — 44 000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июня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rowSpan="2"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405 000 руб., </a:t>
                      </a:r>
                      <a:r>
                        <a:rPr lang="ru-RU" sz="1200" b="1" u="sng" dirty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вычет за июнь не полагается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4011">
                <a:tc>
                  <a:txBody>
                    <a:bodyPr/>
                    <a:lstStyle/>
                    <a:p>
                      <a:pPr fontAlgn="t"/>
                      <a:r>
                        <a:rPr lang="ru-RU" sz="120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первую часть июня (аванс) — 35 000 руб.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ru-RU" sz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июня</a:t>
                      </a:r>
                    </a:p>
                  </a:txBody>
                  <a:tcPr marL="28533" marR="104028" marT="20806" marB="20806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82181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трелка: пятиугольник 4">
            <a:extLst>
              <a:ext uri="{FF2B5EF4-FFF2-40B4-BE49-F238E27FC236}">
                <a16:creationId xmlns="" xmlns:a16="http://schemas.microsoft.com/office/drawing/2014/main" id="{30A2A5A8-59B2-40A0-A576-D2CE9E8CA77B}"/>
              </a:ext>
            </a:extLst>
          </p:cNvPr>
          <p:cNvSpPr/>
          <p:nvPr/>
        </p:nvSpPr>
        <p:spPr>
          <a:xfrm>
            <a:off x="239482" y="45086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Раздельный учет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</a:p>
        </p:txBody>
      </p:sp>
      <p:graphicFrame>
        <p:nvGraphicFramePr>
          <p:cNvPr id="6" name="Объект 5">
            <a:extLst>
              <a:ext uri="{FF2B5EF4-FFF2-40B4-BE49-F238E27FC236}">
                <a16:creationId xmlns="" xmlns:a16="http://schemas.microsoft.com/office/drawing/2014/main" id="{4EACE434-7EE8-406C-91F8-FE8A1873B1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0441074"/>
              </p:ext>
            </p:extLst>
          </p:nvPr>
        </p:nvGraphicFramePr>
        <p:xfrm>
          <a:off x="0" y="685166"/>
          <a:ext cx="9087919" cy="3314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Левая фигурная скобка 7">
            <a:extLst>
              <a:ext uri="{FF2B5EF4-FFF2-40B4-BE49-F238E27FC236}">
                <a16:creationId xmlns="" xmlns:a16="http://schemas.microsoft.com/office/drawing/2014/main" id="{55DD744D-D3D7-48C2-A395-65D62D846A1A}"/>
              </a:ext>
            </a:extLst>
          </p:cNvPr>
          <p:cNvSpPr/>
          <p:nvPr/>
        </p:nvSpPr>
        <p:spPr>
          <a:xfrm rot="16200000">
            <a:off x="4007977" y="2657741"/>
            <a:ext cx="329013" cy="3123488"/>
          </a:xfrm>
          <a:prstGeom prst="leftBrace">
            <a:avLst/>
          </a:prstGeom>
          <a:noFill/>
          <a:ln>
            <a:solidFill>
              <a:srgbClr val="256569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EB40A0D0-F465-4C31-8211-9C0F879DD301}"/>
              </a:ext>
            </a:extLst>
          </p:cNvPr>
          <p:cNvSpPr/>
          <p:nvPr/>
        </p:nvSpPr>
        <p:spPr>
          <a:xfrm>
            <a:off x="3369179" y="4439539"/>
            <a:ext cx="1512604" cy="675118"/>
          </a:xfrm>
          <a:prstGeom prst="roundRect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вычеты</a:t>
            </a: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="" xmlns:a16="http://schemas.microsoft.com/office/drawing/2014/main" id="{3C872832-10D9-47C9-A2ED-A03B21737390}"/>
              </a:ext>
            </a:extLst>
          </p:cNvPr>
          <p:cNvSpPr/>
          <p:nvPr/>
        </p:nvSpPr>
        <p:spPr>
          <a:xfrm>
            <a:off x="0" y="2241845"/>
            <a:ext cx="2179178" cy="675118"/>
          </a:xfrm>
          <a:prstGeom prst="round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Профессиональные налоговые вычеты</a:t>
            </a:r>
          </a:p>
        </p:txBody>
      </p: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C4757DEC-2B13-4507-972B-CD0B3842997A}"/>
              </a:ext>
            </a:extLst>
          </p:cNvPr>
          <p:cNvCxnSpPr/>
          <p:nvPr/>
        </p:nvCxnSpPr>
        <p:spPr>
          <a:xfrm>
            <a:off x="1538243" y="2916963"/>
            <a:ext cx="521293" cy="304801"/>
          </a:xfrm>
          <a:prstGeom prst="straightConnector1">
            <a:avLst/>
          </a:prstGeom>
          <a:ln>
            <a:solidFill>
              <a:srgbClr val="256569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10246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EAA32C1-F08C-4362-8C53-111752A70F54}"/>
              </a:ext>
            </a:extLst>
          </p:cNvPr>
          <p:cNvSpPr/>
          <p:nvPr/>
        </p:nvSpPr>
        <p:spPr>
          <a:xfrm>
            <a:off x="2478024" y="1920240"/>
            <a:ext cx="4325112" cy="2999232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Страховые взносы (общие вопросы исчисления)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3811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>
            <a:extLst>
              <a:ext uri="{FF2B5EF4-FFF2-40B4-BE49-F238E27FC236}">
                <a16:creationId xmlns="" xmlns:a16="http://schemas.microsoft.com/office/drawing/2014/main" id="{911913B9-3849-A2AA-E04C-5CDF91606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ctr">
              <a:defRPr/>
            </a:pPr>
            <a:r>
              <a:rPr lang="ru-RU" altLang="ru-RU">
                <a:solidFill>
                  <a:schemeClr val="bg1"/>
                </a:solidFill>
              </a:rPr>
              <a:t>Плательщики страховых взносов</a:t>
            </a:r>
          </a:p>
        </p:txBody>
      </p:sp>
      <p:pic>
        <p:nvPicPr>
          <p:cNvPr id="5123" name="Содержимое 3" descr="Рисунок 24.1.jpg">
            <a:extLst>
              <a:ext uri="{FF2B5EF4-FFF2-40B4-BE49-F238E27FC236}">
                <a16:creationId xmlns="" xmlns:a16="http://schemas.microsoft.com/office/drawing/2014/main" id="{EEF3EDCA-5A1E-D1C9-DCC0-0DF3D1E0DA1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1518" y="1428751"/>
            <a:ext cx="8576733" cy="4785783"/>
          </a:xfrm>
        </p:spPr>
      </p:pic>
    </p:spTree>
    <p:extLst>
      <p:ext uri="{BB962C8B-B14F-4D97-AF65-F5344CB8AC3E}">
        <p14:creationId xmlns:p14="http://schemas.microsoft.com/office/powerpoint/2010/main" val="3304476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EAA32C1-F08C-4362-8C53-111752A70F54}"/>
              </a:ext>
            </a:extLst>
          </p:cNvPr>
          <p:cNvSpPr/>
          <p:nvPr/>
        </p:nvSpPr>
        <p:spPr>
          <a:xfrm>
            <a:off x="2478024" y="1920240"/>
            <a:ext cx="4325112" cy="2999232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 на доходы физических лиц (общие вопросы исчисления)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101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002059-643D-42BA-B7C1-EE50F829A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996390"/>
            <a:ext cx="7886700" cy="640080"/>
          </a:xfrm>
        </p:spPr>
        <p:txBody>
          <a:bodyPr>
            <a:no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Новый подход: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="" xmlns:a16="http://schemas.microsoft.com/office/drawing/2014/main" id="{31A113C0-99D3-46A0-BFF7-7EC5A717B9FA}"/>
              </a:ext>
            </a:extLst>
          </p:cNvPr>
          <p:cNvSpPr/>
          <p:nvPr/>
        </p:nvSpPr>
        <p:spPr>
          <a:xfrm>
            <a:off x="628650" y="201168"/>
            <a:ext cx="7079742" cy="640080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изменения по страховым взносам с 2023 года: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6477693"/>
              </p:ext>
            </p:extLst>
          </p:nvPr>
        </p:nvGraphicFramePr>
        <p:xfrm>
          <a:off x="628649" y="1518557"/>
          <a:ext cx="8188779" cy="4658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3902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7552"/>
            <a:ext cx="8387334" cy="703137"/>
          </a:xfrm>
        </p:spPr>
        <p:txBody>
          <a:bodyPr>
            <a:noAutofit/>
          </a:bodyPr>
          <a:lstStyle/>
          <a:p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Определение величины дохода частно-практикующими лицами для целей исчисления страховых взносов на </a:t>
            </a:r>
            <a:r>
              <a:rPr lang="ru-RU" sz="2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ОПС</a:t>
            </a:r>
            <a: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5FF4117-7921-4314-9BEB-E60706AC2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" y="1690689"/>
            <a:ext cx="8878824" cy="4920423"/>
          </a:xfrm>
        </p:spPr>
        <p:txBody>
          <a:bodyPr>
            <a:norm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 целях определения размера страховых взносов на обязательное пенсионное страхование за себя плательщиками страховых взносов, указанными в подпункте 2 пункта 1 статьи 419 Налогового кодекса, уплачивающими НДФЛ, величина дохода от предпринимательской и (или) иной профессиональной деятельности подлежит уменьшению ими </a:t>
            </a:r>
            <a:r>
              <a:rPr lang="ru-RU" sz="1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на сумму профессиональных налоговых вычетов</a:t>
            </a: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предусмотренных статьей 221 Налогового кодекса.</a:t>
            </a:r>
          </a:p>
          <a:p>
            <a:pPr algn="just"/>
            <a:endParaRPr lang="ru-RU" dirty="0" smtClean="0"/>
          </a:p>
          <a:p>
            <a:pPr algn="just"/>
            <a:endParaRPr lang="ru-RU" dirty="0"/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="" xmlns:a16="http://schemas.microsoft.com/office/drawing/2014/main" id="{B4C31409-96EF-43F9-8642-80E47E8EDA0F}"/>
              </a:ext>
            </a:extLst>
          </p:cNvPr>
          <p:cNvSpPr/>
          <p:nvPr/>
        </p:nvSpPr>
        <p:spPr>
          <a:xfrm>
            <a:off x="301752" y="146304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Письмо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ФНС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России от 03.11.2021 N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-4-11/15518@</a:t>
            </a:r>
          </a:p>
        </p:txBody>
      </p:sp>
    </p:spTree>
    <p:extLst>
      <p:ext uri="{BB962C8B-B14F-4D97-AF65-F5344CB8AC3E}">
        <p14:creationId xmlns:p14="http://schemas.microsoft.com/office/powerpoint/2010/main" val="33364504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ятиугольник 2">
            <a:extLst>
              <a:ext uri="{FF2B5EF4-FFF2-40B4-BE49-F238E27FC236}">
                <a16:creationId xmlns:a16="http://schemas.microsoft.com/office/drawing/2014/main" xmlns="" id="{4A95A4C6-DC29-4C58-94BC-AF2692F117BD}"/>
              </a:ext>
            </a:extLst>
          </p:cNvPr>
          <p:cNvSpPr/>
          <p:nvPr/>
        </p:nvSpPr>
        <p:spPr>
          <a:xfrm>
            <a:off x="-1" y="1"/>
            <a:ext cx="6665977" cy="7429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48EDA95-04A1-4FB4-9B99-3D8B09FB4544}"/>
              </a:ext>
            </a:extLst>
          </p:cNvPr>
          <p:cNvSpPr txBox="1"/>
          <p:nvPr/>
        </p:nvSpPr>
        <p:spPr>
          <a:xfrm>
            <a:off x="196595" y="186831"/>
            <a:ext cx="62727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 defTabSz="914400"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Локальные нормативные акты (</a:t>
            </a:r>
            <a:r>
              <a:rPr lang="ru-RU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ЛНА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3" name="Таблица 3">
            <a:extLst>
              <a:ext uri="{FF2B5EF4-FFF2-40B4-BE49-F238E27FC236}">
                <a16:creationId xmlns:a16="http://schemas.microsoft.com/office/drawing/2014/main" xmlns="" id="{024FB3A8-EC17-B429-2219-C4B3B2CD47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479061"/>
              </p:ext>
            </p:extLst>
          </p:nvPr>
        </p:nvGraphicFramePr>
        <p:xfrm>
          <a:off x="196594" y="1397000"/>
          <a:ext cx="8730590" cy="438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65295">
                  <a:extLst>
                    <a:ext uri="{9D8B030D-6E8A-4147-A177-3AD203B41FA5}">
                      <a16:colId xmlns:a16="http://schemas.microsoft.com/office/drawing/2014/main" xmlns="" val="442597433"/>
                    </a:ext>
                  </a:extLst>
                </a:gridCol>
                <a:gridCol w="4365295">
                  <a:extLst>
                    <a:ext uri="{9D8B030D-6E8A-4147-A177-3AD203B41FA5}">
                      <a16:colId xmlns:a16="http://schemas.microsoft.com/office/drawing/2014/main" xmlns="" val="15226983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ЛНА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Вопрос обложения страховыми взносами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796391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Коллективный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договор (не обязательно). </a:t>
                      </a: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выплата или несоциальная выплата???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24184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Правила внутреннего трудового распорядка.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Переквалификация выплат по ГПД в ТД?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720940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Положение об оплате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труда (не обязательно).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по ТД или не по ТД?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022305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Положение о премировании (о материальном стимулировании, о материальной помощи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(не обязательно).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Переквалификация выплат из необлагаемых в облагаемые?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54073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 Положение о 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командировках (не обязательно).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Облагать отдельные виды компенсации расходов или нет?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9872214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7095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1C0AAF-CAF7-4B09-AF00-0C68DC23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846" y="778877"/>
            <a:ext cx="8931154" cy="861388"/>
          </a:xfrm>
        </p:spPr>
        <p:txBody>
          <a:bodyPr anchor="ctr">
            <a:no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если выплата не предусмотрена коллективным договором?</a:t>
            </a:r>
          </a:p>
        </p:txBody>
      </p:sp>
      <p:sp>
        <p:nvSpPr>
          <p:cNvPr id="12" name="Пятиугольник 2">
            <a:extLst>
              <a:ext uri="{FF2B5EF4-FFF2-40B4-BE49-F238E27FC236}">
                <a16:creationId xmlns:a16="http://schemas.microsoft.com/office/drawing/2014/main" xmlns="" id="{4A95A4C6-DC29-4C58-94BC-AF2692F117BD}"/>
              </a:ext>
            </a:extLst>
          </p:cNvPr>
          <p:cNvSpPr/>
          <p:nvPr/>
        </p:nvSpPr>
        <p:spPr>
          <a:xfrm>
            <a:off x="-1" y="1"/>
            <a:ext cx="6665977" cy="7429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48EDA95-04A1-4FB4-9B99-3D8B09FB4544}"/>
              </a:ext>
            </a:extLst>
          </p:cNvPr>
          <p:cNvSpPr txBox="1"/>
          <p:nvPr/>
        </p:nvSpPr>
        <p:spPr>
          <a:xfrm>
            <a:off x="0" y="174383"/>
            <a:ext cx="627278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 defTabSz="914400">
              <a:defRPr/>
            </a:pPr>
            <a:r>
              <a:rPr lang="ru-RU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Коллективный </a:t>
            </a: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договор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D3E88295-9272-45F1-A8F6-DB52C05438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129809"/>
              </p:ext>
            </p:extLst>
          </p:nvPr>
        </p:nvGraphicFramePr>
        <p:xfrm>
          <a:off x="282804" y="1811779"/>
          <a:ext cx="855953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59538">
                  <a:extLst>
                    <a:ext uri="{9D8B030D-6E8A-4147-A177-3AD203B41FA5}">
                      <a16:colId xmlns:a16="http://schemas.microsoft.com/office/drawing/2014/main" xmlns="" val="219191471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ru-RU" b="1" u="sng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взносы: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Предусмотрена ст. 422 </a:t>
                      </a:r>
                      <a:r>
                        <a:rPr lang="ru-RU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</a:t>
                      </a:r>
                      <a:r>
                        <a:rPr lang="ru-RU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РФ – не облагается;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Если не предусмотрена ст. 422 </a:t>
                      </a:r>
                      <a:r>
                        <a:rPr lang="ru-RU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</a:t>
                      </a:r>
                      <a:r>
                        <a:rPr lang="ru-RU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РФ – </a:t>
                      </a:r>
                      <a:r>
                        <a:rPr lang="ru-RU" b="1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облагаетсяэ</a:t>
                      </a:r>
                      <a:endParaRPr lang="ru-RU" b="1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06471788"/>
                  </a:ext>
                </a:extLst>
              </a:tr>
              <a:tr h="551622">
                <a:tc>
                  <a:txBody>
                    <a:bodyPr/>
                    <a:lstStyle/>
                    <a:p>
                      <a:pPr algn="ctr"/>
                      <a:r>
                        <a:rPr lang="ru-RU" b="1" u="sng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прибыль организаций:</a:t>
                      </a:r>
                    </a:p>
                    <a:p>
                      <a:pPr algn="ctr"/>
                      <a:r>
                        <a:rPr lang="ru-RU" sz="1800" b="1" i="0" kern="12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учесть в расходах можно только в том случае, если и между сотрудником и организацией будет заключено дополнительное соглашение к трудовому договору, определяющее эту выплату.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Минфина России от 18.03.2020 N 03-03-06/1/20894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6026697"/>
                  </a:ext>
                </a:extLst>
              </a:tr>
            </a:tbl>
          </a:graphicData>
        </a:graphic>
      </p:graphicFrame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xmlns="" id="{6F0BBFAF-A7B3-4874-8BFF-6801F68AA86F}"/>
              </a:ext>
            </a:extLst>
          </p:cNvPr>
          <p:cNvSpPr/>
          <p:nvPr/>
        </p:nvSpPr>
        <p:spPr>
          <a:xfrm>
            <a:off x="386499" y="5835192"/>
            <a:ext cx="8125905" cy="772998"/>
          </a:xfrm>
          <a:prstGeom prst="round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Типичная ошибка: идентичный подход к обложению страховых взносов и НДФЛ</a:t>
            </a:r>
          </a:p>
        </p:txBody>
      </p:sp>
    </p:spTree>
    <p:extLst>
      <p:ext uri="{BB962C8B-B14F-4D97-AF65-F5344CB8AC3E}">
        <p14:creationId xmlns:p14="http://schemas.microsoft.com/office/powerpoint/2010/main" val="19405894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F1C0AAF-CAF7-4B09-AF00-0C68DC237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271" y="610672"/>
            <a:ext cx="8931154" cy="593887"/>
          </a:xfrm>
        </p:spPr>
        <p:txBody>
          <a:bodyPr anchor="ctr">
            <a:noAutofit/>
          </a:bodyPr>
          <a:lstStyle/>
          <a:p>
            <a:pPr algn="ctr"/>
            <a:r>
              <a:rPr lang="ru-RU" sz="2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Выплаты социального характера: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ятиугольник 2">
            <a:extLst>
              <a:ext uri="{FF2B5EF4-FFF2-40B4-BE49-F238E27FC236}">
                <a16:creationId xmlns:a16="http://schemas.microsoft.com/office/drawing/2014/main" xmlns="" id="{4A95A4C6-DC29-4C58-94BC-AF2692F117BD}"/>
              </a:ext>
            </a:extLst>
          </p:cNvPr>
          <p:cNvSpPr/>
          <p:nvPr/>
        </p:nvSpPr>
        <p:spPr>
          <a:xfrm>
            <a:off x="-1" y="1"/>
            <a:ext cx="6665977" cy="742992"/>
          </a:xfrm>
          <a:prstGeom prst="homePlate">
            <a:avLst/>
          </a:prstGeom>
          <a:solidFill>
            <a:srgbClr val="2565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048EDA95-04A1-4FB4-9B99-3D8B09FB4544}"/>
              </a:ext>
            </a:extLst>
          </p:cNvPr>
          <p:cNvSpPr txBox="1"/>
          <p:nvPr/>
        </p:nvSpPr>
        <p:spPr>
          <a:xfrm>
            <a:off x="0" y="35884"/>
            <a:ext cx="6272784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lvl="0" algn="ctr" defTabSz="914400">
              <a:defRPr/>
            </a:pPr>
            <a:r>
              <a:rPr lang="ru-RU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Компенсационные выплаты сотрудникам и особенности их обложения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33C712A0-8C11-4865-9D8E-F49E1A188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6410660"/>
              </p:ext>
            </p:extLst>
          </p:nvPr>
        </p:nvGraphicFramePr>
        <p:xfrm>
          <a:off x="113122" y="1097280"/>
          <a:ext cx="8872606" cy="576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581">
                  <a:extLst>
                    <a:ext uri="{9D8B030D-6E8A-4147-A177-3AD203B41FA5}">
                      <a16:colId xmlns:a16="http://schemas.microsoft.com/office/drawing/2014/main" xmlns="" val="3289299179"/>
                    </a:ext>
                  </a:extLst>
                </a:gridCol>
                <a:gridCol w="1621410">
                  <a:extLst>
                    <a:ext uri="{9D8B030D-6E8A-4147-A177-3AD203B41FA5}">
                      <a16:colId xmlns:a16="http://schemas.microsoft.com/office/drawing/2014/main" xmlns="" val="2374374764"/>
                    </a:ext>
                  </a:extLst>
                </a:gridCol>
                <a:gridCol w="1989056">
                  <a:extLst>
                    <a:ext uri="{9D8B030D-6E8A-4147-A177-3AD203B41FA5}">
                      <a16:colId xmlns:a16="http://schemas.microsoft.com/office/drawing/2014/main" xmlns="" val="3181362232"/>
                    </a:ext>
                  </a:extLst>
                </a:gridCol>
                <a:gridCol w="2102177">
                  <a:extLst>
                    <a:ext uri="{9D8B030D-6E8A-4147-A177-3AD203B41FA5}">
                      <a16:colId xmlns:a16="http://schemas.microsoft.com/office/drawing/2014/main" xmlns="" val="1173995600"/>
                    </a:ext>
                  </a:extLst>
                </a:gridCol>
                <a:gridCol w="1689382">
                  <a:extLst>
                    <a:ext uri="{9D8B030D-6E8A-4147-A177-3AD203B41FA5}">
                      <a16:colId xmlns:a16="http://schemas.microsoft.com/office/drawing/2014/main" xmlns="" val="2160792490"/>
                    </a:ext>
                  </a:extLst>
                </a:gridCol>
              </a:tblGrid>
              <a:tr h="134047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выплат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судей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ru-RU" sz="1400" dirty="0"/>
                        <a:t>Позиция судей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Позиция Минфина,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ФНС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ru-RU" sz="1400" dirty="0"/>
                        <a:t>Позиция Минфина, </a:t>
                      </a:r>
                      <a:r>
                        <a:rPr lang="ru-RU" sz="1400" dirty="0" err="1"/>
                        <a:t>ФНС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47130792"/>
                  </a:ext>
                </a:extLst>
              </a:tr>
              <a:tr h="237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Компенсация за прохождение медосмотров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АС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18.12.2019 N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Ф09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-8600/19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Компенсационная выплата, не облагается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ФНС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27.01.2020 N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БС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-4-11/1082@, Письмо Минфина от 18.05.2020 г. № 03-15-06/40293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начисляем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812731220"/>
                  </a:ext>
                </a:extLst>
              </a:tr>
              <a:tr h="1965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Компенсация за задержку зарплаты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ВС от 10.01.2019 N 303-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КГ18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-22489, Постановления АС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СЗО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22.01.2019 N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А13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-8431/2018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Является материальной ответственностью работодателя и дополнительной обеспечительной мерой защиты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Минфина России от 27.05.2022 N 03-04-06/50079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соответствует компенсации, подпадающий под ст. 164 ТК РФ, облагается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032556433"/>
                  </a:ext>
                </a:extLst>
              </a:tr>
              <a:tr h="237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Оплата проезда к месту работы и обратно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АС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СЗО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21.06.2019 N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Ф07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-6025/2019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Оплата, предусмотренная коллективным договором, не является оплатой труда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Минфина от 3.12.2020 г. № 03-04-06/105658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указана в ст. 422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РФ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2980152359"/>
                  </a:ext>
                </a:extLst>
              </a:tr>
              <a:tr h="2371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Оплата путевок в санаторий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АС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СЗО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08.08.2019 N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Ф07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-8099/2019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выплата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Минфина России от 20.01.2022 N 03-15-06/3209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указана в ст. 422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РФ, облагается </a:t>
                      </a:r>
                    </a:p>
                    <a:p>
                      <a:r>
                        <a:rPr lang="ru-RU" sz="1200" i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НО! Не членам семьи!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640046495"/>
                  </a:ext>
                </a:extLst>
              </a:tr>
              <a:tr h="237164">
                <a:tc rowSpan="2"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Прощеный сотруднику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займ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Постановление АС МО от 29.01.2019 N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Ф05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-23073/2018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Оплатой труда не является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Минфина от 18.10.2019 N 03-15-06/80212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Выплата в рамках трудовых отношений 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173037798"/>
                  </a:ext>
                </a:extLst>
              </a:tr>
              <a:tr h="237164"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ФНС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30.05.2018 N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БС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-4-11/10449@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Договор дарения, займа. Не облагается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73581827"/>
                  </a:ext>
                </a:extLst>
              </a:tr>
              <a:tr h="23716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жилья иногородним работникам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Определение ВС от 21.03.2019 N 306-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ЭС19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-1713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выплата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Минфина от 14.01.2019 N 03-04-06/1153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Облагаются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528772194"/>
                  </a:ext>
                </a:extLst>
              </a:tr>
              <a:tr h="237164"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Оплата обедов работникам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Постановления 12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ААС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от 13.03.2019 N </a:t>
                      </a:r>
                      <a:r>
                        <a:rPr lang="ru-RU" sz="12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12АП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-1826/2019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большинстве случаев не облагается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Письмо Минфина России от 14.03.2022 N 03-11-10/18728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 в натуральной форме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37046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205871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>
            <a:extLst>
              <a:ext uri="{FF2B5EF4-FFF2-40B4-BE49-F238E27FC236}">
                <a16:creationId xmlns="" xmlns:a16="http://schemas.microsoft.com/office/drawing/2014/main" id="{F2941F00-95DC-3A10-0BE0-D1D9CBCD32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996952"/>
            <a:ext cx="7886700" cy="639233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 Правительства РФ от 10.11.2023 N 1883</a:t>
            </a:r>
            <a:b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"О единой предельной величине базы для исчисления страховых взносов с 1 января 2024 г."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9A85EC-0BC4-41B8-B458-1FB53D2761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18" y="1835151"/>
            <a:ext cx="5634567" cy="4104216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исчисления страховых взносов на </a:t>
            </a:r>
            <a:r>
              <a:rPr lang="ru-RU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ОСС</a:t>
            </a:r>
            <a:r>
              <a:rPr lang="ru-RU" sz="1800" b="1" u="sng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случай временной нетрудоспособности и в связи с материнством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учетом предлагаемой индексации составит сумму, не превышающую </a:t>
            </a:r>
            <a:r>
              <a:rPr lang="ru-RU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1 032 000 рубля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 с 1 января 2022 г.;</a:t>
            </a:r>
          </a:p>
          <a:p>
            <a:pPr algn="just">
              <a:lnSpc>
                <a:spcPct val="120000"/>
              </a:lnSpc>
              <a:defRPr/>
            </a:pP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исчисления страховых взносов на </a:t>
            </a:r>
            <a:r>
              <a:rPr lang="ru-RU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ОПС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учетом увеличенного в 12 раз размера средней заработной платы на 2022 год и повышающего коэффициента составит сумму, не превышающую </a:t>
            </a:r>
            <a:r>
              <a:rPr lang="ru-RU" sz="1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1 565 000 рублей</a:t>
            </a:r>
            <a:r>
              <a:rPr lang="ru-RU" sz="1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нарастающим итогом с 1 января 2022 г.</a:t>
            </a: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="" xmlns:a16="http://schemas.microsoft.com/office/drawing/2014/main" id="{31A113C0-99D3-46A0-BFF7-7EC5A717B9FA}"/>
              </a:ext>
            </a:extLst>
          </p:cNvPr>
          <p:cNvSpPr/>
          <p:nvPr/>
        </p:nvSpPr>
        <p:spPr>
          <a:xfrm>
            <a:off x="628651" y="201085"/>
            <a:ext cx="8213111" cy="639233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предельная база для исчисления страховых взносов</a:t>
            </a:r>
          </a:p>
          <a:p>
            <a:pPr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тариф страховых взносов</a:t>
            </a:r>
          </a:p>
        </p:txBody>
      </p:sp>
      <p:sp>
        <p:nvSpPr>
          <p:cNvPr id="5" name="Правая фигурная скобка 4">
            <a:extLst>
              <a:ext uri="{FF2B5EF4-FFF2-40B4-BE49-F238E27FC236}">
                <a16:creationId xmlns="" xmlns:a16="http://schemas.microsoft.com/office/drawing/2014/main" id="{BCCD853F-EE1F-DF06-B69E-C4142A656A84}"/>
              </a:ext>
            </a:extLst>
          </p:cNvPr>
          <p:cNvSpPr/>
          <p:nvPr/>
        </p:nvSpPr>
        <p:spPr>
          <a:xfrm>
            <a:off x="5628218" y="2537885"/>
            <a:ext cx="323849" cy="2239433"/>
          </a:xfrm>
          <a:prstGeom prst="rightBrace">
            <a:avLst/>
          </a:prstGeom>
          <a:noFill/>
          <a:ln w="28575"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="" xmlns:a16="http://schemas.microsoft.com/office/drawing/2014/main" id="{BC69D47B-DE1B-3BE2-4AE2-64AD600F25F0}"/>
              </a:ext>
            </a:extLst>
          </p:cNvPr>
          <p:cNvSpPr/>
          <p:nvPr/>
        </p:nvSpPr>
        <p:spPr>
          <a:xfrm>
            <a:off x="6026152" y="3094567"/>
            <a:ext cx="3117849" cy="1003300"/>
          </a:xfrm>
          <a:prstGeom prst="round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2023 – 1917000 руб.</a:t>
            </a:r>
          </a:p>
        </p:txBody>
      </p:sp>
      <p:sp>
        <p:nvSpPr>
          <p:cNvPr id="9" name="Прямоугольник: скругленные углы 8">
            <a:extLst>
              <a:ext uri="{FF2B5EF4-FFF2-40B4-BE49-F238E27FC236}">
                <a16:creationId xmlns="" xmlns:a16="http://schemas.microsoft.com/office/drawing/2014/main" id="{BC6D0CD2-556C-0CB8-3001-BC96132B8662}"/>
              </a:ext>
            </a:extLst>
          </p:cNvPr>
          <p:cNvSpPr/>
          <p:nvPr/>
        </p:nvSpPr>
        <p:spPr>
          <a:xfrm>
            <a:off x="6026152" y="2019301"/>
            <a:ext cx="3117849" cy="893233"/>
          </a:xfrm>
          <a:prstGeom prst="round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30% - до предельной базы, ??? - сверх нее</a:t>
            </a:r>
          </a:p>
        </p:txBody>
      </p:sp>
      <p:sp>
        <p:nvSpPr>
          <p:cNvPr id="10" name="Скругленный прямоугольник 9">
            <a:extLst>
              <a:ext uri="{FF2B5EF4-FFF2-40B4-BE49-F238E27FC236}">
                <a16:creationId xmlns="" xmlns:a16="http://schemas.microsoft.com/office/drawing/2014/main" id="{0B52A589-CE90-88D3-2910-20E197C2F3CE}"/>
              </a:ext>
            </a:extLst>
          </p:cNvPr>
          <p:cNvSpPr/>
          <p:nvPr/>
        </p:nvSpPr>
        <p:spPr>
          <a:xfrm>
            <a:off x="6026152" y="5389034"/>
            <a:ext cx="3117849" cy="651933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Индексация на (16,4%)</a:t>
            </a:r>
          </a:p>
        </p:txBody>
      </p:sp>
      <p:sp>
        <p:nvSpPr>
          <p:cNvPr id="11" name="Прямоугольник: скругленные углы 5">
            <a:extLst>
              <a:ext uri="{FF2B5EF4-FFF2-40B4-BE49-F238E27FC236}">
                <a16:creationId xmlns="" xmlns:a16="http://schemas.microsoft.com/office/drawing/2014/main" id="{BC69D47B-DE1B-3BE2-4AE2-64AD600F25F0}"/>
              </a:ext>
            </a:extLst>
          </p:cNvPr>
          <p:cNvSpPr/>
          <p:nvPr/>
        </p:nvSpPr>
        <p:spPr>
          <a:xfrm>
            <a:off x="6026152" y="4226984"/>
            <a:ext cx="3117849" cy="100541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Объединение 2024 – 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2 225 000 руб. </a:t>
            </a:r>
          </a:p>
        </p:txBody>
      </p:sp>
    </p:spTree>
    <p:extLst>
      <p:ext uri="{BB962C8B-B14F-4D97-AF65-F5344CB8AC3E}">
        <p14:creationId xmlns:p14="http://schemas.microsoft.com/office/powerpoint/2010/main" val="9078934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002059-643D-42BA-B7C1-EE50F829A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979714"/>
            <a:ext cx="7886700" cy="710975"/>
          </a:xfrm>
        </p:spPr>
        <p:txBody>
          <a:bodyPr>
            <a:noAutofit/>
          </a:bodyPr>
          <a:lstStyle/>
          <a:p>
            <a:pPr algn="just"/>
            <a:r>
              <a:rPr lang="ru-RU" sz="18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превышении предельной базы: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628650" y="1517878"/>
            <a:ext cx="3868340" cy="523194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5.1. ст. 421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29842" y="2114550"/>
            <a:ext cx="3868340" cy="407511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сумм выплат и иных вознаграждений в пользу физического лица, 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превышающих установленную на соответствующий расчетный период единую предельную величину базы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исчисления страховых взносов, определяемую нарастающим итогом с начала расчетного периода, 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страховые взносы не взимаются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иное не установлено настоящей главой.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3"/>
          </p:nvPr>
        </p:nvSpPr>
        <p:spPr>
          <a:xfrm>
            <a:off x="4686300" y="1502229"/>
            <a:ext cx="3887391" cy="529318"/>
          </a:xfrm>
        </p:spPr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 3 ст. 425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бъект 8"/>
          <p:cNvSpPr>
            <a:spLocks noGrp="1"/>
          </p:cNvSpPr>
          <p:nvPr>
            <p:ph sz="quarter" idx="4"/>
          </p:nvPr>
        </p:nvSpPr>
        <p:spPr>
          <a:xfrm>
            <a:off x="4629150" y="2122714"/>
            <a:ext cx="3887391" cy="4066949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Начиная с 2023 года устанавливаются тарифы страховых взносов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..., если иное не предусмотрено настоящей главой: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в пределах установленной единой предельной величины базы для исчисления страховых взносов - 30 процентов;</a:t>
            </a:r>
          </a:p>
          <a:p>
            <a:pPr marL="0" indent="0" algn="just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3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свыше установленной единой предельной величины базы для исчисления страховых взносов - 15,1 процента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/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="" xmlns:a16="http://schemas.microsoft.com/office/drawing/2014/main" id="{31A113C0-99D3-46A0-BFF7-7EC5A717B9FA}"/>
              </a:ext>
            </a:extLst>
          </p:cNvPr>
          <p:cNvSpPr/>
          <p:nvPr/>
        </p:nvSpPr>
        <p:spPr>
          <a:xfrm>
            <a:off x="628650" y="201168"/>
            <a:ext cx="7079742" cy="640080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тариф страховых взносов</a:t>
            </a:r>
          </a:p>
        </p:txBody>
      </p:sp>
    </p:spTree>
    <p:extLst>
      <p:ext uri="{BB962C8B-B14F-4D97-AF65-F5344CB8AC3E}">
        <p14:creationId xmlns:p14="http://schemas.microsoft.com/office/powerpoint/2010/main" val="34961495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002059-643D-42BA-B7C1-EE50F829A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22911"/>
            <a:ext cx="7886700" cy="768730"/>
          </a:xfrm>
        </p:spPr>
        <p:txBody>
          <a:bodyPr>
            <a:noAutofit/>
          </a:bodyPr>
          <a:lstStyle/>
          <a:p>
            <a:pPr algn="just"/>
            <a:r>
              <a:rPr lang="ru-RU" sz="1800" b="1" i="0" u="none" strike="noStrike" baseline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Расширение облагаемых доходов</a:t>
            </a:r>
            <a:endParaRPr lang="ru-RU" sz="1800" b="0" i="0" u="none" strike="noStrike" baseline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="" xmlns:a16="http://schemas.microsoft.com/office/drawing/2014/main" id="{31A113C0-99D3-46A0-BFF7-7EC5A717B9FA}"/>
              </a:ext>
            </a:extLst>
          </p:cNvPr>
          <p:cNvSpPr/>
          <p:nvPr/>
        </p:nvSpPr>
        <p:spPr>
          <a:xfrm>
            <a:off x="628650" y="201168"/>
            <a:ext cx="7079742" cy="640080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Единая предельная база для исчисления страховых взносов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E35CE81-58E7-4758-B401-AF9416323B55}"/>
              </a:ext>
            </a:extLst>
          </p:cNvPr>
          <p:cNvSpPr txBox="1"/>
          <p:nvPr/>
        </p:nvSpPr>
        <p:spPr>
          <a:xfrm>
            <a:off x="220436" y="1681669"/>
            <a:ext cx="8588827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суммы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денежного содержания (ежемесячного денежного вознаграждения) и иные выплаты, получаемые прокурорами и следователями, а также судьями федеральных судов и мировыми судьями, выплаты и иные вознаграждения, осуществляемые в пользу обучающихся в профессиональных образовательных организациях, образовательных организациях высшего образования по очной форме обучения за деятельность, осуществляемую в студенческих отрядах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трудовым договорам или по гражданско-правовым договорам, предметом которых являются выполнение работ и (или) оказание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(ранее </a:t>
            </a:r>
            <a:r>
              <a:rPr lang="ru-RU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ОПС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не облагались)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любые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вознаграждения, выплачиваемые физическим лицам по договорам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ГПХ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числе по договору авторского заказа, договору об отчуждении исключительного права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РИД, издательскому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лицензионному договору, лицензионному договору о предоставлении права использования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РИД 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(ранее СС не облагались</a:t>
            </a:r>
            <a:r>
              <a:rPr lang="ru-RU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суммы выплат и иных вознаграждений по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пользу иностранных граждан и лиц без гражданства, </a:t>
            </a:r>
            <a:r>
              <a:rPr lang="ru-RU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временно пребывающих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территории Российской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97486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002059-643D-42BA-B7C1-EE50F829A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922867"/>
            <a:ext cx="7886700" cy="768351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Фиксированные взносы для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ИП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2023 и </a:t>
            </a:r>
            <a:r>
              <a:rPr lang="ru-RU" sz="1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2024год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="" xmlns:a16="http://schemas.microsoft.com/office/drawing/2014/main" id="{31A113C0-99D3-46A0-BFF7-7EC5A717B9FA}"/>
              </a:ext>
            </a:extLst>
          </p:cNvPr>
          <p:cNvSpPr/>
          <p:nvPr/>
        </p:nvSpPr>
        <p:spPr>
          <a:xfrm>
            <a:off x="628651" y="201085"/>
            <a:ext cx="8100483" cy="639233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Фиксированный платеж ОСВ для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31.07.2023 № 389-ФЗ</a:t>
            </a:r>
          </a:p>
        </p:txBody>
      </p:sp>
      <p:graphicFrame>
        <p:nvGraphicFramePr>
          <p:cNvPr id="5" name="Таблица 5">
            <a:extLst>
              <a:ext uri="{FF2B5EF4-FFF2-40B4-BE49-F238E27FC236}">
                <a16:creationId xmlns="" xmlns:a16="http://schemas.microsoft.com/office/drawing/2014/main" id="{07D20B5D-964E-4E2D-96F5-4F0E3D1A51F6}"/>
              </a:ext>
            </a:extLst>
          </p:cNvPr>
          <p:cNvGraphicFramePr>
            <a:graphicFrameLocks noGrp="1"/>
          </p:cNvGraphicFramePr>
          <p:nvPr/>
        </p:nvGraphicFramePr>
        <p:xfrm>
          <a:off x="1524001" y="1773767"/>
          <a:ext cx="6280150" cy="10890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4940">
                  <a:extLst>
                    <a:ext uri="{9D8B030D-6E8A-4147-A177-3AD203B41FA5}">
                      <a16:colId xmlns="" xmlns:a16="http://schemas.microsoft.com/office/drawing/2014/main" val="309798287"/>
                    </a:ext>
                  </a:extLst>
                </a:gridCol>
                <a:gridCol w="1697605">
                  <a:extLst>
                    <a:ext uri="{9D8B030D-6E8A-4147-A177-3AD203B41FA5}">
                      <a16:colId xmlns="" xmlns:a16="http://schemas.microsoft.com/office/drawing/2014/main" val="2720162506"/>
                    </a:ext>
                  </a:extLst>
                </a:gridCol>
                <a:gridCol w="169760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75848">
                <a:tc>
                  <a:txBody>
                    <a:bodyPr/>
                    <a:lstStyle/>
                    <a:p>
                      <a:endParaRPr lang="ru-RU" sz="13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7" marR="91427" marT="45684" marB="45684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900" b="0" i="0" u="none" strike="noStrike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год </a:t>
                      </a:r>
                      <a:endParaRPr lang="ru-RU" sz="13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7" marR="91427" marT="45684" marB="45684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год</a:t>
                      </a:r>
                    </a:p>
                  </a:txBody>
                  <a:tcPr marL="91427" marR="91427" marT="45684" marB="45684"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36340524"/>
                  </a:ext>
                </a:extLst>
              </a:tr>
              <a:tr h="708107">
                <a:tc>
                  <a:txBody>
                    <a:bodyPr/>
                    <a:lstStyle/>
                    <a:p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Совокупный</a:t>
                      </a:r>
                      <a:r>
                        <a:rPr lang="ru-RU" sz="13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тариф: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aseline="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</a:t>
                      </a:r>
                      <a:endParaRPr lang="ru-RU" sz="1300" baseline="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ru-RU" sz="1300" baseline="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КФХ</a:t>
                      </a:r>
                      <a:r>
                        <a:rPr lang="ru-RU" sz="13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(за каждого члена </a:t>
                      </a:r>
                      <a:r>
                        <a:rPr lang="ru-RU" sz="1300" baseline="0" dirty="0" err="1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КФХ</a:t>
                      </a:r>
                      <a:r>
                        <a:rPr lang="ru-RU" sz="1300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3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7" marR="91427" marT="45684" marB="45684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45 842</a:t>
                      </a:r>
                    </a:p>
                  </a:txBody>
                  <a:tcPr marL="91427" marR="91427" marT="45684" marB="45684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300" b="1" u="sng" dirty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49 500</a:t>
                      </a:r>
                    </a:p>
                  </a:txBody>
                  <a:tcPr marL="91427" marR="91427" marT="45684" marB="45684"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48209007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FE35CE81-58E7-4758-B401-AF9416323B55}"/>
              </a:ext>
            </a:extLst>
          </p:cNvPr>
          <p:cNvSpPr txBox="1"/>
          <p:nvPr/>
        </p:nvSpPr>
        <p:spPr>
          <a:xfrm>
            <a:off x="270934" y="2940051"/>
            <a:ext cx="8602133" cy="1508101"/>
          </a:xfrm>
          <a:prstGeom prst="rect">
            <a:avLst/>
          </a:prstGeom>
          <a:noFill/>
        </p:spPr>
        <p:txBody>
          <a:bodyPr lIns="121917" tIns="60958" rIns="121917" bIns="60958">
            <a:spAutoFit/>
          </a:bodyPr>
          <a:lstStyle/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Взносы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зависят от дохода за год: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300 тыс. руб. - только фиксированный платеж;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Свыше 300 тыс. руб. -  1% от превышения. </a:t>
            </a:r>
          </a:p>
          <a:p>
            <a:pPr algn="just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сумма взносов на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ОПС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может быть больше  257 061 руб. в 2023 г., </a:t>
            </a:r>
            <a:r>
              <a:rPr lang="ru-RU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277 571 руб. в 2024 г.</a:t>
            </a:r>
          </a:p>
        </p:txBody>
      </p:sp>
      <p:sp>
        <p:nvSpPr>
          <p:cNvPr id="30739" name="TextBox 8">
            <a:extLst>
              <a:ext uri="{FF2B5EF4-FFF2-40B4-BE49-F238E27FC236}">
                <a16:creationId xmlns="" xmlns:a16="http://schemas.microsoft.com/office/drawing/2014/main" id="{B6346B45-ED69-8C3E-B0B2-0D3D1C0660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0934" y="4887384"/>
            <a:ext cx="8733367" cy="1785100"/>
          </a:xfrm>
          <a:prstGeom prst="rect">
            <a:avLst/>
          </a:prstGeom>
          <a:solidFill>
            <a:srgbClr val="25656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17" tIns="60958" rIns="121917" bIns="60958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Считать взносы пропорционально количеству календарных месяцев, в течение которых велась деятельность. За неполный месяц – пропорционально календарным дням (П. 3–5 ст. 430 </a:t>
            </a:r>
            <a:r>
              <a:rPr lang="ru-RU" alt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РФ, письма </a:t>
            </a:r>
            <a:r>
              <a:rPr lang="ru-RU" alt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ФНС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26.04.2017 № </a:t>
            </a:r>
            <a:r>
              <a:rPr lang="ru-RU" alt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БС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-4-11/7990 и </a:t>
            </a:r>
            <a:r>
              <a:rPr lang="ru-RU" alt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УФНС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 Москве от 09.07.2020 № 27-18/106601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Дата начала деятельности для расчета взносов </a:t>
            </a:r>
            <a:r>
              <a:rPr lang="ru-RU" alt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b="1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дата регистрации арбитражного управляющего в </a:t>
            </a:r>
            <a:r>
              <a:rPr lang="ru-RU" altLang="ru-RU" b="1" u="sng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Росреестре</a:t>
            </a:r>
            <a:r>
              <a:rPr lang="ru-RU" alt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83262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 noChangeArrowheads="1"/>
          </p:cNvSpPr>
          <p:nvPr>
            <p:ph type="title"/>
          </p:nvPr>
        </p:nvSpPr>
        <p:spPr>
          <a:xfrm>
            <a:off x="101600" y="520701"/>
            <a:ext cx="8923867" cy="1325033"/>
          </a:xfrm>
        </p:spPr>
        <p:txBody>
          <a:bodyPr/>
          <a:lstStyle/>
          <a:p>
            <a:pPr eaLnBrk="1" hangingPunct="1"/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Тарифы </a:t>
            </a:r>
            <a:r>
              <a:rPr lang="ru-RU" altLang="ru-RU" sz="2000" b="1" dirty="0">
                <a:latin typeface="Times New Roman" pitchFamily="18" charset="0"/>
                <a:cs typeface="Times New Roman" pitchFamily="18" charset="0"/>
              </a:rPr>
              <a:t>страховых взносов для малого и среднего </a:t>
            </a:r>
            <a: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  <a:t>бизнеса</a:t>
            </a:r>
            <a:br>
              <a:rPr lang="ru-RU" altLang="ru-RU" sz="20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32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Неприменимы для АУ!!!</a:t>
            </a:r>
            <a:endParaRPr lang="ru-RU" altLang="ru-RU" sz="32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трелка: пятиугольник 3"/>
          <p:cNvSpPr/>
          <p:nvPr/>
        </p:nvSpPr>
        <p:spPr>
          <a:xfrm>
            <a:off x="628652" y="201085"/>
            <a:ext cx="7080249" cy="639233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Письмо Департамента налоговой политики Минфина России от 18 августа 2020 г. № 03-15-05/72306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90273"/>
              </p:ext>
            </p:extLst>
          </p:nvPr>
        </p:nvGraphicFramePr>
        <p:xfrm>
          <a:off x="1234018" y="1845733"/>
          <a:ext cx="6849535" cy="11936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2384"/>
                <a:gridCol w="1712384"/>
                <a:gridCol w="1806119"/>
                <a:gridCol w="1618648"/>
              </a:tblGrid>
              <a:tr h="762312"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 страхования</a:t>
                      </a:r>
                    </a:p>
                  </a:txBody>
                  <a:tcPr marL="91449" marR="91449" marT="45739" marB="45739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пределах МРОТ</a:t>
                      </a:r>
                    </a:p>
                  </a:txBody>
                  <a:tcPr marL="91449" marR="91449" marT="45739" marB="45739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пределах предельной величины</a:t>
                      </a:r>
                    </a:p>
                  </a:txBody>
                  <a:tcPr marL="91449" marR="91449" marT="45739" marB="45739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Свыше предельной величины</a:t>
                      </a:r>
                    </a:p>
                  </a:txBody>
                  <a:tcPr marL="91449" marR="91449" marT="45739" marB="45739">
                    <a:solidFill>
                      <a:srgbClr val="256569"/>
                    </a:solidFill>
                  </a:tcPr>
                </a:tc>
              </a:tr>
              <a:tr h="416376">
                <a:tc>
                  <a:txBody>
                    <a:bodyPr/>
                    <a:lstStyle/>
                    <a:p>
                      <a:r>
                        <a:rPr lang="ru-RU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91449" marR="91449" marT="45739" marB="45739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</a:p>
                  </a:txBody>
                  <a:tcPr marL="91449" marR="91449" marT="45739" marB="45739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449" marR="91449" marT="45739" marB="45739"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ru-RU" sz="15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91449" marR="91449" marT="45739" marB="45739">
                    <a:solidFill>
                      <a:srgbClr val="256569"/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28652" y="4525735"/>
            <a:ext cx="8056033" cy="1229784"/>
          </a:xfrm>
          <a:prstGeom prst="rect">
            <a:avLst/>
          </a:prstGeom>
          <a:solidFill>
            <a:srgbClr val="256569"/>
          </a:solidFill>
        </p:spPr>
        <p:txBody>
          <a:bodyPr lIns="121917" tIns="60958" rIns="121917" bIns="60958">
            <a:spAutoFit/>
          </a:bodyPr>
          <a:lstStyle/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02.07.2021 N 305-ФЗ</a:t>
            </a:r>
          </a:p>
          <a:p>
            <a:pPr>
              <a:defRPr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"О внесении изменений в части первую и вторую Налогового кодекса Российской Федерации и отдельные законодательные акты Российской Федерации«: ОБЩЕПИТ (с 01.01.2022)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79450" y="3256947"/>
            <a:ext cx="8007349" cy="954617"/>
          </a:xfrm>
          <a:prstGeom prst="rect">
            <a:avLst/>
          </a:prstGeom>
          <a:solidFill>
            <a:srgbClr val="256569"/>
          </a:solidFill>
        </p:spPr>
        <p:txBody>
          <a:bodyPr lIns="121917" tIns="60958" rIns="121917" bIns="60958">
            <a:spAutoFit/>
          </a:bodyPr>
          <a:lstStyle/>
          <a:p>
            <a:pPr algn="just">
              <a:defRPr/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исключения из реестра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пониженные тарифы страховых взносов не применяются с 1-го числа месяца, в котором плательщик страховых взносов был исключен из реестра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МСП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006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4" name="Picture 6" descr="http://misanec.ru/wp-content/uploads/2016/03/1245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1" y="0"/>
            <a:ext cx="3524242" cy="2643182"/>
          </a:xfrm>
          <a:prstGeom prst="rect">
            <a:avLst/>
          </a:prstGeom>
          <a:noFill/>
        </p:spPr>
      </p:pic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2844" y="285728"/>
          <a:ext cx="9001156" cy="628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7890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AEAA32C1-F08C-4362-8C53-111752A70F54}"/>
              </a:ext>
            </a:extLst>
          </p:cNvPr>
          <p:cNvSpPr/>
          <p:nvPr/>
        </p:nvSpPr>
        <p:spPr>
          <a:xfrm>
            <a:off x="2478024" y="1920240"/>
            <a:ext cx="4325112" cy="2999232"/>
          </a:xfrm>
          <a:prstGeom prst="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уплаты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страховых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взносов и сдачи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7348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EAD6E21-47D1-5A12-EFEA-74E6211AD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592615"/>
            <a:ext cx="8213598" cy="1325563"/>
          </a:xfrm>
        </p:spPr>
        <p:txBody>
          <a:bodyPr>
            <a:noAutofit/>
          </a:bodyPr>
          <a:lstStyle/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определении размера совокупной обязанности не учитываются: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66BF44C-DB0B-CF73-4B55-D711E4833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03" y="1825625"/>
            <a:ext cx="8921809" cy="4987288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суммы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НССВ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 уменьшению на основании налоговых деклараций (расчетов)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уточненных налоговых деклараций (расчетов), предусматривающих уменьшение подлежащих уплате сумм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НССВ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если со дня истечения установленного законодательством о налогах и сборах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срока уплаты соответствующих налога, сбора, страховых взносов прошло более трех лет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за исключением случаев осуществления налоговым органом перерасчета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НССВ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 основаниям, предусмотренным НК РФ, и случаев восстановления судом указанного срока, если причины его пропуска признаны судом уважительными;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суммы налогов, государственной пошлины,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отношении уплаты которой судом выдан исполнительный документ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иных сборов, страховых взносов, пеней, штрафов, процентов,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которым истек срок их взыскания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до даты вступления в законную силу судебного акта о восстановлении пропущенного срока либо судебного акта о взыскании таких сумм;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суммы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НССВ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пеней, штрафов, процентов, указанных в вынесенном налоговым органом решении о привлечении к ответственности за совершение налогового правонарушения или решении об отказе в привлечении к ответственности за совершение налогового правонарушения, 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судом были приняты меры предварительной защиты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(обеспечительные меры), - до дня вступления в законную силу судебного акта об отмене (замене) указанных мер предварительной защиты (обеспечительных мер) либо до дня принятия вышестоящим налоговым органом решения по соответствующей жалобе, повлекших прекращение приостановления полностью или в части действия решения налогового органа о привлечении к ответственности за совершение налогового правонарушения или решения об отказе в привлечении к ответственности за совершение налогового правонарушения;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уплаченные налогоплательщиком не в качестве единого налогового платежа суммы </a:t>
            </a: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налога на профессиональный доход, сбора за пользование объектами животного мира и сбора за пользование объектами водных биологических ресурсов;</a:t>
            </a:r>
          </a:p>
          <a:p>
            <a:pPr marL="0" indent="0" algn="just">
              <a:buNone/>
            </a:pP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НДФЛ с доходов иностранных граждан, работающих в РФ на основании патента;</a:t>
            </a:r>
          </a:p>
          <a:p>
            <a:pPr marL="0" indent="0" algn="just">
              <a:buNone/>
            </a:pPr>
            <a:r>
              <a:rPr lang="ru-RU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взносы на травматизм.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0E1E4A25-B545-BDCE-6975-D8C26795872A}"/>
              </a:ext>
            </a:extLst>
          </p:cNvPr>
          <p:cNvSpPr/>
          <p:nvPr/>
        </p:nvSpPr>
        <p:spPr>
          <a:xfrm>
            <a:off x="301752" y="45087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з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акон от 14.07.2022 № 263-ФЗ</a:t>
            </a:r>
          </a:p>
        </p:txBody>
      </p:sp>
    </p:spTree>
    <p:extLst>
      <p:ext uri="{BB962C8B-B14F-4D97-AF65-F5344CB8AC3E}">
        <p14:creationId xmlns:p14="http://schemas.microsoft.com/office/powerpoint/2010/main" val="127653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7551"/>
            <a:ext cx="8387334" cy="703137"/>
          </a:xfrm>
        </p:spPr>
        <p:txBody>
          <a:bodyPr>
            <a:normAutofit fontScale="90000"/>
          </a:bodyPr>
          <a:lstStyle/>
          <a:p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Изменен порядок списания денежных средств с </a:t>
            </a:r>
            <a:r>
              <a:rPr lang="ru-RU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ЕНС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(статья 45 </a:t>
            </a:r>
            <a:r>
              <a:rPr lang="ru-RU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НК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РФ «Исполнение обязанности по уплате налога, сбора, страховых взносов»; статья 78 «Зачет сумм денежных средств, формирующих положительное сальдо единого налогового счета»)</a:t>
            </a: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301752" y="146304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закон от 29.05.2023 № 196-ФЗ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</p:nvPr>
        </p:nvGraphicFramePr>
        <p:xfrm>
          <a:off x="155121" y="1760310"/>
          <a:ext cx="8899071" cy="4956718"/>
        </p:xfrm>
        <a:graphic>
          <a:graphicData uri="http://schemas.openxmlformats.org/drawingml/2006/table">
            <a:tbl>
              <a:tblPr/>
              <a:tblGrid>
                <a:gridCol w="144332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552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004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94314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Очередность списания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старым правилам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29.05.2023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новым правилам</a:t>
                      </a:r>
                    </a:p>
                    <a:p>
                      <a:pPr algn="ctr"/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29.05.2023</a:t>
                      </a:r>
                      <a:endParaRPr lang="ru-RU" sz="1600" b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671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очередь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Недоимка – начиная с наиболее раннего момента ее выявления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Недоимка по </a:t>
                      </a:r>
                      <a:r>
                        <a:rPr lang="ru-RU" sz="1600" b="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r>
                        <a:rPr lang="ru-RU" sz="16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 более раннего момента ее образования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9870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очередь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Налоги, авансовые платежи, сборы, страховые взносы – с момента возникновения обязанности по их уплате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 err="1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r>
                        <a:rPr lang="ru-RU" sz="1600" b="0" dirty="0">
                          <a:solidFill>
                            <a:srgbClr val="FFFF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– с момента возникновения обязанности по его перечислению налоговым агентом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39770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очередь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Пени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Недоимка по иным налогам, сборам, страховым взносам – начиная с более раннего момента ее образования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39770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очередь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Проценты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налоги, авансы, сборы, взносы – с момента возникновения обязанности по их уплате (перечислению)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9571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очередь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Пени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9571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очередь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Проценты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534088"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очередь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Штрафы</a:t>
                      </a:r>
                    </a:p>
                  </a:txBody>
                  <a:tcPr marL="52426" marR="52426" marT="26213" marB="26213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589753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7551"/>
            <a:ext cx="8387334" cy="703137"/>
          </a:xfrm>
        </p:spPr>
        <p:txBody>
          <a:bodyPr>
            <a:normAutofit fontScale="90000"/>
          </a:bodyPr>
          <a:lstStyle/>
          <a:p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Меняется порядок уплаты </a:t>
            </a:r>
            <a:r>
              <a:rPr lang="ru-RU" sz="2400" b="1" i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  <a:r>
              <a:rPr lang="ru-RU" sz="24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подачи уведомлений с 2024 г.</a:t>
            </a: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301752" y="146304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закон от 27.11.2023 № 539-ФЗ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3847911"/>
              </p:ext>
            </p:extLst>
          </p:nvPr>
        </p:nvGraphicFramePr>
        <p:xfrm>
          <a:off x="110682" y="1566318"/>
          <a:ext cx="8746715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757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1437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51872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866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какой период считается налог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представления уведомления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перечисления </a:t>
                      </a:r>
                      <a:r>
                        <a:rPr lang="ru-RU" sz="20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Первый</a:t>
                      </a:r>
                      <a:r>
                        <a:rPr lang="ru-RU" sz="2000" b="0" i="0" kern="1200" baseline="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срок уплаты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1 по 22 число текущего месяца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позднее 25 числа текущего месяца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позднее 28 числа текущего месяца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Второй срок уплаты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 23 числа по последнее число месяца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позднее 3 числа следующего месяца (31.12)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не позднее 5 числа следующего месяца (31.12)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44602" y="4997423"/>
            <a:ext cx="8785098" cy="1754326"/>
          </a:xfrm>
          <a:prstGeom prst="rect">
            <a:avLst/>
          </a:prstGeom>
          <a:solidFill>
            <a:srgbClr val="256569"/>
          </a:solidFill>
        </p:spPr>
        <p:txBody>
          <a:bodyPr wrap="square">
            <a:spAutoFit/>
          </a:bodyPr>
          <a:lstStyle/>
          <a:p>
            <a:pPr algn="just"/>
            <a:r>
              <a:rPr lang="ru-RU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 себя по налоговой декларации уплачивается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учета налогоплательщика в срок не позднее 15 июля года, следующего за истекшим налоговым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периодом.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Авансовые платежи по итогам первого квартала, полугодия, девяти месяцев уплачиваются не позднее 25-го числа первого месяца, следующего соответственно за первым кварталом, полугодием, девятью месяцами налогового периода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892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255929-528F-4EFD-8209-D9CF523FC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764" y="125157"/>
            <a:ext cx="8824940" cy="1325563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исчисления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(до и после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01.01.2024):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638413"/>
              </p:ext>
            </p:extLst>
          </p:nvPr>
        </p:nvGraphicFramePr>
        <p:xfrm>
          <a:off x="220435" y="1491797"/>
          <a:ext cx="8784771" cy="2951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422"/>
                <a:gridCol w="465364"/>
                <a:gridCol w="595993"/>
                <a:gridCol w="881743"/>
                <a:gridCol w="473529"/>
                <a:gridCol w="579664"/>
                <a:gridCol w="587829"/>
                <a:gridCol w="938892"/>
                <a:gridCol w="636815"/>
                <a:gridCol w="685800"/>
                <a:gridCol w="644978"/>
                <a:gridCol w="881742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дохода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ЗП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Отпускные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Б/Л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Аванс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 при увольнении</a:t>
                      </a:r>
                    </a:p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Перечисление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(23.02-22.03)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1E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</a:t>
                      </a: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1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25656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Выплата дохода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ЗП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Отпускные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Б/Л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Аванс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Расчет при увольнении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Премия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Перечисление</a:t>
                      </a:r>
                      <a:r>
                        <a:rPr lang="ru-RU" sz="11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НДФЛ</a:t>
                      </a:r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(23.02-22.03)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ru-RU" sz="11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0" name="Правая фигурная скобка 9"/>
          <p:cNvSpPr/>
          <p:nvPr/>
        </p:nvSpPr>
        <p:spPr>
          <a:xfrm rot="5400000">
            <a:off x="3257549" y="563340"/>
            <a:ext cx="293914" cy="3575956"/>
          </a:xfrm>
          <a:prstGeom prst="rightBrace">
            <a:avLst>
              <a:gd name="adj1" fmla="val 45829"/>
              <a:gd name="adj2" fmla="val 50000"/>
            </a:avLst>
          </a:prstGeom>
          <a:ln w="28575"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3404506" y="2664280"/>
            <a:ext cx="2833008" cy="0"/>
          </a:xfrm>
          <a:prstGeom prst="straightConnector1">
            <a:avLst/>
          </a:prstGeom>
          <a:ln w="28575">
            <a:solidFill>
              <a:srgbClr val="25656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авая фигурная скобка 12"/>
          <p:cNvSpPr/>
          <p:nvPr/>
        </p:nvSpPr>
        <p:spPr>
          <a:xfrm rot="5400000">
            <a:off x="6966857" y="469450"/>
            <a:ext cx="293914" cy="3763735"/>
          </a:xfrm>
          <a:prstGeom prst="rightBrace">
            <a:avLst>
              <a:gd name="adj1" fmla="val 45829"/>
              <a:gd name="adj2" fmla="val 50000"/>
            </a:avLst>
          </a:prstGeom>
          <a:ln w="28575"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/>
          <p:nvPr/>
        </p:nvCxnSpPr>
        <p:spPr>
          <a:xfrm>
            <a:off x="7127419" y="2498275"/>
            <a:ext cx="244931" cy="166005"/>
          </a:xfrm>
          <a:prstGeom prst="straightConnector1">
            <a:avLst/>
          </a:prstGeom>
          <a:ln w="28575">
            <a:solidFill>
              <a:srgbClr val="25656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вал 15"/>
          <p:cNvSpPr/>
          <p:nvPr/>
        </p:nvSpPr>
        <p:spPr>
          <a:xfrm>
            <a:off x="7372350" y="2439762"/>
            <a:ext cx="1121228" cy="449035"/>
          </a:xfrm>
          <a:prstGeom prst="ellips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28.04.24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авая фигурная скобка 14"/>
          <p:cNvSpPr/>
          <p:nvPr/>
        </p:nvSpPr>
        <p:spPr>
          <a:xfrm rot="5400000">
            <a:off x="3257549" y="2071012"/>
            <a:ext cx="293914" cy="3575956"/>
          </a:xfrm>
          <a:prstGeom prst="rightBrace">
            <a:avLst>
              <a:gd name="adj1" fmla="val 45829"/>
              <a:gd name="adj2" fmla="val 50000"/>
            </a:avLst>
          </a:prstGeom>
          <a:ln w="28575"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404506" y="4188280"/>
            <a:ext cx="2833008" cy="0"/>
          </a:xfrm>
          <a:prstGeom prst="straightConnector1">
            <a:avLst/>
          </a:prstGeom>
          <a:ln w="28575">
            <a:solidFill>
              <a:srgbClr val="25656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авая фигурная скобка 17"/>
          <p:cNvSpPr/>
          <p:nvPr/>
        </p:nvSpPr>
        <p:spPr>
          <a:xfrm rot="5400000">
            <a:off x="6966856" y="1977123"/>
            <a:ext cx="293914" cy="3763735"/>
          </a:xfrm>
          <a:prstGeom prst="rightBrace">
            <a:avLst>
              <a:gd name="adj1" fmla="val 45829"/>
              <a:gd name="adj2" fmla="val 50000"/>
            </a:avLst>
          </a:prstGeom>
          <a:ln w="28575">
            <a:solidFill>
              <a:srgbClr val="2565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7124696" y="4105277"/>
            <a:ext cx="244931" cy="166005"/>
          </a:xfrm>
          <a:prstGeom prst="straightConnector1">
            <a:avLst/>
          </a:prstGeom>
          <a:ln w="28575">
            <a:solidFill>
              <a:srgbClr val="256569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7369627" y="4050852"/>
            <a:ext cx="1121228" cy="449035"/>
          </a:xfrm>
          <a:prstGeom prst="ellips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.04.24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586694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930729"/>
            <a:ext cx="9144000" cy="75996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сдачи отчетности (п. 7 ст. 431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НК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РФ):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по страховым взносам - не позднее 25-го числа месяца, следующего за расчетным (отчетным) периодом;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персонифицированные сведения о физических лицах, включающие персональные данные физических лиц и сведения о суммах выплат и иных вознаграждений в их пользу за предшествующий календарный месяц, - не позднее 25-го числа каждого месяца, следующего за истекшим.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/>
          <p:cNvSpPr/>
          <p:nvPr/>
        </p:nvSpPr>
        <p:spPr>
          <a:xfrm>
            <a:off x="0" y="-10584"/>
            <a:ext cx="7080251" cy="641351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defTabSz="914377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по страховым взносам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975119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246888" y="146304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Отчетность по </a:t>
            </a:r>
            <a:r>
              <a:rPr lang="ru-RU" sz="18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НДФЛ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9B338F74-A76E-8FE0-F159-3382A51117D5}"/>
              </a:ext>
            </a:extLst>
          </p:cNvPr>
          <p:cNvSpPr txBox="1"/>
          <p:nvPr/>
        </p:nvSpPr>
        <p:spPr>
          <a:xfrm>
            <a:off x="361515" y="1022703"/>
            <a:ext cx="8567928" cy="1384995"/>
          </a:xfrm>
          <a:prstGeom prst="rect">
            <a:avLst/>
          </a:prstGeom>
          <a:solidFill>
            <a:srgbClr val="256569"/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подачи расчета 6-НДФЛ: за квартал, полугодие и 9 месяцев нужно отчитаться не позднее 25-го числа следующего месяца, а за год - не позднее 25 февраля.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361515" y="2690336"/>
            <a:ext cx="8627364" cy="1384995"/>
          </a:xfrm>
          <a:prstGeom prst="rect">
            <a:avLst/>
          </a:prstGeom>
          <a:solidFill>
            <a:srgbClr val="256569"/>
          </a:solidFill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Налоговая декларация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</a:t>
            </a:r>
            <a:r>
              <a:rPr lang="ru-RU" sz="28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НДФЛ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представляется </a:t>
            </a: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позднее 30 апреля года, следующего за истекшим налоговым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периодом.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61515" y="4307745"/>
            <a:ext cx="8627364" cy="1938992"/>
          </a:xfrm>
          <a:prstGeom prst="rect">
            <a:avLst/>
          </a:prstGeom>
          <a:solidFill>
            <a:srgbClr val="256569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прекращения 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конца налогового периода налогоплательщики обязаны в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5дневный</a:t>
            </a:r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со дня прекращения такой деятельности представить налоговую декларацию о фактически полученных доходах в текущем налоговом периоде.</a:t>
            </a:r>
          </a:p>
        </p:txBody>
      </p:sp>
    </p:spTree>
    <p:extLst>
      <p:ext uri="{BB962C8B-B14F-4D97-AF65-F5344CB8AC3E}">
        <p14:creationId xmlns:p14="http://schemas.microsoft.com/office/powerpoint/2010/main" val="34720366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930729"/>
            <a:ext cx="9144000" cy="75996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Сроки уплаты </a:t>
            </a:r>
            <a:r>
              <a:rPr lang="ru-RU" sz="3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</a:t>
            </a: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/>
          <p:cNvSpPr/>
          <p:nvPr/>
        </p:nvSpPr>
        <p:spPr>
          <a:xfrm>
            <a:off x="0" y="-10584"/>
            <a:ext cx="7080251" cy="641351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defTabSz="914377"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Отчетность по страховым взносам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434616"/>
              </p:ext>
            </p:extLst>
          </p:nvPr>
        </p:nvGraphicFramePr>
        <p:xfrm>
          <a:off x="212271" y="1825625"/>
          <a:ext cx="8694965" cy="47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3536"/>
                <a:gridCol w="653142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Кто платит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ИП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частнопрактикующие лица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Страховые взносы на обязательное пенсионное страхование, исчисленные с суммы дохода плательщика, превышающей 300 000 рублей за расчетный период, уплачиваются плательщиком не позднее 1 июля года, следующего за истекшим расчетным периодом.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прокуроры, сотрудники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</a:t>
                      </a:r>
                      <a:r>
                        <a:rPr lang="ru-RU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РФ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судьи федеральных судов, мировые судьи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Суммы страховых взносов на обязательное пенсионное страхование и на обязательное медицинское страхование за расчетный период уплачиваются плательщиками в совокупном фиксированном размере не позднее 31 декабря текущего календарного года, если иное не предусмотрено настоящей статьей.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Лица, осуществляющие выплаты в пользу других лиц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позднее 28-го числа следующего календарного месяца.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289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7552"/>
            <a:ext cx="7886700" cy="703137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Личные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налоги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ФЛ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налоги 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ИП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32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частно</a:t>
            </a:r>
            <a:r>
              <a:rPr lang="ru-RU" sz="3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-практикующего лица объединили!</a:t>
            </a:r>
            <a:endParaRPr lang="ru-RU" sz="3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5FF4117-7921-4314-9BEB-E60706AC29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608" y="1771650"/>
            <a:ext cx="8723376" cy="4382262"/>
          </a:xfrm>
        </p:spPr>
        <p:txBody>
          <a:bodyPr>
            <a:normAutofit/>
          </a:bodyPr>
          <a:lstStyle/>
          <a:p>
            <a:pPr algn="just" fontAlgn="base"/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Просрочка уплаты личных налогов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м.б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списана с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ЕНС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Например,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АУ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уплатил транспортный налог за личное авто до 01.12. Начисленные пени могут быть списаны вместо уплаты фиксированных страховых взносов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101150" y="156972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Личные и «предпринимательские» налоги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ИП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и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частно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-практикующих лиц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67547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DDB06F4-8125-4830-BBDD-A9BB5DF18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414" y="2398033"/>
            <a:ext cx="78867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Контакты: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AVTihonova@fa.ru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87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FE9370F-F1CB-4B55-9281-8B77AA296C0A}"/>
              </a:ext>
            </a:extLst>
          </p:cNvPr>
          <p:cNvSpPr/>
          <p:nvPr/>
        </p:nvSpPr>
        <p:spPr>
          <a:xfrm>
            <a:off x="301752" y="45086"/>
            <a:ext cx="7690104" cy="1089749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Участие арбитражный управляющих в исчислении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НДФЛ</a:t>
            </a: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Письмо </a:t>
            </a:r>
            <a:r>
              <a:rPr lang="ru-RU" dirty="0" err="1">
                <a:latin typeface="Times New Roman" panose="02020603050405020304" pitchFamily="18" charset="0"/>
                <a:ea typeface="Calibri" panose="020F0502020204030204" pitchFamily="34" charset="0"/>
              </a:rPr>
              <a:t>ФНС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России от 03.11.2015 N СА-4-7/19206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@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Определение 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ВС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РФ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от 28.02.2017 N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301-</a:t>
            </a:r>
            <a:r>
              <a:rPr lang="ru-RU" dirty="0" err="1" smtClean="0">
                <a:latin typeface="Times New Roman" panose="02020603050405020304" pitchFamily="18" charset="0"/>
                <a:ea typeface="Calibri" panose="020F0502020204030204" pitchFamily="34" charset="0"/>
              </a:rPr>
              <a:t>КГ17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-634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6871070"/>
              </p:ext>
            </p:extLst>
          </p:nvPr>
        </p:nvGraphicFramePr>
        <p:xfrm>
          <a:off x="514350" y="1548040"/>
          <a:ext cx="78867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flipV="1">
            <a:off x="5919107" y="2465614"/>
            <a:ext cx="775607" cy="14695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Скругленный прямоугольник 9"/>
          <p:cNvSpPr/>
          <p:nvPr/>
        </p:nvSpPr>
        <p:spPr>
          <a:xfrm>
            <a:off x="6694715" y="1747158"/>
            <a:ext cx="2359478" cy="1126672"/>
          </a:xfrm>
          <a:prstGeom prst="roundRect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Иная предпринимательская деятельность</a:t>
            </a:r>
            <a:endParaRPr lang="ru-RU" sz="17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1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: пятиугольник 3">
            <a:extLst>
              <a:ext uri="{FF2B5EF4-FFF2-40B4-BE49-F238E27FC236}">
                <a16:creationId xmlns="" xmlns:a16="http://schemas.microsoft.com/office/drawing/2014/main" id="{31A113C0-99D3-46A0-BFF7-7EC5A717B9FA}"/>
              </a:ext>
            </a:extLst>
          </p:cNvPr>
          <p:cNvSpPr/>
          <p:nvPr/>
        </p:nvSpPr>
        <p:spPr>
          <a:xfrm>
            <a:off x="628650" y="201168"/>
            <a:ext cx="7079742" cy="640080"/>
          </a:xfrm>
          <a:prstGeom prst="homePlate">
            <a:avLst/>
          </a:prstGeom>
          <a:solidFill>
            <a:srgbClr val="256569"/>
          </a:solidFill>
          <a:ln>
            <a:solidFill>
              <a:srgbClr val="25656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Облагаемые доходы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п.1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ст.20.6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ФЗ «О несостоятельности (банкротстве)»):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Объект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265168"/>
              </p:ext>
            </p:extLst>
          </p:nvPr>
        </p:nvGraphicFramePr>
        <p:xfrm>
          <a:off x="628649" y="1518557"/>
          <a:ext cx="8188779" cy="4658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47868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7552"/>
            <a:ext cx="7886700" cy="703137"/>
          </a:xfrm>
        </p:spPr>
        <p:txBody>
          <a:bodyPr/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</a:rPr>
              <a:t>Изменение состава налоговых баз по НДФЛ (ст. 210 </a:t>
            </a:r>
            <a:r>
              <a:rPr lang="ru-RU" sz="1800" b="1" dirty="0" err="1">
                <a:latin typeface="Times New Roman" panose="02020603050405020304" pitchFamily="18" charset="0"/>
              </a:rPr>
              <a:t>НК</a:t>
            </a:r>
            <a:r>
              <a:rPr lang="ru-RU" sz="1800" b="1" dirty="0">
                <a:latin typeface="Times New Roman" panose="02020603050405020304" pitchFamily="18" charset="0"/>
              </a:rPr>
              <a:t> РФ)</a:t>
            </a:r>
            <a:endParaRPr lang="ru-RU" dirty="0"/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210312" y="128016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Федеральный закон от 23.11.2020 N 372-ФЗ</a:t>
            </a:r>
          </a:p>
        </p:txBody>
      </p:sp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xmlns="" id="{4655F4D3-26AA-43B7-B46C-7C01C15283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269274"/>
              </p:ext>
            </p:extLst>
          </p:nvPr>
        </p:nvGraphicFramePr>
        <p:xfrm>
          <a:off x="628650" y="1825625"/>
          <a:ext cx="7981950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1950">
                  <a:extLst>
                    <a:ext uri="{9D8B030D-6E8A-4147-A177-3AD203B41FA5}">
                      <a16:colId xmlns:a16="http://schemas.microsoft.com/office/drawing/2014/main" xmlns="" val="12046678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01.01.2021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05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Введено 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понятия:</a:t>
                      </a:r>
                    </a:p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Совокупность налоговых баз (для новой </a:t>
                      </a:r>
                      <a:r>
                        <a:rPr lang="ru-RU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15й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-ставки 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налога)</a:t>
                      </a:r>
                    </a:p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Основная налоговая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база (для налоговых вычетов)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87151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6ED36ABD-E9DB-4348-817C-06986FDF681E}"/>
              </a:ext>
            </a:extLst>
          </p:cNvPr>
          <p:cNvSpPr txBox="1"/>
          <p:nvPr/>
        </p:nvSpPr>
        <p:spPr>
          <a:xfrm>
            <a:off x="105156" y="4015820"/>
            <a:ext cx="8933688" cy="2246769"/>
          </a:xfrm>
          <a:prstGeom prst="rect">
            <a:avLst/>
          </a:prstGeom>
          <a:solidFill>
            <a:srgbClr val="256569"/>
          </a:solidFill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Нерезиденты, попадающие под ставку 15%:</a:t>
            </a:r>
          </a:p>
          <a:p>
            <a:pPr marL="342900" indent="-342900" algn="just">
              <a:buAutoNum type="arabicParenR"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высококвалифицированные специалисты;</a:t>
            </a:r>
          </a:p>
          <a:p>
            <a:pPr marL="342900" indent="-342900" algn="just">
              <a:buAutoNum type="arabicParenR"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иностранцы, работающие по патенту; </a:t>
            </a:r>
          </a:p>
          <a:p>
            <a:pPr marL="342900" indent="-342900" algn="just">
              <a:buAutoNum type="arabicParenR"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переселенцы в рамках госпрограммы; </a:t>
            </a:r>
          </a:p>
          <a:p>
            <a:pPr marL="342900" indent="-342900" algn="just">
              <a:buAutoNum type="arabicParenR"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иностранцы, имеющие статус беженцев или получившие временное убежище;</a:t>
            </a:r>
          </a:p>
          <a:p>
            <a:pPr marL="342900" indent="-342900" algn="just">
              <a:buAutoNum type="arabicParenR"/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члены экипажей судов, плавающих под российским флагом.</a:t>
            </a:r>
          </a:p>
        </p:txBody>
      </p:sp>
    </p:spTree>
    <p:extLst>
      <p:ext uri="{BB962C8B-B14F-4D97-AF65-F5344CB8AC3E}">
        <p14:creationId xmlns:p14="http://schemas.microsoft.com/office/powerpoint/2010/main" val="1352539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070" y="722376"/>
            <a:ext cx="7886700" cy="703137"/>
          </a:xfrm>
        </p:spPr>
        <p:txBody>
          <a:bodyPr/>
          <a:lstStyle/>
          <a:p>
            <a:r>
              <a:rPr lang="ru-RU" sz="1800" b="1" dirty="0">
                <a:latin typeface="Times New Roman" panose="02020603050405020304" pitchFamily="18" charset="0"/>
              </a:rPr>
              <a:t>Применение ставки 15% для доходов свыше 5 млн рублей</a:t>
            </a:r>
            <a:endParaRPr lang="ru-RU" dirty="0"/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210312" y="272796"/>
            <a:ext cx="8827008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Совокупность баз определяется по-разному в зависимости от статуса </a:t>
            </a:r>
            <a:r>
              <a:rPr lang="ru-RU" sz="1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налогоплательщика!</a:t>
            </a:r>
            <a:endParaRPr lang="ru-RU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2201858"/>
              </p:ext>
            </p:extLst>
          </p:nvPr>
        </p:nvGraphicFramePr>
        <p:xfrm>
          <a:off x="449580" y="1305560"/>
          <a:ext cx="8336280" cy="530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68140"/>
                <a:gridCol w="416814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резидентов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нерезидентов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56569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от долевого участия, дивиденды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u="sng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Доходы от реализации или получения в дар недвижимости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выигрыши, полученные участниками азартных игр и участниками лотерей;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по операциям с ценными бумагами и по операциям с производными финансовыми инструментами;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сделки </a:t>
                      </a:r>
                      <a:r>
                        <a:rPr lang="ru-RU" sz="1400" dirty="0" err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РЕПО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объектом которых являются ценные бумаги;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операции займа ценными бумагами;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доходы, полученные участниками инвестиционного товарищества;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операции с ценными бумагами и по операциям с производными финансовыми инструментами, учитываемым на индивидуальном инвестиционном счете;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прибыль контролируемой иностранной компании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налоговая база по операциям с цифровыми финансовыми активами и (или) цифровыми правами, включающими одновременно цифровые финансовые активы и утилитарные цифровые права</a:t>
                      </a:r>
                      <a:endParaRPr lang="ru-RU" sz="1400" i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i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налоговая база по операциям с </a:t>
                      </a:r>
                      <a:r>
                        <a:rPr lang="ru-RU" sz="1400" b="1" i="1" u="sng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ЦФА</a:t>
                      </a:r>
                      <a:r>
                        <a:rPr lang="ru-RU" sz="1400" b="1" i="1" u="sng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 виде выплат, не связанных с выкупом </a:t>
                      </a:r>
                      <a:r>
                        <a:rPr lang="ru-RU" sz="1400" b="1" i="1" u="sng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ЦФА</a:t>
                      </a:r>
                      <a:r>
                        <a:rPr lang="ru-RU" sz="1400" b="1" i="1" u="sng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(аналог дивидендов)</a:t>
                      </a:r>
                      <a:endParaRPr lang="ru-RU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налоговая база по иным доходам, в отношении которых применяется налоговая ставка 13%</a:t>
                      </a:r>
                      <a:endParaRPr lang="ru-RU" sz="1400" i="1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 sz="1400" i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264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3583919106"/>
              </p:ext>
            </p:extLst>
          </p:nvPr>
        </p:nvGraphicFramePr>
        <p:xfrm>
          <a:off x="352424" y="1463675"/>
          <a:ext cx="8396039" cy="5323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45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45896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0252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517525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дохода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256569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Ограничение</a:t>
                      </a:r>
                    </a:p>
                  </a:txBody>
                  <a:tcPr>
                    <a:solidFill>
                      <a:srgbClr val="25656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Суточные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… рублей </a:t>
                      </a: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день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Материальная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помощь работнику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 рублей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Материальная помощь при рождении (усыновлении (удочерении) ребенка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50000 рублей на ребенка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Материальная помощь в связи со смертью близкого родственника (члена семьи) и по ЧС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вся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Подарки, полученных налогоплательщиками от организаций или ИП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 рублей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Призы в денежной и натуральной формах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 рублей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Выигрыши, полученные участниками азартных игр и участниками лотерей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4000 рублей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год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Взносы работодателя на накопительную пенсию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12 000 рублей в год на работника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по ипотеке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пределах 3% от РОТ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04664"/>
            <a:ext cx="9001000" cy="1066800"/>
          </a:xfrm>
        </p:spPr>
        <p:txBody>
          <a:bodyPr>
            <a:noAutofit/>
          </a:bodyPr>
          <a:lstStyle/>
          <a:p>
            <a:r>
              <a:rPr lang="ru-RU" sz="3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Доходы, освобождаемые от налогообложения в пределах  установленных норм</a:t>
            </a:r>
          </a:p>
        </p:txBody>
      </p:sp>
    </p:spTree>
    <p:extLst>
      <p:ext uri="{BB962C8B-B14F-4D97-AF65-F5344CB8AC3E}">
        <p14:creationId xmlns:p14="http://schemas.microsoft.com/office/powerpoint/2010/main" val="959679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7381E9-D43D-4DC9-ABA4-A67F7ABD7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865087"/>
            <a:ext cx="8746563" cy="703137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СУТОЧНЫЕ их 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размеры (п. 1 ст. 217 </a:t>
            </a:r>
            <a:r>
              <a:rPr lang="ru-RU" sz="1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НК</a:t>
            </a:r>
            <a:r>
              <a:rPr lang="ru-RU" sz="1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РФ)</a:t>
            </a:r>
            <a:endParaRPr lang="ru-RU" sz="1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xmlns="" id="{B4C31409-96EF-43F9-8642-80E47E8EDA0F}"/>
              </a:ext>
            </a:extLst>
          </p:cNvPr>
          <p:cNvSpPr/>
          <p:nvPr/>
        </p:nvSpPr>
        <p:spPr>
          <a:xfrm>
            <a:off x="301752" y="146304"/>
            <a:ext cx="7690104" cy="640080"/>
          </a:xfrm>
          <a:prstGeom prst="homePlate">
            <a:avLst/>
          </a:prstGeom>
          <a:solidFill>
            <a:srgbClr val="25656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Федеральный закон от 21.11.2022 № 443-ФЗ</a:t>
            </a: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726621" y="1397000"/>
          <a:ext cx="7984672" cy="5060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273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F6EB6BED3958C4F9B9DFF43A63C53CF" ma:contentTypeVersion="1" ma:contentTypeDescription="Создание документа." ma:contentTypeScope="" ma:versionID="d9ac2a2e6a22ce91ea6527a7e96fe38d">
  <xsd:schema xmlns:xsd="http://www.w3.org/2001/XMLSchema" xmlns:xs="http://www.w3.org/2001/XMLSchema" xmlns:p="http://schemas.microsoft.com/office/2006/metadata/properties" xmlns:ns2="b545a042-29c2-4f0a-932d-d96c064ae9ed" targetNamespace="http://schemas.microsoft.com/office/2006/metadata/properties" ma:root="true" ma:fieldsID="0329678ff4acef0a306ae52ae5bf9457" ns2:_="">
    <xsd:import namespace="b545a042-29c2-4f0a-932d-d96c064ae9ed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45a042-29c2-4f0a-932d-d96c064ae9e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E14FB3A-98B0-4541-A9B6-6A9A9A4E9711}"/>
</file>

<file path=customXml/itemProps2.xml><?xml version="1.0" encoding="utf-8"?>
<ds:datastoreItem xmlns:ds="http://schemas.openxmlformats.org/officeDocument/2006/customXml" ds:itemID="{77F78A8B-7EE1-459B-81DE-8E382C3F86C9}"/>
</file>

<file path=customXml/itemProps3.xml><?xml version="1.0" encoding="utf-8"?>
<ds:datastoreItem xmlns:ds="http://schemas.openxmlformats.org/officeDocument/2006/customXml" ds:itemID="{3AF1CC9A-F74B-4C02-B24E-46973E41A7EB}"/>
</file>

<file path=docProps/app.xml><?xml version="1.0" encoding="utf-8"?>
<Properties xmlns="http://schemas.openxmlformats.org/officeDocument/2006/extended-properties" xmlns:vt="http://schemas.openxmlformats.org/officeDocument/2006/docPropsVTypes">
  <TotalTime>2409</TotalTime>
  <Words>3751</Words>
  <Application>Microsoft Office PowerPoint</Application>
  <PresentationFormat>Экран (4:3)</PresentationFormat>
  <Paragraphs>451</Paragraphs>
  <Slides>39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Изменение состава налоговых баз по НДФЛ (ст. 210 НК РФ)</vt:lpstr>
      <vt:lpstr>Применение ставки 15% для доходов свыше 5 млн рублей</vt:lpstr>
      <vt:lpstr>Доходы, освобождаемые от налогообложения в пределах  установленных норм</vt:lpstr>
      <vt:lpstr>СУТОЧНЫЕ их размеры (п. 1 ст. 217 НК РФ)</vt:lpstr>
      <vt:lpstr>Презентация PowerPoint</vt:lpstr>
      <vt:lpstr>Сотрудник не отчитался по подотчетным суммам!</vt:lpstr>
      <vt:lpstr>Как удержать НФЛ:</vt:lpstr>
      <vt:lpstr>Письмо Минфина России от 20.09.2022 N 03-04-06/90892 Письмо Минфина России от 06.10.2022 N 03-04-06/96573</vt:lpstr>
      <vt:lpstr>Презентация PowerPoint</vt:lpstr>
      <vt:lpstr>Презентация PowerPoint</vt:lpstr>
      <vt:lpstr>В расчет предельной суммы дохода включаются только выплаченные суммы зарплаты:</vt:lpstr>
      <vt:lpstr>Презентация PowerPoint</vt:lpstr>
      <vt:lpstr>Презентация PowerPoint</vt:lpstr>
      <vt:lpstr>Плательщики страховых взносов</vt:lpstr>
      <vt:lpstr>Новый подход:</vt:lpstr>
      <vt:lpstr>Определение величины дохода частно-практикующими лицами для целей исчисления страховых взносов на ОПС </vt:lpstr>
      <vt:lpstr>Презентация PowerPoint</vt:lpstr>
      <vt:lpstr>А если выплата не предусмотрена коллективным договором?</vt:lpstr>
      <vt:lpstr>Выплаты социального характера:</vt:lpstr>
      <vt:lpstr>Постановление Правительства РФ от 10.11.2023 N 1883 "О единой предельной величине базы для исчисления страховых взносов с 1 января 2024 г."</vt:lpstr>
      <vt:lpstr>При превышении предельной базы:</vt:lpstr>
      <vt:lpstr>Расширение облагаемых доходов</vt:lpstr>
      <vt:lpstr>Фиксированные взносы для ИП на 2023 и 2024год</vt:lpstr>
      <vt:lpstr>Тарифы страховых взносов для малого и среднего бизнеса Неприменимы для АУ!!!</vt:lpstr>
      <vt:lpstr>Презентация PowerPoint</vt:lpstr>
      <vt:lpstr>При определении размера совокупной обязанности не учитываются:</vt:lpstr>
      <vt:lpstr>Изменен порядок списания денежных средств с ЕНС (статья 45 НК РФ «Исполнение обязанности по уплате налога, сбора, страховых взносов»; статья 78 «Зачет сумм денежных средств, формирующих положительное сальдо единого налогового счета»)</vt:lpstr>
      <vt:lpstr>Меняется порядок уплаты НДФЛ и подачи уведомлений с 2024 г.</vt:lpstr>
      <vt:lpstr>Сравнение исчисления НДФЛ (до и после 01.01.2024):</vt:lpstr>
      <vt:lpstr>Сроки сдачи отчетности (п. 7 ст. 431 НК РФ):</vt:lpstr>
      <vt:lpstr>Презентация PowerPoint</vt:lpstr>
      <vt:lpstr>Сроки уплаты ОСВ:</vt:lpstr>
      <vt:lpstr>Личные налоги ФЛ и налоги как ИП, частно-практикующего лица объединили!</vt:lpstr>
      <vt:lpstr>Благодарю за внимание!   Контакты: AVTihonova@fa.ru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Тихонова Анна Витальевна</dc:creator>
  <cp:lastModifiedBy>Анна</cp:lastModifiedBy>
  <cp:revision>148</cp:revision>
  <dcterms:created xsi:type="dcterms:W3CDTF">2020-11-25T18:59:49Z</dcterms:created>
  <dcterms:modified xsi:type="dcterms:W3CDTF">2024-04-01T14:23:56Z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0x0101002F6EB6BED3958C4F9B9DFF43A63C53CF</vt:lpwstr>
  </property>
</Properties>
</file>