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5" r:id="rId1"/>
  </p:sldMasterIdLst>
  <p:handoutMasterIdLst>
    <p:handoutMasterId r:id="rId14"/>
  </p:handoutMasterIdLst>
  <p:sldIdLst>
    <p:sldId id="256" r:id="rId2"/>
    <p:sldId id="283" r:id="rId3"/>
    <p:sldId id="286" r:id="rId4"/>
    <p:sldId id="287" r:id="rId5"/>
    <p:sldId id="288" r:id="rId6"/>
    <p:sldId id="289" r:id="rId7"/>
    <p:sldId id="290" r:id="rId8"/>
    <p:sldId id="291" r:id="rId9"/>
    <p:sldId id="292" r:id="rId10"/>
    <p:sldId id="293" r:id="rId11"/>
    <p:sldId id="294" r:id="rId12"/>
    <p:sldId id="29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 ROYO" initials="CR" lastIdx="2" clrIdx="0">
    <p:extLst>
      <p:ext uri="{19B8F6BF-5375-455C-9EA6-DF929625EA0E}">
        <p15:presenceInfo xmlns:p15="http://schemas.microsoft.com/office/powerpoint/2012/main" userId="Carme ROY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2"/>
    <p:restoredTop sz="95507"/>
  </p:normalViewPr>
  <p:slideViewPr>
    <p:cSldViewPr snapToGrid="0" snapToObjects="1">
      <p:cViewPr varScale="1">
        <p:scale>
          <a:sx n="113" d="100"/>
          <a:sy n="113" d="100"/>
        </p:scale>
        <p:origin x="56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9AE19-9E79-4E42-B3C9-B072A556D61A}" type="doc">
      <dgm:prSet loTypeId="urn:microsoft.com/office/officeart/2005/8/layout/cycle8" loCatId="cycle" qsTypeId="urn:microsoft.com/office/officeart/2005/8/quickstyle/simple1" qsCatId="simple" csTypeId="urn:microsoft.com/office/officeart/2005/8/colors/accent1_2" csCatId="accent1" phldr="1"/>
      <dgm:spPr/>
    </dgm:pt>
    <dgm:pt modelId="{EF5A426C-CC28-4CC2-8635-2EC2667B520B}">
      <dgm:prSet phldrT="[Текст]"/>
      <dgm:spPr/>
      <dgm:t>
        <a:bodyPr/>
        <a:lstStyle/>
        <a:p>
          <a:r>
            <a:rPr lang="en-US" dirty="0" smtClean="0"/>
            <a:t>WP 3.2.</a:t>
          </a:r>
          <a:endParaRPr lang="ru-RU" dirty="0"/>
        </a:p>
      </dgm:t>
    </dgm:pt>
    <dgm:pt modelId="{7FD24F21-8874-4BD6-9B91-7167ED4C9651}" type="parTrans" cxnId="{1E623B32-7824-4BBC-AB72-56C1B6332502}">
      <dgm:prSet/>
      <dgm:spPr/>
      <dgm:t>
        <a:bodyPr/>
        <a:lstStyle/>
        <a:p>
          <a:endParaRPr lang="ru-RU"/>
        </a:p>
      </dgm:t>
    </dgm:pt>
    <dgm:pt modelId="{0023F7D8-B27E-4C76-A72A-5BE114CD62B4}" type="sibTrans" cxnId="{1E623B32-7824-4BBC-AB72-56C1B6332502}">
      <dgm:prSet/>
      <dgm:spPr/>
      <dgm:t>
        <a:bodyPr/>
        <a:lstStyle/>
        <a:p>
          <a:endParaRPr lang="ru-RU"/>
        </a:p>
      </dgm:t>
    </dgm:pt>
    <dgm:pt modelId="{21E14F91-61C6-40BD-8A61-817DC3B9CF1D}">
      <dgm:prSet phldrT="[Текст]"/>
      <dgm:spPr/>
      <dgm:t>
        <a:bodyPr/>
        <a:lstStyle/>
        <a:p>
          <a:r>
            <a:rPr lang="en-US" dirty="0" smtClean="0"/>
            <a:t>WP 3.3.</a:t>
          </a:r>
          <a:endParaRPr lang="ru-RU" dirty="0"/>
        </a:p>
      </dgm:t>
    </dgm:pt>
    <dgm:pt modelId="{DFF2472D-E1F7-41DF-BFC4-5C219D286BA2}" type="parTrans" cxnId="{55326FDF-B1E8-4ADF-9C47-DB06BF4EF4A2}">
      <dgm:prSet/>
      <dgm:spPr/>
      <dgm:t>
        <a:bodyPr/>
        <a:lstStyle/>
        <a:p>
          <a:endParaRPr lang="ru-RU"/>
        </a:p>
      </dgm:t>
    </dgm:pt>
    <dgm:pt modelId="{5B5F2CD5-96FF-476F-AD97-74B42860AB73}" type="sibTrans" cxnId="{55326FDF-B1E8-4ADF-9C47-DB06BF4EF4A2}">
      <dgm:prSet/>
      <dgm:spPr/>
      <dgm:t>
        <a:bodyPr/>
        <a:lstStyle/>
        <a:p>
          <a:endParaRPr lang="ru-RU"/>
        </a:p>
      </dgm:t>
    </dgm:pt>
    <dgm:pt modelId="{CE5BB41B-4E30-445B-B511-6E3D19EE38B9}">
      <dgm:prSet phldrT="[Текст]"/>
      <dgm:spPr/>
      <dgm:t>
        <a:bodyPr/>
        <a:lstStyle/>
        <a:p>
          <a:r>
            <a:rPr lang="en-US" dirty="0" smtClean="0">
              <a:solidFill>
                <a:srgbClr val="0070C0"/>
              </a:solidFill>
            </a:rPr>
            <a:t>WP 3.1.</a:t>
          </a:r>
          <a:endParaRPr lang="ru-RU" dirty="0">
            <a:solidFill>
              <a:srgbClr val="0070C0"/>
            </a:solidFill>
          </a:endParaRPr>
        </a:p>
      </dgm:t>
    </dgm:pt>
    <dgm:pt modelId="{FE4CB57C-59D2-4E47-9C01-8F18CC798671}" type="parTrans" cxnId="{D5C35E8E-B08E-41D1-AC0F-8041411EFAD9}">
      <dgm:prSet/>
      <dgm:spPr/>
      <dgm:t>
        <a:bodyPr/>
        <a:lstStyle/>
        <a:p>
          <a:endParaRPr lang="ru-RU"/>
        </a:p>
      </dgm:t>
    </dgm:pt>
    <dgm:pt modelId="{CB9950B1-9A83-401E-9884-D9BCB27086D5}" type="sibTrans" cxnId="{D5C35E8E-B08E-41D1-AC0F-8041411EFAD9}">
      <dgm:prSet/>
      <dgm:spPr/>
      <dgm:t>
        <a:bodyPr/>
        <a:lstStyle/>
        <a:p>
          <a:endParaRPr lang="ru-RU"/>
        </a:p>
      </dgm:t>
    </dgm:pt>
    <dgm:pt modelId="{3A010F87-29F6-4D76-9C95-2A4EA44725C4}" type="pres">
      <dgm:prSet presAssocID="{42C9AE19-9E79-4E42-B3C9-B072A556D61A}" presName="compositeShape" presStyleCnt="0">
        <dgm:presLayoutVars>
          <dgm:chMax val="7"/>
          <dgm:dir/>
          <dgm:resizeHandles val="exact"/>
        </dgm:presLayoutVars>
      </dgm:prSet>
      <dgm:spPr/>
    </dgm:pt>
    <dgm:pt modelId="{0E4F3143-CC48-4FD7-903F-D6AA2E78C909}" type="pres">
      <dgm:prSet presAssocID="{42C9AE19-9E79-4E42-B3C9-B072A556D61A}" presName="wedge1" presStyleLbl="node1" presStyleIdx="0" presStyleCnt="3"/>
      <dgm:spPr/>
    </dgm:pt>
    <dgm:pt modelId="{F91126E2-FF03-4FDA-BAF7-719DF9E51DFB}" type="pres">
      <dgm:prSet presAssocID="{42C9AE19-9E79-4E42-B3C9-B072A556D61A}" presName="dummy1a" presStyleCnt="0"/>
      <dgm:spPr/>
    </dgm:pt>
    <dgm:pt modelId="{6DAE5B9C-1D35-46F9-ABC1-B47C167BB58C}" type="pres">
      <dgm:prSet presAssocID="{42C9AE19-9E79-4E42-B3C9-B072A556D61A}" presName="dummy1b" presStyleCnt="0"/>
      <dgm:spPr/>
    </dgm:pt>
    <dgm:pt modelId="{B6BB05CE-C67E-4896-BC9A-AA097B0D903B}" type="pres">
      <dgm:prSet presAssocID="{42C9AE19-9E79-4E42-B3C9-B072A556D61A}" presName="wedge1Tx" presStyleLbl="node1" presStyleIdx="0" presStyleCnt="3">
        <dgm:presLayoutVars>
          <dgm:chMax val="0"/>
          <dgm:chPref val="0"/>
          <dgm:bulletEnabled val="1"/>
        </dgm:presLayoutVars>
      </dgm:prSet>
      <dgm:spPr/>
    </dgm:pt>
    <dgm:pt modelId="{A68D12D6-B34F-49D9-A008-E3BA6375FB32}" type="pres">
      <dgm:prSet presAssocID="{42C9AE19-9E79-4E42-B3C9-B072A556D61A}" presName="wedge2" presStyleLbl="node1" presStyleIdx="1" presStyleCnt="3"/>
      <dgm:spPr/>
    </dgm:pt>
    <dgm:pt modelId="{F6DC1965-F5A4-4B19-8271-5B4B65223320}" type="pres">
      <dgm:prSet presAssocID="{42C9AE19-9E79-4E42-B3C9-B072A556D61A}" presName="dummy2a" presStyleCnt="0"/>
      <dgm:spPr/>
    </dgm:pt>
    <dgm:pt modelId="{FBB60817-7C8C-4812-9A98-59662FE2670B}" type="pres">
      <dgm:prSet presAssocID="{42C9AE19-9E79-4E42-B3C9-B072A556D61A}" presName="dummy2b" presStyleCnt="0"/>
      <dgm:spPr/>
    </dgm:pt>
    <dgm:pt modelId="{61329A92-68F0-4D3E-A7BB-AD2A75AC1362}" type="pres">
      <dgm:prSet presAssocID="{42C9AE19-9E79-4E42-B3C9-B072A556D61A}" presName="wedge2Tx" presStyleLbl="node1" presStyleIdx="1" presStyleCnt="3">
        <dgm:presLayoutVars>
          <dgm:chMax val="0"/>
          <dgm:chPref val="0"/>
          <dgm:bulletEnabled val="1"/>
        </dgm:presLayoutVars>
      </dgm:prSet>
      <dgm:spPr/>
    </dgm:pt>
    <dgm:pt modelId="{98C28E60-A053-4AE5-9B97-70F738D7BAC9}" type="pres">
      <dgm:prSet presAssocID="{42C9AE19-9E79-4E42-B3C9-B072A556D61A}" presName="wedge3" presStyleLbl="node1" presStyleIdx="2" presStyleCnt="3"/>
      <dgm:spPr/>
      <dgm:t>
        <a:bodyPr/>
        <a:lstStyle/>
        <a:p>
          <a:endParaRPr lang="ru-RU"/>
        </a:p>
      </dgm:t>
    </dgm:pt>
    <dgm:pt modelId="{6585E4B3-6675-49C9-B736-EA2E393CD6D2}" type="pres">
      <dgm:prSet presAssocID="{42C9AE19-9E79-4E42-B3C9-B072A556D61A}" presName="dummy3a" presStyleCnt="0"/>
      <dgm:spPr/>
    </dgm:pt>
    <dgm:pt modelId="{F9FD0EAE-03EE-4E23-9B41-25F2A3232053}" type="pres">
      <dgm:prSet presAssocID="{42C9AE19-9E79-4E42-B3C9-B072A556D61A}" presName="dummy3b" presStyleCnt="0"/>
      <dgm:spPr/>
    </dgm:pt>
    <dgm:pt modelId="{11866D9F-51B3-4C7B-B244-7184002419A8}" type="pres">
      <dgm:prSet presAssocID="{42C9AE19-9E79-4E42-B3C9-B072A556D61A}" presName="wedge3Tx" presStyleLbl="node1" presStyleIdx="2" presStyleCnt="3">
        <dgm:presLayoutVars>
          <dgm:chMax val="0"/>
          <dgm:chPref val="0"/>
          <dgm:bulletEnabled val="1"/>
        </dgm:presLayoutVars>
      </dgm:prSet>
      <dgm:spPr/>
      <dgm:t>
        <a:bodyPr/>
        <a:lstStyle/>
        <a:p>
          <a:endParaRPr lang="ru-RU"/>
        </a:p>
      </dgm:t>
    </dgm:pt>
    <dgm:pt modelId="{F14BD936-368B-4679-A8D6-85FDEFEC3479}" type="pres">
      <dgm:prSet presAssocID="{0023F7D8-B27E-4C76-A72A-5BE114CD62B4}" presName="arrowWedge1" presStyleLbl="fgSibTrans2D1" presStyleIdx="0" presStyleCnt="3"/>
      <dgm:spPr/>
    </dgm:pt>
    <dgm:pt modelId="{EF972C58-465F-4095-BC76-C1ADF931BAAD}" type="pres">
      <dgm:prSet presAssocID="{5B5F2CD5-96FF-476F-AD97-74B42860AB73}" presName="arrowWedge2" presStyleLbl="fgSibTrans2D1" presStyleIdx="1" presStyleCnt="3"/>
      <dgm:spPr/>
    </dgm:pt>
    <dgm:pt modelId="{1279F7F1-D00E-47F3-8BC2-B02C2E2F3402}" type="pres">
      <dgm:prSet presAssocID="{CB9950B1-9A83-401E-9884-D9BCB27086D5}" presName="arrowWedge3" presStyleLbl="fgSibTrans2D1" presStyleIdx="2" presStyleCnt="3"/>
      <dgm:spPr/>
    </dgm:pt>
  </dgm:ptLst>
  <dgm:cxnLst>
    <dgm:cxn modelId="{8CF39BBF-65E6-43AB-8D3F-B5C681B0A9A8}" type="presOf" srcId="{EF5A426C-CC28-4CC2-8635-2EC2667B520B}" destId="{0E4F3143-CC48-4FD7-903F-D6AA2E78C909}" srcOrd="0" destOrd="0" presId="urn:microsoft.com/office/officeart/2005/8/layout/cycle8"/>
    <dgm:cxn modelId="{1E623B32-7824-4BBC-AB72-56C1B6332502}" srcId="{42C9AE19-9E79-4E42-B3C9-B072A556D61A}" destId="{EF5A426C-CC28-4CC2-8635-2EC2667B520B}" srcOrd="0" destOrd="0" parTransId="{7FD24F21-8874-4BD6-9B91-7167ED4C9651}" sibTransId="{0023F7D8-B27E-4C76-A72A-5BE114CD62B4}"/>
    <dgm:cxn modelId="{DA1B04D5-11A5-4739-ABBA-67145C0BB575}" type="presOf" srcId="{21E14F91-61C6-40BD-8A61-817DC3B9CF1D}" destId="{61329A92-68F0-4D3E-A7BB-AD2A75AC1362}" srcOrd="1" destOrd="0" presId="urn:microsoft.com/office/officeart/2005/8/layout/cycle8"/>
    <dgm:cxn modelId="{649906FF-F3E8-4C17-B090-806957371327}" type="presOf" srcId="{CE5BB41B-4E30-445B-B511-6E3D19EE38B9}" destId="{11866D9F-51B3-4C7B-B244-7184002419A8}" srcOrd="1" destOrd="0" presId="urn:microsoft.com/office/officeart/2005/8/layout/cycle8"/>
    <dgm:cxn modelId="{4CD7180E-8B6E-45C9-A644-E782F6B42243}" type="presOf" srcId="{42C9AE19-9E79-4E42-B3C9-B072A556D61A}" destId="{3A010F87-29F6-4D76-9C95-2A4EA44725C4}" srcOrd="0" destOrd="0" presId="urn:microsoft.com/office/officeart/2005/8/layout/cycle8"/>
    <dgm:cxn modelId="{4A176C20-61FA-478F-8737-36F0F6071088}" type="presOf" srcId="{21E14F91-61C6-40BD-8A61-817DC3B9CF1D}" destId="{A68D12D6-B34F-49D9-A008-E3BA6375FB32}" srcOrd="0" destOrd="0" presId="urn:microsoft.com/office/officeart/2005/8/layout/cycle8"/>
    <dgm:cxn modelId="{55326FDF-B1E8-4ADF-9C47-DB06BF4EF4A2}" srcId="{42C9AE19-9E79-4E42-B3C9-B072A556D61A}" destId="{21E14F91-61C6-40BD-8A61-817DC3B9CF1D}" srcOrd="1" destOrd="0" parTransId="{DFF2472D-E1F7-41DF-BFC4-5C219D286BA2}" sibTransId="{5B5F2CD5-96FF-476F-AD97-74B42860AB73}"/>
    <dgm:cxn modelId="{DD48E7F5-3B8C-4BAF-A834-1FAFEE72A53D}" type="presOf" srcId="{CE5BB41B-4E30-445B-B511-6E3D19EE38B9}" destId="{98C28E60-A053-4AE5-9B97-70F738D7BAC9}" srcOrd="0" destOrd="0" presId="urn:microsoft.com/office/officeart/2005/8/layout/cycle8"/>
    <dgm:cxn modelId="{6E1A28D4-6C27-431D-9EF0-1EF9CE830978}" type="presOf" srcId="{EF5A426C-CC28-4CC2-8635-2EC2667B520B}" destId="{B6BB05CE-C67E-4896-BC9A-AA097B0D903B}" srcOrd="1" destOrd="0" presId="urn:microsoft.com/office/officeart/2005/8/layout/cycle8"/>
    <dgm:cxn modelId="{D5C35E8E-B08E-41D1-AC0F-8041411EFAD9}" srcId="{42C9AE19-9E79-4E42-B3C9-B072A556D61A}" destId="{CE5BB41B-4E30-445B-B511-6E3D19EE38B9}" srcOrd="2" destOrd="0" parTransId="{FE4CB57C-59D2-4E47-9C01-8F18CC798671}" sibTransId="{CB9950B1-9A83-401E-9884-D9BCB27086D5}"/>
    <dgm:cxn modelId="{EEDC4A04-A1B5-4AF4-B8AA-F56C0A606772}" type="presParOf" srcId="{3A010F87-29F6-4D76-9C95-2A4EA44725C4}" destId="{0E4F3143-CC48-4FD7-903F-D6AA2E78C909}" srcOrd="0" destOrd="0" presId="urn:microsoft.com/office/officeart/2005/8/layout/cycle8"/>
    <dgm:cxn modelId="{7E9E5600-564E-45CB-9722-278FFB75C514}" type="presParOf" srcId="{3A010F87-29F6-4D76-9C95-2A4EA44725C4}" destId="{F91126E2-FF03-4FDA-BAF7-719DF9E51DFB}" srcOrd="1" destOrd="0" presId="urn:microsoft.com/office/officeart/2005/8/layout/cycle8"/>
    <dgm:cxn modelId="{58FCBE65-FCC7-4EBE-B7F5-DC82919A9217}" type="presParOf" srcId="{3A010F87-29F6-4D76-9C95-2A4EA44725C4}" destId="{6DAE5B9C-1D35-46F9-ABC1-B47C167BB58C}" srcOrd="2" destOrd="0" presId="urn:microsoft.com/office/officeart/2005/8/layout/cycle8"/>
    <dgm:cxn modelId="{9FDB466E-C301-4971-900E-75C82FEF6D4E}" type="presParOf" srcId="{3A010F87-29F6-4D76-9C95-2A4EA44725C4}" destId="{B6BB05CE-C67E-4896-BC9A-AA097B0D903B}" srcOrd="3" destOrd="0" presId="urn:microsoft.com/office/officeart/2005/8/layout/cycle8"/>
    <dgm:cxn modelId="{171E4E4D-566E-4189-931E-00782606B97E}" type="presParOf" srcId="{3A010F87-29F6-4D76-9C95-2A4EA44725C4}" destId="{A68D12D6-B34F-49D9-A008-E3BA6375FB32}" srcOrd="4" destOrd="0" presId="urn:microsoft.com/office/officeart/2005/8/layout/cycle8"/>
    <dgm:cxn modelId="{10715A51-4DE9-4441-BB4D-F3E79A739E1D}" type="presParOf" srcId="{3A010F87-29F6-4D76-9C95-2A4EA44725C4}" destId="{F6DC1965-F5A4-4B19-8271-5B4B65223320}" srcOrd="5" destOrd="0" presId="urn:microsoft.com/office/officeart/2005/8/layout/cycle8"/>
    <dgm:cxn modelId="{D07F61A3-E846-4712-8A35-1AE313E39645}" type="presParOf" srcId="{3A010F87-29F6-4D76-9C95-2A4EA44725C4}" destId="{FBB60817-7C8C-4812-9A98-59662FE2670B}" srcOrd="6" destOrd="0" presId="urn:microsoft.com/office/officeart/2005/8/layout/cycle8"/>
    <dgm:cxn modelId="{102B2C32-D46A-4A3E-BAFB-5C1EB16A7971}" type="presParOf" srcId="{3A010F87-29F6-4D76-9C95-2A4EA44725C4}" destId="{61329A92-68F0-4D3E-A7BB-AD2A75AC1362}" srcOrd="7" destOrd="0" presId="urn:microsoft.com/office/officeart/2005/8/layout/cycle8"/>
    <dgm:cxn modelId="{2FC9B25A-8A78-40B5-952F-3AF82A703E66}" type="presParOf" srcId="{3A010F87-29F6-4D76-9C95-2A4EA44725C4}" destId="{98C28E60-A053-4AE5-9B97-70F738D7BAC9}" srcOrd="8" destOrd="0" presId="urn:microsoft.com/office/officeart/2005/8/layout/cycle8"/>
    <dgm:cxn modelId="{EC379D47-B38C-434D-9937-31604F1B863B}" type="presParOf" srcId="{3A010F87-29F6-4D76-9C95-2A4EA44725C4}" destId="{6585E4B3-6675-49C9-B736-EA2E393CD6D2}" srcOrd="9" destOrd="0" presId="urn:microsoft.com/office/officeart/2005/8/layout/cycle8"/>
    <dgm:cxn modelId="{6002ED88-2494-45E0-B904-71AEABC94FBE}" type="presParOf" srcId="{3A010F87-29F6-4D76-9C95-2A4EA44725C4}" destId="{F9FD0EAE-03EE-4E23-9B41-25F2A3232053}" srcOrd="10" destOrd="0" presId="urn:microsoft.com/office/officeart/2005/8/layout/cycle8"/>
    <dgm:cxn modelId="{BB0842A1-7367-4C94-AD4B-969FDFC031D4}" type="presParOf" srcId="{3A010F87-29F6-4D76-9C95-2A4EA44725C4}" destId="{11866D9F-51B3-4C7B-B244-7184002419A8}" srcOrd="11" destOrd="0" presId="urn:microsoft.com/office/officeart/2005/8/layout/cycle8"/>
    <dgm:cxn modelId="{170DB912-1681-441B-BD1F-64F4B336B07A}" type="presParOf" srcId="{3A010F87-29F6-4D76-9C95-2A4EA44725C4}" destId="{F14BD936-368B-4679-A8D6-85FDEFEC3479}" srcOrd="12" destOrd="0" presId="urn:microsoft.com/office/officeart/2005/8/layout/cycle8"/>
    <dgm:cxn modelId="{92B88BE3-5A71-41E8-B354-2C1185D6ECA2}" type="presParOf" srcId="{3A010F87-29F6-4D76-9C95-2A4EA44725C4}" destId="{EF972C58-465F-4095-BC76-C1ADF931BAAD}" srcOrd="13" destOrd="0" presId="urn:microsoft.com/office/officeart/2005/8/layout/cycle8"/>
    <dgm:cxn modelId="{AD4A51FA-1CF2-4CFE-83B8-D5FEE1A10B40}" type="presParOf" srcId="{3A010F87-29F6-4D76-9C95-2A4EA44725C4}" destId="{1279F7F1-D00E-47F3-8BC2-B02C2E2F340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19C7EB-6BA0-44AD-BCF8-9A880BAE2DF6}" type="doc">
      <dgm:prSet loTypeId="urn:microsoft.com/office/officeart/2005/8/layout/process1" loCatId="process" qsTypeId="urn:microsoft.com/office/officeart/2005/8/quickstyle/simple1" qsCatId="simple" csTypeId="urn:microsoft.com/office/officeart/2005/8/colors/accent1_2" csCatId="accent1" phldr="1"/>
      <dgm:spPr/>
    </dgm:pt>
    <dgm:pt modelId="{7B0F3391-D79A-44FA-9D5D-91233B2E2A03}">
      <dgm:prSet phldrT="[Текст]"/>
      <dgm:spPr/>
      <dgm:t>
        <a:bodyPr/>
        <a:lstStyle/>
        <a:p>
          <a:r>
            <a:rPr lang="en-US" dirty="0" smtClean="0"/>
            <a:t>Survey</a:t>
          </a:r>
          <a:endParaRPr lang="ru-RU" dirty="0"/>
        </a:p>
      </dgm:t>
    </dgm:pt>
    <dgm:pt modelId="{F97DAEB5-694D-43B4-AEB5-F509175CDF68}" type="parTrans" cxnId="{13AD03A0-F597-439C-8CC5-4A152A5DA21F}">
      <dgm:prSet/>
      <dgm:spPr/>
      <dgm:t>
        <a:bodyPr/>
        <a:lstStyle/>
        <a:p>
          <a:endParaRPr lang="ru-RU"/>
        </a:p>
      </dgm:t>
    </dgm:pt>
    <dgm:pt modelId="{426BFBE3-F2DC-4608-B30C-8670DAA01721}" type="sibTrans" cxnId="{13AD03A0-F597-439C-8CC5-4A152A5DA21F}">
      <dgm:prSet/>
      <dgm:spPr/>
      <dgm:t>
        <a:bodyPr/>
        <a:lstStyle/>
        <a:p>
          <a:endParaRPr lang="ru-RU"/>
        </a:p>
      </dgm:t>
    </dgm:pt>
    <dgm:pt modelId="{1A10D4EA-5206-4882-8CA5-A717F54EE9B5}">
      <dgm:prSet phldrT="[Текст]"/>
      <dgm:spPr/>
      <dgm:t>
        <a:bodyPr/>
        <a:lstStyle/>
        <a:p>
          <a:r>
            <a:rPr lang="en-US" dirty="0" smtClean="0"/>
            <a:t>Gaps Analysis of Competences</a:t>
          </a:r>
          <a:endParaRPr lang="ru-RU" dirty="0"/>
        </a:p>
      </dgm:t>
    </dgm:pt>
    <dgm:pt modelId="{2F74BB8F-DAA6-4255-B63C-CF59F80BE4C0}" type="parTrans" cxnId="{B3A34D13-25A6-4DAC-AA92-24E40D12434D}">
      <dgm:prSet/>
      <dgm:spPr/>
      <dgm:t>
        <a:bodyPr/>
        <a:lstStyle/>
        <a:p>
          <a:endParaRPr lang="ru-RU"/>
        </a:p>
      </dgm:t>
    </dgm:pt>
    <dgm:pt modelId="{878EE4E0-9ECF-477F-95B5-57C110849154}" type="sibTrans" cxnId="{B3A34D13-25A6-4DAC-AA92-24E40D12434D}">
      <dgm:prSet/>
      <dgm:spPr/>
      <dgm:t>
        <a:bodyPr/>
        <a:lstStyle/>
        <a:p>
          <a:endParaRPr lang="ru-RU"/>
        </a:p>
      </dgm:t>
    </dgm:pt>
    <dgm:pt modelId="{D007B766-3128-44E8-BF88-984316ADBDC4}">
      <dgm:prSet phldrT="[Текст]"/>
      <dgm:spPr/>
      <dgm:t>
        <a:bodyPr/>
        <a:lstStyle/>
        <a:p>
          <a:r>
            <a:rPr lang="en-US" dirty="0" smtClean="0"/>
            <a:t>Recommendations</a:t>
          </a:r>
          <a:endParaRPr lang="ru-RU" dirty="0"/>
        </a:p>
      </dgm:t>
    </dgm:pt>
    <dgm:pt modelId="{7F3F5191-B90A-409D-9AAD-B8BB58374C36}" type="parTrans" cxnId="{BB2BA8BA-15BC-43B5-9409-B13D3B69FFCF}">
      <dgm:prSet/>
      <dgm:spPr/>
      <dgm:t>
        <a:bodyPr/>
        <a:lstStyle/>
        <a:p>
          <a:endParaRPr lang="ru-RU"/>
        </a:p>
      </dgm:t>
    </dgm:pt>
    <dgm:pt modelId="{5A968E4C-946E-49D3-8E72-F36C17A0B545}" type="sibTrans" cxnId="{BB2BA8BA-15BC-43B5-9409-B13D3B69FFCF}">
      <dgm:prSet/>
      <dgm:spPr/>
      <dgm:t>
        <a:bodyPr/>
        <a:lstStyle/>
        <a:p>
          <a:endParaRPr lang="ru-RU"/>
        </a:p>
      </dgm:t>
    </dgm:pt>
    <dgm:pt modelId="{D40428A6-2C96-4F26-8944-D7F9AD4D26F5}" type="pres">
      <dgm:prSet presAssocID="{5419C7EB-6BA0-44AD-BCF8-9A880BAE2DF6}" presName="Name0" presStyleCnt="0">
        <dgm:presLayoutVars>
          <dgm:dir/>
          <dgm:resizeHandles val="exact"/>
        </dgm:presLayoutVars>
      </dgm:prSet>
      <dgm:spPr/>
    </dgm:pt>
    <dgm:pt modelId="{FA545366-2D14-4099-8A18-54FB3541AEAB}" type="pres">
      <dgm:prSet presAssocID="{7B0F3391-D79A-44FA-9D5D-91233B2E2A03}" presName="node" presStyleLbl="node1" presStyleIdx="0" presStyleCnt="3">
        <dgm:presLayoutVars>
          <dgm:bulletEnabled val="1"/>
        </dgm:presLayoutVars>
      </dgm:prSet>
      <dgm:spPr/>
      <dgm:t>
        <a:bodyPr/>
        <a:lstStyle/>
        <a:p>
          <a:endParaRPr lang="ru-RU"/>
        </a:p>
      </dgm:t>
    </dgm:pt>
    <dgm:pt modelId="{933544E9-8EC9-4355-9D28-2AB43780F2D4}" type="pres">
      <dgm:prSet presAssocID="{426BFBE3-F2DC-4608-B30C-8670DAA01721}" presName="sibTrans" presStyleLbl="sibTrans2D1" presStyleIdx="0" presStyleCnt="2"/>
      <dgm:spPr/>
    </dgm:pt>
    <dgm:pt modelId="{A37F5610-C8F4-4179-9F0D-F4A4EB75C659}" type="pres">
      <dgm:prSet presAssocID="{426BFBE3-F2DC-4608-B30C-8670DAA01721}" presName="connectorText" presStyleLbl="sibTrans2D1" presStyleIdx="0" presStyleCnt="2"/>
      <dgm:spPr/>
    </dgm:pt>
    <dgm:pt modelId="{27C3C60F-411C-4921-81AA-932F8792620C}" type="pres">
      <dgm:prSet presAssocID="{1A10D4EA-5206-4882-8CA5-A717F54EE9B5}" presName="node" presStyleLbl="node1" presStyleIdx="1" presStyleCnt="3">
        <dgm:presLayoutVars>
          <dgm:bulletEnabled val="1"/>
        </dgm:presLayoutVars>
      </dgm:prSet>
      <dgm:spPr/>
    </dgm:pt>
    <dgm:pt modelId="{82FC3538-877A-4178-8389-615D5B0494B2}" type="pres">
      <dgm:prSet presAssocID="{878EE4E0-9ECF-477F-95B5-57C110849154}" presName="sibTrans" presStyleLbl="sibTrans2D1" presStyleIdx="1" presStyleCnt="2"/>
      <dgm:spPr/>
    </dgm:pt>
    <dgm:pt modelId="{DD3D18C2-C0E9-4201-922B-DF45D932D392}" type="pres">
      <dgm:prSet presAssocID="{878EE4E0-9ECF-477F-95B5-57C110849154}" presName="connectorText" presStyleLbl="sibTrans2D1" presStyleIdx="1" presStyleCnt="2"/>
      <dgm:spPr/>
    </dgm:pt>
    <dgm:pt modelId="{85786068-33B2-49AE-914A-A7419A9F64C5}" type="pres">
      <dgm:prSet presAssocID="{D007B766-3128-44E8-BF88-984316ADBDC4}" presName="node" presStyleLbl="node1" presStyleIdx="2" presStyleCnt="3">
        <dgm:presLayoutVars>
          <dgm:bulletEnabled val="1"/>
        </dgm:presLayoutVars>
      </dgm:prSet>
      <dgm:spPr/>
    </dgm:pt>
  </dgm:ptLst>
  <dgm:cxnLst>
    <dgm:cxn modelId="{5C38098E-D82E-46D0-B848-A2BFC540FE05}" type="presOf" srcId="{D007B766-3128-44E8-BF88-984316ADBDC4}" destId="{85786068-33B2-49AE-914A-A7419A9F64C5}" srcOrd="0" destOrd="0" presId="urn:microsoft.com/office/officeart/2005/8/layout/process1"/>
    <dgm:cxn modelId="{4427191B-0EFB-4BA8-A1BC-FA49D8650613}" type="presOf" srcId="{5419C7EB-6BA0-44AD-BCF8-9A880BAE2DF6}" destId="{D40428A6-2C96-4F26-8944-D7F9AD4D26F5}" srcOrd="0" destOrd="0" presId="urn:microsoft.com/office/officeart/2005/8/layout/process1"/>
    <dgm:cxn modelId="{13AD03A0-F597-439C-8CC5-4A152A5DA21F}" srcId="{5419C7EB-6BA0-44AD-BCF8-9A880BAE2DF6}" destId="{7B0F3391-D79A-44FA-9D5D-91233B2E2A03}" srcOrd="0" destOrd="0" parTransId="{F97DAEB5-694D-43B4-AEB5-F509175CDF68}" sibTransId="{426BFBE3-F2DC-4608-B30C-8670DAA01721}"/>
    <dgm:cxn modelId="{77740950-FB74-4256-AF19-C58498B635D9}" type="presOf" srcId="{1A10D4EA-5206-4882-8CA5-A717F54EE9B5}" destId="{27C3C60F-411C-4921-81AA-932F8792620C}" srcOrd="0" destOrd="0" presId="urn:microsoft.com/office/officeart/2005/8/layout/process1"/>
    <dgm:cxn modelId="{B3A34D13-25A6-4DAC-AA92-24E40D12434D}" srcId="{5419C7EB-6BA0-44AD-BCF8-9A880BAE2DF6}" destId="{1A10D4EA-5206-4882-8CA5-A717F54EE9B5}" srcOrd="1" destOrd="0" parTransId="{2F74BB8F-DAA6-4255-B63C-CF59F80BE4C0}" sibTransId="{878EE4E0-9ECF-477F-95B5-57C110849154}"/>
    <dgm:cxn modelId="{BB2BA8BA-15BC-43B5-9409-B13D3B69FFCF}" srcId="{5419C7EB-6BA0-44AD-BCF8-9A880BAE2DF6}" destId="{D007B766-3128-44E8-BF88-984316ADBDC4}" srcOrd="2" destOrd="0" parTransId="{7F3F5191-B90A-409D-9AAD-B8BB58374C36}" sibTransId="{5A968E4C-946E-49D3-8E72-F36C17A0B545}"/>
    <dgm:cxn modelId="{55568DD2-3146-4C73-A6B4-8ED83262CBEE}" type="presOf" srcId="{7B0F3391-D79A-44FA-9D5D-91233B2E2A03}" destId="{FA545366-2D14-4099-8A18-54FB3541AEAB}" srcOrd="0" destOrd="0" presId="urn:microsoft.com/office/officeart/2005/8/layout/process1"/>
    <dgm:cxn modelId="{44826AEC-D6E5-4938-85EB-01A9BA9A7B02}" type="presOf" srcId="{426BFBE3-F2DC-4608-B30C-8670DAA01721}" destId="{933544E9-8EC9-4355-9D28-2AB43780F2D4}" srcOrd="0" destOrd="0" presId="urn:microsoft.com/office/officeart/2005/8/layout/process1"/>
    <dgm:cxn modelId="{EBA2CFC5-569A-4D73-92E8-7C090AC49CBB}" type="presOf" srcId="{878EE4E0-9ECF-477F-95B5-57C110849154}" destId="{82FC3538-877A-4178-8389-615D5B0494B2}" srcOrd="0" destOrd="0" presId="urn:microsoft.com/office/officeart/2005/8/layout/process1"/>
    <dgm:cxn modelId="{0E294552-CBE1-4028-81CF-63FF605243C7}" type="presOf" srcId="{878EE4E0-9ECF-477F-95B5-57C110849154}" destId="{DD3D18C2-C0E9-4201-922B-DF45D932D392}" srcOrd="1" destOrd="0" presId="urn:microsoft.com/office/officeart/2005/8/layout/process1"/>
    <dgm:cxn modelId="{AEEB9EC0-9E60-46C2-BEFF-277F71A2DE1B}" type="presOf" srcId="{426BFBE3-F2DC-4608-B30C-8670DAA01721}" destId="{A37F5610-C8F4-4179-9F0D-F4A4EB75C659}" srcOrd="1" destOrd="0" presId="urn:microsoft.com/office/officeart/2005/8/layout/process1"/>
    <dgm:cxn modelId="{4A56238D-17D6-424C-B0B9-8B34900214D3}" type="presParOf" srcId="{D40428A6-2C96-4F26-8944-D7F9AD4D26F5}" destId="{FA545366-2D14-4099-8A18-54FB3541AEAB}" srcOrd="0" destOrd="0" presId="urn:microsoft.com/office/officeart/2005/8/layout/process1"/>
    <dgm:cxn modelId="{B366FC48-48C0-46E8-B9A9-60CAFDEA7D2E}" type="presParOf" srcId="{D40428A6-2C96-4F26-8944-D7F9AD4D26F5}" destId="{933544E9-8EC9-4355-9D28-2AB43780F2D4}" srcOrd="1" destOrd="0" presId="urn:microsoft.com/office/officeart/2005/8/layout/process1"/>
    <dgm:cxn modelId="{4CB53F6D-5050-4AF7-982A-22BDACB7ACCE}" type="presParOf" srcId="{933544E9-8EC9-4355-9D28-2AB43780F2D4}" destId="{A37F5610-C8F4-4179-9F0D-F4A4EB75C659}" srcOrd="0" destOrd="0" presId="urn:microsoft.com/office/officeart/2005/8/layout/process1"/>
    <dgm:cxn modelId="{2F7F1350-8BC4-4E1D-BD3D-395E2B3B2B0F}" type="presParOf" srcId="{D40428A6-2C96-4F26-8944-D7F9AD4D26F5}" destId="{27C3C60F-411C-4921-81AA-932F8792620C}" srcOrd="2" destOrd="0" presId="urn:microsoft.com/office/officeart/2005/8/layout/process1"/>
    <dgm:cxn modelId="{0C82676F-53E7-49B5-9776-3249156D3525}" type="presParOf" srcId="{D40428A6-2C96-4F26-8944-D7F9AD4D26F5}" destId="{82FC3538-877A-4178-8389-615D5B0494B2}" srcOrd="3" destOrd="0" presId="urn:microsoft.com/office/officeart/2005/8/layout/process1"/>
    <dgm:cxn modelId="{1C40B7AC-2762-45FA-8EAC-25A0F29565C7}" type="presParOf" srcId="{82FC3538-877A-4178-8389-615D5B0494B2}" destId="{DD3D18C2-C0E9-4201-922B-DF45D932D392}" srcOrd="0" destOrd="0" presId="urn:microsoft.com/office/officeart/2005/8/layout/process1"/>
    <dgm:cxn modelId="{ABC4EFAA-62F3-4EC5-84A3-E785AC55F9E6}" type="presParOf" srcId="{D40428A6-2C96-4F26-8944-D7F9AD4D26F5}" destId="{85786068-33B2-49AE-914A-A7419A9F64C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D7EC4F-848D-4D80-AB99-4D354242213B}"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ru-RU"/>
        </a:p>
      </dgm:t>
    </dgm:pt>
    <dgm:pt modelId="{67ACCB61-8C23-4AD8-9C36-47BDB9911A0A}">
      <dgm:prSet phldrT="[Текст]"/>
      <dgm:spPr/>
      <dgm:t>
        <a:bodyPr/>
        <a:lstStyle/>
        <a:p>
          <a:r>
            <a:rPr lang="en-US" dirty="0" smtClean="0"/>
            <a:t>Survey of employers</a:t>
          </a:r>
          <a:endParaRPr lang="ru-RU" dirty="0"/>
        </a:p>
      </dgm:t>
    </dgm:pt>
    <dgm:pt modelId="{48E5FEDC-40F4-47CD-9DA5-B10B946D2EC6}" type="parTrans" cxnId="{494690C9-44A7-4B14-A254-1715190C67A0}">
      <dgm:prSet/>
      <dgm:spPr/>
      <dgm:t>
        <a:bodyPr/>
        <a:lstStyle/>
        <a:p>
          <a:endParaRPr lang="ru-RU"/>
        </a:p>
      </dgm:t>
    </dgm:pt>
    <dgm:pt modelId="{21A4263C-1112-4ECE-A80D-8D8692A33350}" type="sibTrans" cxnId="{494690C9-44A7-4B14-A254-1715190C67A0}">
      <dgm:prSet/>
      <dgm:spPr/>
      <dgm:t>
        <a:bodyPr/>
        <a:lstStyle/>
        <a:p>
          <a:endParaRPr lang="ru-RU"/>
        </a:p>
      </dgm:t>
    </dgm:pt>
    <dgm:pt modelId="{277285BE-705A-4C84-9958-FE20EE2B6CBC}">
      <dgm:prSet phldrT="[Текст]"/>
      <dgm:spPr/>
      <dgm:t>
        <a:bodyPr/>
        <a:lstStyle/>
        <a:p>
          <a:r>
            <a:rPr lang="en-US" dirty="0" smtClean="0"/>
            <a:t>Analysis of job vacancies </a:t>
          </a:r>
          <a:endParaRPr lang="ru-RU" dirty="0"/>
        </a:p>
      </dgm:t>
    </dgm:pt>
    <dgm:pt modelId="{A1A63DD9-9131-4E62-8576-134DFEEF0878}" type="parTrans" cxnId="{D56C8282-EC8B-4C47-AAA4-3773C81DD1C6}">
      <dgm:prSet/>
      <dgm:spPr/>
      <dgm:t>
        <a:bodyPr/>
        <a:lstStyle/>
        <a:p>
          <a:endParaRPr lang="ru-RU"/>
        </a:p>
      </dgm:t>
    </dgm:pt>
    <dgm:pt modelId="{1AC6C5A0-04B4-47F7-9897-EB7E38D655B5}" type="sibTrans" cxnId="{D56C8282-EC8B-4C47-AAA4-3773C81DD1C6}">
      <dgm:prSet/>
      <dgm:spPr/>
      <dgm:t>
        <a:bodyPr/>
        <a:lstStyle/>
        <a:p>
          <a:endParaRPr lang="ru-RU"/>
        </a:p>
      </dgm:t>
    </dgm:pt>
    <dgm:pt modelId="{1D021EA5-3177-4CFE-815F-C9C6E282F9EA}" type="pres">
      <dgm:prSet presAssocID="{17D7EC4F-848D-4D80-AB99-4D354242213B}" presName="Name0" presStyleCnt="0">
        <dgm:presLayoutVars>
          <dgm:chMax val="2"/>
          <dgm:chPref val="2"/>
          <dgm:animLvl val="lvl"/>
        </dgm:presLayoutVars>
      </dgm:prSet>
      <dgm:spPr/>
    </dgm:pt>
    <dgm:pt modelId="{5F848CC7-CDD5-49AD-89D0-0AA2D13141D1}" type="pres">
      <dgm:prSet presAssocID="{17D7EC4F-848D-4D80-AB99-4D354242213B}" presName="LeftText" presStyleLbl="revTx" presStyleIdx="0" presStyleCnt="0">
        <dgm:presLayoutVars>
          <dgm:bulletEnabled val="1"/>
        </dgm:presLayoutVars>
      </dgm:prSet>
      <dgm:spPr/>
    </dgm:pt>
    <dgm:pt modelId="{6ACC7424-3434-4095-8039-A2A831B3176B}" type="pres">
      <dgm:prSet presAssocID="{17D7EC4F-848D-4D80-AB99-4D354242213B}" presName="LeftNode" presStyleLbl="bgImgPlace1" presStyleIdx="0" presStyleCnt="2">
        <dgm:presLayoutVars>
          <dgm:chMax val="2"/>
          <dgm:chPref val="2"/>
        </dgm:presLayoutVars>
      </dgm:prSet>
      <dgm:spPr/>
    </dgm:pt>
    <dgm:pt modelId="{EBDBA592-AB55-452A-AFDC-BBC846AE2453}" type="pres">
      <dgm:prSet presAssocID="{17D7EC4F-848D-4D80-AB99-4D354242213B}" presName="RightText" presStyleLbl="revTx" presStyleIdx="0" presStyleCnt="0">
        <dgm:presLayoutVars>
          <dgm:bulletEnabled val="1"/>
        </dgm:presLayoutVars>
      </dgm:prSet>
      <dgm:spPr/>
    </dgm:pt>
    <dgm:pt modelId="{E01D2FA7-9508-4DBE-8F93-36C55C2AB494}" type="pres">
      <dgm:prSet presAssocID="{17D7EC4F-848D-4D80-AB99-4D354242213B}" presName="RightNode" presStyleLbl="bgImgPlace1" presStyleIdx="1" presStyleCnt="2">
        <dgm:presLayoutVars>
          <dgm:chMax val="0"/>
          <dgm:chPref val="0"/>
        </dgm:presLayoutVars>
      </dgm:prSet>
      <dgm:spPr/>
    </dgm:pt>
    <dgm:pt modelId="{96C11A34-C863-46DE-86F9-C95E74AB08BB}" type="pres">
      <dgm:prSet presAssocID="{17D7EC4F-848D-4D80-AB99-4D354242213B}" presName="TopArrow" presStyleLbl="node1" presStyleIdx="0" presStyleCnt="2"/>
      <dgm:spPr/>
    </dgm:pt>
    <dgm:pt modelId="{AFBEBA2D-9585-420E-BD90-46FD8A013705}" type="pres">
      <dgm:prSet presAssocID="{17D7EC4F-848D-4D80-AB99-4D354242213B}" presName="BottomArrow" presStyleLbl="node1" presStyleIdx="1" presStyleCnt="2"/>
      <dgm:spPr/>
    </dgm:pt>
  </dgm:ptLst>
  <dgm:cxnLst>
    <dgm:cxn modelId="{7F0406E8-9FFB-4430-95B5-3782E146E5C2}" type="presOf" srcId="{17D7EC4F-848D-4D80-AB99-4D354242213B}" destId="{1D021EA5-3177-4CFE-815F-C9C6E282F9EA}" srcOrd="0" destOrd="0" presId="urn:microsoft.com/office/officeart/2009/layout/ReverseList"/>
    <dgm:cxn modelId="{CFA2C37C-C228-4D7E-89B4-3C92CE22E2B2}" type="presOf" srcId="{277285BE-705A-4C84-9958-FE20EE2B6CBC}" destId="{EBDBA592-AB55-452A-AFDC-BBC846AE2453}" srcOrd="0" destOrd="0" presId="urn:microsoft.com/office/officeart/2009/layout/ReverseList"/>
    <dgm:cxn modelId="{F4B72B2A-EA85-4AC3-8C81-1A181918E5F8}" type="presOf" srcId="{67ACCB61-8C23-4AD8-9C36-47BDB9911A0A}" destId="{5F848CC7-CDD5-49AD-89D0-0AA2D13141D1}" srcOrd="0" destOrd="0" presId="urn:microsoft.com/office/officeart/2009/layout/ReverseList"/>
    <dgm:cxn modelId="{D56C8282-EC8B-4C47-AAA4-3773C81DD1C6}" srcId="{17D7EC4F-848D-4D80-AB99-4D354242213B}" destId="{277285BE-705A-4C84-9958-FE20EE2B6CBC}" srcOrd="1" destOrd="0" parTransId="{A1A63DD9-9131-4E62-8576-134DFEEF0878}" sibTransId="{1AC6C5A0-04B4-47F7-9897-EB7E38D655B5}"/>
    <dgm:cxn modelId="{556FAC11-789D-4EC3-BF90-8BCABF0140FC}" type="presOf" srcId="{67ACCB61-8C23-4AD8-9C36-47BDB9911A0A}" destId="{6ACC7424-3434-4095-8039-A2A831B3176B}" srcOrd="1" destOrd="0" presId="urn:microsoft.com/office/officeart/2009/layout/ReverseList"/>
    <dgm:cxn modelId="{BFCDE325-99B3-43CE-B1F4-B2043C85C46D}" type="presOf" srcId="{277285BE-705A-4C84-9958-FE20EE2B6CBC}" destId="{E01D2FA7-9508-4DBE-8F93-36C55C2AB494}" srcOrd="1" destOrd="0" presId="urn:microsoft.com/office/officeart/2009/layout/ReverseList"/>
    <dgm:cxn modelId="{494690C9-44A7-4B14-A254-1715190C67A0}" srcId="{17D7EC4F-848D-4D80-AB99-4D354242213B}" destId="{67ACCB61-8C23-4AD8-9C36-47BDB9911A0A}" srcOrd="0" destOrd="0" parTransId="{48E5FEDC-40F4-47CD-9DA5-B10B946D2EC6}" sibTransId="{21A4263C-1112-4ECE-A80D-8D8692A33350}"/>
    <dgm:cxn modelId="{1B987555-A3F0-4540-81E8-7C079320D8FE}" type="presParOf" srcId="{1D021EA5-3177-4CFE-815F-C9C6E282F9EA}" destId="{5F848CC7-CDD5-49AD-89D0-0AA2D13141D1}" srcOrd="0" destOrd="0" presId="urn:microsoft.com/office/officeart/2009/layout/ReverseList"/>
    <dgm:cxn modelId="{9D876D2D-8D54-46FC-B141-B1CB6EA0F91A}" type="presParOf" srcId="{1D021EA5-3177-4CFE-815F-C9C6E282F9EA}" destId="{6ACC7424-3434-4095-8039-A2A831B3176B}" srcOrd="1" destOrd="0" presId="urn:microsoft.com/office/officeart/2009/layout/ReverseList"/>
    <dgm:cxn modelId="{367BA463-45ED-42E8-BA95-D2EBB2046067}" type="presParOf" srcId="{1D021EA5-3177-4CFE-815F-C9C6E282F9EA}" destId="{EBDBA592-AB55-452A-AFDC-BBC846AE2453}" srcOrd="2" destOrd="0" presId="urn:microsoft.com/office/officeart/2009/layout/ReverseList"/>
    <dgm:cxn modelId="{7593B9A4-3F62-477E-A43C-8060E76FBDD5}" type="presParOf" srcId="{1D021EA5-3177-4CFE-815F-C9C6E282F9EA}" destId="{E01D2FA7-9508-4DBE-8F93-36C55C2AB494}" srcOrd="3" destOrd="0" presId="urn:microsoft.com/office/officeart/2009/layout/ReverseList"/>
    <dgm:cxn modelId="{49AE4C38-044C-4878-85EB-75C96CA078AD}" type="presParOf" srcId="{1D021EA5-3177-4CFE-815F-C9C6E282F9EA}" destId="{96C11A34-C863-46DE-86F9-C95E74AB08BB}" srcOrd="4" destOrd="0" presId="urn:microsoft.com/office/officeart/2009/layout/ReverseList"/>
    <dgm:cxn modelId="{2EA89978-61A9-4F04-B6E7-26BCCBA18C1F}" type="presParOf" srcId="{1D021EA5-3177-4CFE-815F-C9C6E282F9EA}" destId="{AFBEBA2D-9585-420E-BD90-46FD8A013705}"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12C72C-9146-4BA7-8FC7-6590D780995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ru-RU"/>
        </a:p>
      </dgm:t>
    </dgm:pt>
    <dgm:pt modelId="{657928DF-3825-4F7C-B743-EBF892220CDD}">
      <dgm:prSet phldrT="[Текст]"/>
      <dgm:spPr/>
      <dgm:t>
        <a:bodyPr/>
        <a:lstStyle/>
        <a:p>
          <a:r>
            <a:rPr lang="en-US" dirty="0" smtClean="0"/>
            <a:t>State Educational Standards</a:t>
          </a:r>
          <a:endParaRPr lang="ru-RU" dirty="0"/>
        </a:p>
      </dgm:t>
    </dgm:pt>
    <dgm:pt modelId="{927A8568-FE1A-4164-A47E-F05338DCAF2E}" type="parTrans" cxnId="{AB20BA59-FD80-414B-920A-546F39F6799B}">
      <dgm:prSet/>
      <dgm:spPr/>
      <dgm:t>
        <a:bodyPr/>
        <a:lstStyle/>
        <a:p>
          <a:endParaRPr lang="ru-RU"/>
        </a:p>
      </dgm:t>
    </dgm:pt>
    <dgm:pt modelId="{3461A79B-866D-4231-A788-27B80E460FE8}" type="sibTrans" cxnId="{AB20BA59-FD80-414B-920A-546F39F6799B}">
      <dgm:prSet/>
      <dgm:spPr/>
      <dgm:t>
        <a:bodyPr/>
        <a:lstStyle/>
        <a:p>
          <a:endParaRPr lang="ru-RU"/>
        </a:p>
      </dgm:t>
    </dgm:pt>
    <dgm:pt modelId="{6E77C6BB-EBE2-4AB5-BFA0-FAFB1B989C2B}">
      <dgm:prSet phldrT="[Текст]"/>
      <dgm:spPr/>
      <dgm:t>
        <a:bodyPr/>
        <a:lstStyle/>
        <a:p>
          <a:r>
            <a:rPr lang="en-US" dirty="0" smtClean="0"/>
            <a:t>Labor Market Demands from Job Advertisements</a:t>
          </a:r>
          <a:endParaRPr lang="ru-RU" dirty="0"/>
        </a:p>
      </dgm:t>
    </dgm:pt>
    <dgm:pt modelId="{E3F2798D-A597-4FA4-9598-84FA5667640C}" type="parTrans" cxnId="{C16E93F1-C759-4E8C-9131-DEE1A08F367E}">
      <dgm:prSet/>
      <dgm:spPr/>
      <dgm:t>
        <a:bodyPr/>
        <a:lstStyle/>
        <a:p>
          <a:endParaRPr lang="ru-RU"/>
        </a:p>
      </dgm:t>
    </dgm:pt>
    <dgm:pt modelId="{CC0F668B-4E2E-496B-81A1-3708F51336E9}" type="sibTrans" cxnId="{C16E93F1-C759-4E8C-9131-DEE1A08F367E}">
      <dgm:prSet/>
      <dgm:spPr/>
      <dgm:t>
        <a:bodyPr/>
        <a:lstStyle/>
        <a:p>
          <a:endParaRPr lang="ru-RU"/>
        </a:p>
      </dgm:t>
    </dgm:pt>
    <dgm:pt modelId="{1182BEC4-DF7B-422E-9F1D-7157DFDB61ED}" type="pres">
      <dgm:prSet presAssocID="{4F12C72C-9146-4BA7-8FC7-6590D7809958}" presName="compositeShape" presStyleCnt="0">
        <dgm:presLayoutVars>
          <dgm:chMax val="2"/>
          <dgm:dir/>
          <dgm:resizeHandles val="exact"/>
        </dgm:presLayoutVars>
      </dgm:prSet>
      <dgm:spPr/>
    </dgm:pt>
    <dgm:pt modelId="{CE4F4AFF-0C6F-42F7-A1EC-48289E2F06FE}" type="pres">
      <dgm:prSet presAssocID="{4F12C72C-9146-4BA7-8FC7-6590D7809958}" presName="divider" presStyleLbl="fgShp" presStyleIdx="0" presStyleCnt="1"/>
      <dgm:spPr/>
    </dgm:pt>
    <dgm:pt modelId="{BAD288DA-03EE-4F74-A187-CFCA9DD7F22C}" type="pres">
      <dgm:prSet presAssocID="{657928DF-3825-4F7C-B743-EBF892220CDD}" presName="downArrow" presStyleLbl="node1" presStyleIdx="0" presStyleCnt="2"/>
      <dgm:spPr/>
    </dgm:pt>
    <dgm:pt modelId="{A5DF5463-5B17-4934-99E5-1F52DA9EE259}" type="pres">
      <dgm:prSet presAssocID="{657928DF-3825-4F7C-B743-EBF892220CDD}" presName="downArrowText" presStyleLbl="revTx" presStyleIdx="0" presStyleCnt="2">
        <dgm:presLayoutVars>
          <dgm:bulletEnabled val="1"/>
        </dgm:presLayoutVars>
      </dgm:prSet>
      <dgm:spPr/>
      <dgm:t>
        <a:bodyPr/>
        <a:lstStyle/>
        <a:p>
          <a:endParaRPr lang="ru-RU"/>
        </a:p>
      </dgm:t>
    </dgm:pt>
    <dgm:pt modelId="{F07F6F3B-A4A3-45DB-A261-CDF141F55416}" type="pres">
      <dgm:prSet presAssocID="{6E77C6BB-EBE2-4AB5-BFA0-FAFB1B989C2B}" presName="upArrow" presStyleLbl="node1" presStyleIdx="1" presStyleCnt="2"/>
      <dgm:spPr/>
    </dgm:pt>
    <dgm:pt modelId="{2CAEF3CA-BEA6-4776-8524-1991BF190642}" type="pres">
      <dgm:prSet presAssocID="{6E77C6BB-EBE2-4AB5-BFA0-FAFB1B989C2B}" presName="upArrowText" presStyleLbl="revTx" presStyleIdx="1" presStyleCnt="2">
        <dgm:presLayoutVars>
          <dgm:bulletEnabled val="1"/>
        </dgm:presLayoutVars>
      </dgm:prSet>
      <dgm:spPr/>
      <dgm:t>
        <a:bodyPr/>
        <a:lstStyle/>
        <a:p>
          <a:endParaRPr lang="ru-RU"/>
        </a:p>
      </dgm:t>
    </dgm:pt>
  </dgm:ptLst>
  <dgm:cxnLst>
    <dgm:cxn modelId="{10FCF0AC-82C3-43A2-B33B-F120932AA70F}" type="presOf" srcId="{4F12C72C-9146-4BA7-8FC7-6590D7809958}" destId="{1182BEC4-DF7B-422E-9F1D-7157DFDB61ED}" srcOrd="0" destOrd="0" presId="urn:microsoft.com/office/officeart/2005/8/layout/arrow3"/>
    <dgm:cxn modelId="{C16E93F1-C759-4E8C-9131-DEE1A08F367E}" srcId="{4F12C72C-9146-4BA7-8FC7-6590D7809958}" destId="{6E77C6BB-EBE2-4AB5-BFA0-FAFB1B989C2B}" srcOrd="1" destOrd="0" parTransId="{E3F2798D-A597-4FA4-9598-84FA5667640C}" sibTransId="{CC0F668B-4E2E-496B-81A1-3708F51336E9}"/>
    <dgm:cxn modelId="{D7137C81-0443-47B7-9295-D052BF15B292}" type="presOf" srcId="{6E77C6BB-EBE2-4AB5-BFA0-FAFB1B989C2B}" destId="{2CAEF3CA-BEA6-4776-8524-1991BF190642}" srcOrd="0" destOrd="0" presId="urn:microsoft.com/office/officeart/2005/8/layout/arrow3"/>
    <dgm:cxn modelId="{AB20BA59-FD80-414B-920A-546F39F6799B}" srcId="{4F12C72C-9146-4BA7-8FC7-6590D7809958}" destId="{657928DF-3825-4F7C-B743-EBF892220CDD}" srcOrd="0" destOrd="0" parTransId="{927A8568-FE1A-4164-A47E-F05338DCAF2E}" sibTransId="{3461A79B-866D-4231-A788-27B80E460FE8}"/>
    <dgm:cxn modelId="{60461C38-5007-4FE2-ADD9-DA6F04F1D1CD}" type="presOf" srcId="{657928DF-3825-4F7C-B743-EBF892220CDD}" destId="{A5DF5463-5B17-4934-99E5-1F52DA9EE259}" srcOrd="0" destOrd="0" presId="urn:microsoft.com/office/officeart/2005/8/layout/arrow3"/>
    <dgm:cxn modelId="{C2E4A364-978F-47F8-B56A-554C777A1F88}" type="presParOf" srcId="{1182BEC4-DF7B-422E-9F1D-7157DFDB61ED}" destId="{CE4F4AFF-0C6F-42F7-A1EC-48289E2F06FE}" srcOrd="0" destOrd="0" presId="urn:microsoft.com/office/officeart/2005/8/layout/arrow3"/>
    <dgm:cxn modelId="{AC316439-200E-4BD5-9CE3-63D82682FC52}" type="presParOf" srcId="{1182BEC4-DF7B-422E-9F1D-7157DFDB61ED}" destId="{BAD288DA-03EE-4F74-A187-CFCA9DD7F22C}" srcOrd="1" destOrd="0" presId="urn:microsoft.com/office/officeart/2005/8/layout/arrow3"/>
    <dgm:cxn modelId="{E9416B76-C1CE-4A8E-BAC0-59F3B16357AD}" type="presParOf" srcId="{1182BEC4-DF7B-422E-9F1D-7157DFDB61ED}" destId="{A5DF5463-5B17-4934-99E5-1F52DA9EE259}" srcOrd="2" destOrd="0" presId="urn:microsoft.com/office/officeart/2005/8/layout/arrow3"/>
    <dgm:cxn modelId="{09B7AE01-8789-4BB2-9928-B71155C65785}" type="presParOf" srcId="{1182BEC4-DF7B-422E-9F1D-7157DFDB61ED}" destId="{F07F6F3B-A4A3-45DB-A261-CDF141F55416}" srcOrd="3" destOrd="0" presId="urn:microsoft.com/office/officeart/2005/8/layout/arrow3"/>
    <dgm:cxn modelId="{AC20AA8F-DD2D-4AA8-915B-D3A1054C43D0}" type="presParOf" srcId="{1182BEC4-DF7B-422E-9F1D-7157DFDB61ED}" destId="{2CAEF3CA-BEA6-4776-8524-1991BF190642}"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F3143-CC48-4FD7-903F-D6AA2E78C909}">
      <dsp:nvSpPr>
        <dsp:cNvPr id="0" name=""/>
        <dsp:cNvSpPr/>
      </dsp:nvSpPr>
      <dsp:spPr>
        <a:xfrm>
          <a:off x="848611" y="261477"/>
          <a:ext cx="3379089" cy="3379089"/>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WP 3.2.</a:t>
          </a:r>
          <a:endParaRPr lang="ru-RU" sz="3300" kern="1200" dirty="0"/>
        </a:p>
      </dsp:txBody>
      <dsp:txXfrm>
        <a:off x="2629471" y="977522"/>
        <a:ext cx="1206817" cy="1005681"/>
      </dsp:txXfrm>
    </dsp:sp>
    <dsp:sp modelId="{A68D12D6-B34F-49D9-A008-E3BA6375FB32}">
      <dsp:nvSpPr>
        <dsp:cNvPr id="0" name=""/>
        <dsp:cNvSpPr/>
      </dsp:nvSpPr>
      <dsp:spPr>
        <a:xfrm>
          <a:off x="779018" y="382158"/>
          <a:ext cx="3379089" cy="3379089"/>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WP 3.3.</a:t>
          </a:r>
          <a:endParaRPr lang="ru-RU" sz="3300" kern="1200" dirty="0"/>
        </a:p>
      </dsp:txBody>
      <dsp:txXfrm>
        <a:off x="1583563" y="2574544"/>
        <a:ext cx="1810226" cy="884999"/>
      </dsp:txXfrm>
    </dsp:sp>
    <dsp:sp modelId="{98C28E60-A053-4AE5-9B97-70F738D7BAC9}">
      <dsp:nvSpPr>
        <dsp:cNvPr id="0" name=""/>
        <dsp:cNvSpPr/>
      </dsp:nvSpPr>
      <dsp:spPr>
        <a:xfrm>
          <a:off x="709424" y="261477"/>
          <a:ext cx="3379089" cy="3379089"/>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solidFill>
                <a:srgbClr val="0070C0"/>
              </a:solidFill>
            </a:rPr>
            <a:t>WP 3.1.</a:t>
          </a:r>
          <a:endParaRPr lang="ru-RU" sz="3300" kern="1200" dirty="0">
            <a:solidFill>
              <a:srgbClr val="0070C0"/>
            </a:solidFill>
          </a:endParaRPr>
        </a:p>
      </dsp:txBody>
      <dsp:txXfrm>
        <a:off x="1100836" y="977522"/>
        <a:ext cx="1206817" cy="1005681"/>
      </dsp:txXfrm>
    </dsp:sp>
    <dsp:sp modelId="{F14BD936-368B-4679-A8D6-85FDEFEC3479}">
      <dsp:nvSpPr>
        <dsp:cNvPr id="0" name=""/>
        <dsp:cNvSpPr/>
      </dsp:nvSpPr>
      <dsp:spPr>
        <a:xfrm>
          <a:off x="639708" y="52295"/>
          <a:ext cx="3797452" cy="379745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972C58-465F-4095-BC76-C1ADF931BAAD}">
      <dsp:nvSpPr>
        <dsp:cNvPr id="0" name=""/>
        <dsp:cNvSpPr/>
      </dsp:nvSpPr>
      <dsp:spPr>
        <a:xfrm>
          <a:off x="569836" y="172763"/>
          <a:ext cx="3797452" cy="379745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79F7F1-D00E-47F3-8BC2-B02C2E2F3402}">
      <dsp:nvSpPr>
        <dsp:cNvPr id="0" name=""/>
        <dsp:cNvSpPr/>
      </dsp:nvSpPr>
      <dsp:spPr>
        <a:xfrm>
          <a:off x="499964" y="52295"/>
          <a:ext cx="3797452" cy="379745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45366-2D14-4099-8A18-54FB3541AEAB}">
      <dsp:nvSpPr>
        <dsp:cNvPr id="0" name=""/>
        <dsp:cNvSpPr/>
      </dsp:nvSpPr>
      <dsp:spPr>
        <a:xfrm>
          <a:off x="7143" y="955410"/>
          <a:ext cx="2135187" cy="12811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Survey</a:t>
          </a:r>
          <a:endParaRPr lang="ru-RU" sz="1900" kern="1200" dirty="0"/>
        </a:p>
      </dsp:txBody>
      <dsp:txXfrm>
        <a:off x="44665" y="992932"/>
        <a:ext cx="2060143" cy="1206068"/>
      </dsp:txXfrm>
    </dsp:sp>
    <dsp:sp modelId="{933544E9-8EC9-4355-9D28-2AB43780F2D4}">
      <dsp:nvSpPr>
        <dsp:cNvPr id="0" name=""/>
        <dsp:cNvSpPr/>
      </dsp:nvSpPr>
      <dsp:spPr>
        <a:xfrm>
          <a:off x="2355850" y="133120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2355850" y="1437108"/>
        <a:ext cx="316861" cy="317716"/>
      </dsp:txXfrm>
    </dsp:sp>
    <dsp:sp modelId="{27C3C60F-411C-4921-81AA-932F8792620C}">
      <dsp:nvSpPr>
        <dsp:cNvPr id="0" name=""/>
        <dsp:cNvSpPr/>
      </dsp:nvSpPr>
      <dsp:spPr>
        <a:xfrm>
          <a:off x="2996406" y="955410"/>
          <a:ext cx="2135187" cy="12811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Gaps Analysis of Competences</a:t>
          </a:r>
          <a:endParaRPr lang="ru-RU" sz="1900" kern="1200" dirty="0"/>
        </a:p>
      </dsp:txBody>
      <dsp:txXfrm>
        <a:off x="3033928" y="992932"/>
        <a:ext cx="2060143" cy="1206068"/>
      </dsp:txXfrm>
    </dsp:sp>
    <dsp:sp modelId="{82FC3538-877A-4178-8389-615D5B0494B2}">
      <dsp:nvSpPr>
        <dsp:cNvPr id="0" name=""/>
        <dsp:cNvSpPr/>
      </dsp:nvSpPr>
      <dsp:spPr>
        <a:xfrm>
          <a:off x="5345112" y="133120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5345112" y="1437108"/>
        <a:ext cx="316861" cy="317716"/>
      </dsp:txXfrm>
    </dsp:sp>
    <dsp:sp modelId="{85786068-33B2-49AE-914A-A7419A9F64C5}">
      <dsp:nvSpPr>
        <dsp:cNvPr id="0" name=""/>
        <dsp:cNvSpPr/>
      </dsp:nvSpPr>
      <dsp:spPr>
        <a:xfrm>
          <a:off x="5985668" y="955410"/>
          <a:ext cx="2135187" cy="12811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Recommendations</a:t>
          </a:r>
          <a:endParaRPr lang="ru-RU" sz="1900" kern="1200" dirty="0"/>
        </a:p>
      </dsp:txBody>
      <dsp:txXfrm>
        <a:off x="6023190" y="992932"/>
        <a:ext cx="2060143" cy="1206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C7424-3434-4095-8039-A2A831B3176B}">
      <dsp:nvSpPr>
        <dsp:cNvPr id="0" name=""/>
        <dsp:cNvSpPr/>
      </dsp:nvSpPr>
      <dsp:spPr>
        <a:xfrm rot="16200000">
          <a:off x="350144" y="1221339"/>
          <a:ext cx="2586209" cy="1580448"/>
        </a:xfrm>
        <a:prstGeom prst="round2SameRect">
          <a:avLst>
            <a:gd name="adj1" fmla="val 1667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146050" rIns="131445" bIns="146050" numCol="1" spcCol="1270" anchor="t" anchorCtr="0">
          <a:noAutofit/>
        </a:bodyPr>
        <a:lstStyle/>
        <a:p>
          <a:pPr lvl="0" algn="l" defTabSz="1022350">
            <a:lnSpc>
              <a:spcPct val="90000"/>
            </a:lnSpc>
            <a:spcBef>
              <a:spcPct val="0"/>
            </a:spcBef>
            <a:spcAft>
              <a:spcPct val="35000"/>
            </a:spcAft>
          </a:pPr>
          <a:r>
            <a:rPr lang="en-US" sz="2300" kern="1200" dirty="0" smtClean="0"/>
            <a:t>Survey of employers</a:t>
          </a:r>
          <a:endParaRPr lang="ru-RU" sz="2300" kern="1200" dirty="0"/>
        </a:p>
      </dsp:txBody>
      <dsp:txXfrm rot="5400000">
        <a:off x="930190" y="795624"/>
        <a:ext cx="1503283" cy="2431879"/>
      </dsp:txXfrm>
    </dsp:sp>
    <dsp:sp modelId="{E01D2FA7-9508-4DBE-8F93-36C55C2AB494}">
      <dsp:nvSpPr>
        <dsp:cNvPr id="0" name=""/>
        <dsp:cNvSpPr/>
      </dsp:nvSpPr>
      <dsp:spPr>
        <a:xfrm rot="5400000">
          <a:off x="2002357" y="1221339"/>
          <a:ext cx="2586209" cy="1580448"/>
        </a:xfrm>
        <a:prstGeom prst="round2SameRect">
          <a:avLst>
            <a:gd name="adj1" fmla="val 1667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1445" tIns="146050" rIns="87630" bIns="146050" numCol="1" spcCol="1270" anchor="t" anchorCtr="0">
          <a:noAutofit/>
        </a:bodyPr>
        <a:lstStyle/>
        <a:p>
          <a:pPr lvl="0" algn="l" defTabSz="1022350">
            <a:lnSpc>
              <a:spcPct val="90000"/>
            </a:lnSpc>
            <a:spcBef>
              <a:spcPct val="0"/>
            </a:spcBef>
            <a:spcAft>
              <a:spcPct val="35000"/>
            </a:spcAft>
          </a:pPr>
          <a:r>
            <a:rPr lang="en-US" sz="2300" kern="1200" dirty="0" smtClean="0"/>
            <a:t>Analysis of job vacancies </a:t>
          </a:r>
          <a:endParaRPr lang="ru-RU" sz="2300" kern="1200" dirty="0"/>
        </a:p>
      </dsp:txBody>
      <dsp:txXfrm rot="-5400000">
        <a:off x="2505238" y="795624"/>
        <a:ext cx="1503283" cy="2431879"/>
      </dsp:txXfrm>
    </dsp:sp>
    <dsp:sp modelId="{96C11A34-C863-46DE-86F9-C95E74AB08BB}">
      <dsp:nvSpPr>
        <dsp:cNvPr id="0" name=""/>
        <dsp:cNvSpPr/>
      </dsp:nvSpPr>
      <dsp:spPr>
        <a:xfrm>
          <a:off x="1643087" y="0"/>
          <a:ext cx="1652213" cy="165213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EBA2D-9585-420E-BD90-46FD8A013705}">
      <dsp:nvSpPr>
        <dsp:cNvPr id="0" name=""/>
        <dsp:cNvSpPr/>
      </dsp:nvSpPr>
      <dsp:spPr>
        <a:xfrm rot="10800000">
          <a:off x="1643087" y="2370591"/>
          <a:ext cx="1652213" cy="1652133"/>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F4AFF-0C6F-42F7-A1EC-48289E2F06FE}">
      <dsp:nvSpPr>
        <dsp:cNvPr id="0" name=""/>
        <dsp:cNvSpPr/>
      </dsp:nvSpPr>
      <dsp:spPr>
        <a:xfrm rot="21300000">
          <a:off x="15155" y="1730319"/>
          <a:ext cx="4908400" cy="562085"/>
        </a:xfrm>
        <a:prstGeom prst="mathMinus">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D288DA-03EE-4F74-A187-CFCA9DD7F22C}">
      <dsp:nvSpPr>
        <dsp:cNvPr id="0" name=""/>
        <dsp:cNvSpPr/>
      </dsp:nvSpPr>
      <dsp:spPr>
        <a:xfrm>
          <a:off x="592645" y="201136"/>
          <a:ext cx="1481613" cy="1609090"/>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DF5463-5B17-4934-99E5-1F52DA9EE259}">
      <dsp:nvSpPr>
        <dsp:cNvPr id="0" name=""/>
        <dsp:cNvSpPr/>
      </dsp:nvSpPr>
      <dsp:spPr>
        <a:xfrm>
          <a:off x="2617517" y="0"/>
          <a:ext cx="1580387" cy="168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State Educational Standards</a:t>
          </a:r>
          <a:endParaRPr lang="ru-RU" sz="1600" kern="1200" dirty="0"/>
        </a:p>
      </dsp:txBody>
      <dsp:txXfrm>
        <a:off x="2617517" y="0"/>
        <a:ext cx="1580387" cy="1689544"/>
      </dsp:txXfrm>
    </dsp:sp>
    <dsp:sp modelId="{F07F6F3B-A4A3-45DB-A261-CDF141F55416}">
      <dsp:nvSpPr>
        <dsp:cNvPr id="0" name=""/>
        <dsp:cNvSpPr/>
      </dsp:nvSpPr>
      <dsp:spPr>
        <a:xfrm>
          <a:off x="2864452" y="2212498"/>
          <a:ext cx="1481613" cy="1609090"/>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EF3CA-BEA6-4776-8524-1991BF190642}">
      <dsp:nvSpPr>
        <dsp:cNvPr id="0" name=""/>
        <dsp:cNvSpPr/>
      </dsp:nvSpPr>
      <dsp:spPr>
        <a:xfrm>
          <a:off x="740806" y="2333180"/>
          <a:ext cx="1580387" cy="168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Labor Market Demands from Job Advertisements</a:t>
          </a:r>
          <a:endParaRPr lang="ru-RU" sz="1600" kern="1200" dirty="0"/>
        </a:p>
      </dsp:txBody>
      <dsp:txXfrm>
        <a:off x="740806" y="2333180"/>
        <a:ext cx="1580387" cy="168954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D80DC3-C9C7-9C4D-8AA0-0C2A76E21CD4}" type="datetimeFigureOut">
              <a:rPr lang="en-GB" smtClean="0"/>
              <a:pPr/>
              <a:t>21/01/2022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F58D-2DB2-0F41-A162-F290B6924DB2}" type="slidenum">
              <a:rPr lang="en-GB" smtClean="0"/>
              <a:pPr/>
              <a:t>‹#›</a:t>
            </a:fld>
            <a:endParaRPr lang="en-GB"/>
          </a:p>
        </p:txBody>
      </p:sp>
    </p:spTree>
    <p:extLst>
      <p:ext uri="{BB962C8B-B14F-4D97-AF65-F5344CB8AC3E}">
        <p14:creationId xmlns:p14="http://schemas.microsoft.com/office/powerpoint/2010/main" val="6195505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1F99ADA6-E401-FB45-9714-9210E3930585}"/>
              </a:ext>
            </a:extLst>
          </p:cNvPr>
          <p:cNvSpPr txBox="1"/>
          <p:nvPr userDrawn="1"/>
        </p:nvSpPr>
        <p:spPr>
          <a:xfrm>
            <a:off x="342110" y="5828599"/>
            <a:ext cx="9092485" cy="461665"/>
          </a:xfrm>
          <a:prstGeom prst="rect">
            <a:avLst/>
          </a:prstGeom>
          <a:noFill/>
        </p:spPr>
        <p:txBody>
          <a:bodyPr wrap="square" rtlCol="0">
            <a:spAutoFit/>
          </a:bodyPr>
          <a:lstStyle/>
          <a:p>
            <a:pPr marR="8430" algn="r"/>
            <a:r>
              <a:rPr lang="en-GB" sz="1200" i="1" dirty="0">
                <a:solidFill>
                  <a:schemeClr val="tx1">
                    <a:lumMod val="65000"/>
                    <a:lumOff val="35000"/>
                  </a:schemeClr>
                </a:solidFill>
              </a:rPr>
              <a:t>The European Commission support for the production of this publication does not constitute an endorsement of the contents which reflect the views only of the authors, and the Commission cannot be held responsible for any use which may be made of the information contained therein.</a:t>
            </a:r>
          </a:p>
        </p:txBody>
      </p:sp>
      <p:pic>
        <p:nvPicPr>
          <p:cNvPr id="11" name="Picture 10">
            <a:extLst>
              <a:ext uri="{FF2B5EF4-FFF2-40B4-BE49-F238E27FC236}">
                <a16:creationId xmlns:a16="http://schemas.microsoft.com/office/drawing/2014/main" xmlns="" id="{96771AC5-C752-934E-9E3D-963C010E3C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34595" y="5828599"/>
            <a:ext cx="2117051" cy="461665"/>
          </a:xfrm>
          <a:prstGeom prst="rect">
            <a:avLst/>
          </a:prstGeom>
          <a:noFill/>
          <a:ln>
            <a:noFill/>
          </a:ln>
        </p:spPr>
      </p:pic>
    </p:spTree>
    <p:extLst>
      <p:ext uri="{BB962C8B-B14F-4D97-AF65-F5344CB8AC3E}">
        <p14:creationId xmlns:p14="http://schemas.microsoft.com/office/powerpoint/2010/main" val="35996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9071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71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61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04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80942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4517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544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1/21/2022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151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586B75A-687E-405C-8A0B-8D00578BA2C3}" type="datetimeFigureOut">
              <a:rPr lang="en-US" smtClean="0"/>
              <a:pPr/>
              <a:t>1/21/2022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708329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6875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03200"/>
            <a:ext cx="10058400" cy="10694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267945"/>
            <a:ext cx="10058400" cy="5061693"/>
          </a:xfrm>
          <a:prstGeom prst="rect">
            <a:avLst/>
          </a:prstGeom>
        </p:spPr>
        <p:txBody>
          <a:bodyPr vert="horz" lIns="0" tIns="45720" rIns="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1/21/2022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2679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56800" y="302225"/>
            <a:ext cx="2019300" cy="928154"/>
          </a:xfrm>
          <a:prstGeom prst="rect">
            <a:avLst/>
          </a:prstGeom>
        </p:spPr>
      </p:pic>
    </p:spTree>
    <p:extLst>
      <p:ext uri="{BB962C8B-B14F-4D97-AF65-F5344CB8AC3E}">
        <p14:creationId xmlns:p14="http://schemas.microsoft.com/office/powerpoint/2010/main" val="237551738"/>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89" y="2639643"/>
            <a:ext cx="10058400" cy="1587187"/>
          </a:xfrm>
        </p:spPr>
        <p:txBody>
          <a:bodyPr>
            <a:normAutofit/>
          </a:bodyPr>
          <a:lstStyle/>
          <a:p>
            <a:r>
              <a:rPr lang="en-US" sz="6000" dirty="0" smtClean="0">
                <a:solidFill>
                  <a:srgbClr val="00457D"/>
                </a:solidFill>
              </a:rPr>
              <a:t>Prototype of Education Program</a:t>
            </a:r>
            <a:endParaRPr lang="en-GB" sz="6000" cap="none" dirty="0">
              <a:solidFill>
                <a:srgbClr val="00457D"/>
              </a:solidFill>
            </a:endParaRPr>
          </a:p>
        </p:txBody>
      </p:sp>
      <p:sp>
        <p:nvSpPr>
          <p:cNvPr id="3" name="Subtitle 2"/>
          <p:cNvSpPr>
            <a:spLocks noGrp="1"/>
          </p:cNvSpPr>
          <p:nvPr>
            <p:ph type="subTitle" idx="1"/>
          </p:nvPr>
        </p:nvSpPr>
        <p:spPr>
          <a:xfrm>
            <a:off x="10336969" y="9361220"/>
            <a:ext cx="808272" cy="168182"/>
          </a:xfrm>
        </p:spPr>
        <p:txBody>
          <a:bodyPr>
            <a:normAutofit fontScale="25000" lnSpcReduction="20000"/>
          </a:bodyPr>
          <a:lstStyle/>
          <a:p>
            <a:r>
              <a:rPr lang="en-GB" sz="2800" b="1" cap="none" dirty="0" smtClean="0">
                <a:solidFill>
                  <a:srgbClr val="00457D"/>
                </a:solidFill>
              </a:rPr>
              <a:t>Work Package 3.1.</a:t>
            </a:r>
            <a:endParaRPr lang="en-GB" sz="2800" b="1" cap="none" dirty="0">
              <a:solidFill>
                <a:srgbClr val="00457D"/>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54005"/>
            <a:ext cx="3739557" cy="1718855"/>
          </a:xfrm>
          <a:prstGeom prst="rect">
            <a:avLst/>
          </a:prstGeom>
        </p:spPr>
      </p:pic>
      <p:pic>
        <p:nvPicPr>
          <p:cNvPr id="8" name="Picture 3"/>
          <p:cNvPicPr>
            <a:picLocks noChangeAspect="1" noChangeArrowheads="1"/>
          </p:cNvPicPr>
          <p:nvPr/>
        </p:nvPicPr>
        <p:blipFill>
          <a:blip r:embed="rId3"/>
          <a:srcRect/>
          <a:stretch>
            <a:fillRect/>
          </a:stretch>
        </p:blipFill>
        <p:spPr bwMode="auto">
          <a:xfrm>
            <a:off x="10233230" y="126302"/>
            <a:ext cx="1672622" cy="603754"/>
          </a:xfrm>
          <a:prstGeom prst="rect">
            <a:avLst/>
          </a:prstGeom>
          <a:noFill/>
          <a:ln w="9525">
            <a:noFill/>
            <a:miter lim="800000"/>
            <a:headEnd/>
            <a:tailEnd/>
          </a:ln>
          <a:effectLst/>
        </p:spPr>
      </p:pic>
      <p:pic>
        <p:nvPicPr>
          <p:cNvPr id="11266" name="Picture 2" descr="Символика СФУ | Сибирский федеральный университет"/>
          <p:cNvPicPr>
            <a:picLocks noChangeAspect="1" noChangeArrowheads="1"/>
          </p:cNvPicPr>
          <p:nvPr/>
        </p:nvPicPr>
        <p:blipFill>
          <a:blip r:embed="rId4"/>
          <a:srcRect/>
          <a:stretch>
            <a:fillRect/>
          </a:stretch>
        </p:blipFill>
        <p:spPr bwMode="auto">
          <a:xfrm>
            <a:off x="4523042" y="-24312"/>
            <a:ext cx="2862285" cy="1101169"/>
          </a:xfrm>
          <a:prstGeom prst="rect">
            <a:avLst/>
          </a:prstGeom>
          <a:noFill/>
        </p:spPr>
      </p:pic>
      <p:pic>
        <p:nvPicPr>
          <p:cNvPr id="7" name="Рисунок 6" descr="University of Lille - Wikipedi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5315" y="1080570"/>
            <a:ext cx="1409700" cy="474980"/>
          </a:xfrm>
          <a:prstGeom prst="rect">
            <a:avLst/>
          </a:prstGeom>
          <a:noFill/>
          <a:ln>
            <a:noFill/>
          </a:ln>
        </p:spPr>
      </p:pic>
      <p:pic>
        <p:nvPicPr>
          <p:cNvPr id="9" name="Рисунок 8" descr="Europa-Forum Wachau 2021 - Europa-Forum Wachau"/>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1531" y="929885"/>
            <a:ext cx="1885950" cy="942975"/>
          </a:xfrm>
          <a:prstGeom prst="rect">
            <a:avLst/>
          </a:prstGeom>
          <a:noFill/>
          <a:ln>
            <a:noFill/>
          </a:ln>
        </p:spPr>
      </p:pic>
      <p:pic>
        <p:nvPicPr>
          <p:cNvPr id="10" name="Рисунок 9" descr="Máster en Mercados Financieros UPF Barcelona School of Managemen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83710" y="1058733"/>
            <a:ext cx="2705100" cy="659765"/>
          </a:xfrm>
          <a:prstGeom prst="rect">
            <a:avLst/>
          </a:prstGeom>
          <a:noFill/>
          <a:ln>
            <a:noFill/>
          </a:ln>
        </p:spPr>
      </p:pic>
      <p:pic>
        <p:nvPicPr>
          <p:cNvPr id="5126" name="Picture 6" descr="Гомельский государственный университет имени Франциска Скорины - YouTu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5286" y="1907904"/>
            <a:ext cx="883757" cy="88375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Могилевский государственный университет имени А.А.Кулешова - УНИВЕРСИТЕТ"/>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7554" y="1923963"/>
            <a:ext cx="968301" cy="854041"/>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90296" y="1973851"/>
            <a:ext cx="1815765" cy="853206"/>
          </a:xfrm>
          <a:prstGeom prst="rect">
            <a:avLst/>
          </a:prstGeom>
        </p:spPr>
      </p:pic>
      <p:pic>
        <p:nvPicPr>
          <p:cNvPr id="5130" name="Picture 10" descr="Khazar University - один из лучших университетов мира"/>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98486" y="1865389"/>
            <a:ext cx="1352314" cy="118261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Оренбургский государственный университет город Оренбург - отзывы, описание,  цена"/>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11136" y="24741"/>
            <a:ext cx="947207" cy="113243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Альметьевский государственный нефтяной институт (АГНИ, Альметьевск) -  специальности и направления подготовки"/>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34123" y="163102"/>
            <a:ext cx="834587" cy="83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511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Autofit/>
          </a:bodyPr>
          <a:lstStyle/>
          <a:p>
            <a:r>
              <a:rPr lang="en-US" sz="4000" b="1" dirty="0" smtClean="0">
                <a:solidFill>
                  <a:schemeClr val="accent2"/>
                </a:solidFill>
              </a:rPr>
              <a:t>Prototype of Education Model: Policy Recommendations for HEIs Leadership</a:t>
            </a:r>
            <a:endParaRPr lang="ru-RU" sz="4000" b="1" dirty="0">
              <a:solidFill>
                <a:schemeClr val="accent2"/>
              </a:solidFill>
            </a:endParaRPr>
          </a:p>
        </p:txBody>
      </p:sp>
      <p:sp>
        <p:nvSpPr>
          <p:cNvPr id="6" name="Объект 5"/>
          <p:cNvSpPr>
            <a:spLocks noGrp="1"/>
          </p:cNvSpPr>
          <p:nvPr>
            <p:ph idx="1"/>
          </p:nvPr>
        </p:nvSpPr>
        <p:spPr>
          <a:xfrm>
            <a:off x="1097280" y="1267946"/>
            <a:ext cx="10058400" cy="3397188"/>
          </a:xfrm>
        </p:spPr>
        <p:txBody>
          <a:bodyPr>
            <a:normAutofit fontScale="85000" lnSpcReduction="20000"/>
          </a:bodyPr>
          <a:lstStyle/>
          <a:p>
            <a:r>
              <a:rPr lang="en-US" b="1" dirty="0" smtClean="0"/>
              <a:t>Management</a:t>
            </a:r>
          </a:p>
          <a:p>
            <a:r>
              <a:rPr lang="en-GB" dirty="0"/>
              <a:t>The survey showed that the present-day labour market puts stress on the acquisition of risk-management skills, which reflects the nature of business environment nowadays when due to pandemic and unstable economic, political and social situations on a global scale, the future manager should be able to forecast, operate and keep the business afloat irregardless of any crisis</a:t>
            </a:r>
            <a:r>
              <a:rPr lang="en-GB" dirty="0" smtClean="0"/>
              <a:t>.</a:t>
            </a:r>
          </a:p>
          <a:p>
            <a:pPr marL="457200" indent="-457200">
              <a:buFont typeface="+mj-lt"/>
              <a:buAutoNum type="arabicPeriod"/>
            </a:pPr>
            <a:r>
              <a:rPr lang="en-GB" i="1" dirty="0"/>
              <a:t>To introduce modules that train risk-management skills. The future managers are expected to predict, possibly avoid and operate business successfully during crisis. </a:t>
            </a:r>
            <a:endParaRPr lang="en-US" i="1" dirty="0"/>
          </a:p>
          <a:p>
            <a:pPr marL="457200" indent="-457200">
              <a:buFont typeface="+mj-lt"/>
              <a:buAutoNum type="arabicPeriod"/>
            </a:pPr>
            <a:r>
              <a:rPr lang="en-GB" i="1" dirty="0" smtClean="0"/>
              <a:t>To </a:t>
            </a:r>
            <a:r>
              <a:rPr lang="en-GB" i="1" dirty="0"/>
              <a:t>enrich the educational programs with different areas of psychology, focusing on personal, inter-personal, organizational and social philosophy. The vast knowledge of psychology is required by the labour market to be able to motivate employees to achieve better work results and develop new incentives. </a:t>
            </a:r>
            <a:endParaRPr lang="en-GB" i="1" dirty="0" smtClean="0"/>
          </a:p>
          <a:p>
            <a:pPr marL="457200" indent="-457200">
              <a:buFont typeface="+mj-lt"/>
              <a:buAutoNum type="arabicPeriod"/>
            </a:pPr>
            <a:r>
              <a:rPr lang="en-GB" i="1" dirty="0"/>
              <a:t>Within Master programs to introduce teaching/mentoring modules that will develop competences in training, usage of the appropriate methodology to train company’s employees in a number of areas, like team building, communication, motivation, time-management and others. </a:t>
            </a:r>
            <a:endParaRPr lang="ru-RU" i="1" dirty="0"/>
          </a:p>
          <a:p>
            <a:pPr marL="457200" indent="-457200">
              <a:buFont typeface="+mj-lt"/>
              <a:buAutoNum type="arabicPeriod"/>
            </a:pPr>
            <a:endParaRPr lang="ru-RU" dirty="0"/>
          </a:p>
          <a:p>
            <a:pPr marL="457200" indent="-457200">
              <a:buFont typeface="+mj-lt"/>
              <a:buAutoNum type="arabicPeriod"/>
            </a:pP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767531568"/>
              </p:ext>
            </p:extLst>
          </p:nvPr>
        </p:nvGraphicFramePr>
        <p:xfrm>
          <a:off x="3065992" y="4560062"/>
          <a:ext cx="5934075" cy="1557020"/>
        </p:xfrm>
        <a:graphic>
          <a:graphicData uri="http://schemas.openxmlformats.org/drawingml/2006/table">
            <a:tbl>
              <a:tblPr firstRow="1" firstCol="1" bandRow="1"/>
              <a:tblGrid>
                <a:gridCol w="2966720"/>
                <a:gridCol w="2967355"/>
              </a:tblGrid>
              <a:tr h="0">
                <a:tc>
                  <a:txBody>
                    <a:bodyPr/>
                    <a:lstStyle/>
                    <a:p>
                      <a:pPr marL="173990" algn="just">
                        <a:lnSpc>
                          <a:spcPct val="107000"/>
                        </a:lnSpc>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Bachelor programs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Strategic planning, product sales plan development and implementation; monitoring performance related to commodity circulation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Skills needed for B2</a:t>
                      </a:r>
                      <a:r>
                        <a:rPr lang="en-GB" sz="1200" kern="1200" dirty="0">
                          <a:effectLst/>
                          <a:latin typeface="Calibri" panose="020F0502020204030204" pitchFamily="34" charset="0"/>
                          <a:ea typeface="Times New Roman" panose="02020603050405020304" pitchFamily="18" charset="0"/>
                          <a:cs typeface="Calibri" panose="020F0502020204030204" pitchFamily="34" charset="0"/>
                        </a:rPr>
                        <a:t>С</a:t>
                      </a: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B2B </a:t>
                      </a:r>
                      <a:r>
                        <a:rPr lang="en-US" sz="1200" kern="1200" dirty="0" smtClean="0">
                          <a:effectLst/>
                          <a:latin typeface="Calibri" panose="020F0502020204030204" pitchFamily="34" charset="0"/>
                          <a:ea typeface="Times New Roman" panose="02020603050405020304" pitchFamily="18" charset="0"/>
                          <a:cs typeface="Calibri" panose="020F0502020204030204" pitchFamily="34" charset="0"/>
                        </a:rPr>
                        <a:t>sales</a:t>
                      </a:r>
                      <a:r>
                        <a:rPr lang="en-US" sz="1100" kern="1200" baseline="0" dirty="0" smtClean="0">
                          <a:effectLst/>
                          <a:latin typeface="Calibri" panose="020F0502020204030204" pitchFamily="34" charset="0"/>
                          <a:ea typeface="Times New Roman" panose="02020603050405020304" pitchFamily="18" charset="0"/>
                          <a:cs typeface="Times New Roman" panose="02020603050405020304" pitchFamily="18" charset="0"/>
                        </a:rPr>
                        <a:t> d</a:t>
                      </a:r>
                      <a:r>
                        <a:rPr lang="en-US" sz="1200" kern="1200" dirty="0" smtClean="0">
                          <a:effectLst/>
                          <a:latin typeface="Calibri" panose="020F0502020204030204" pitchFamily="34" charset="0"/>
                          <a:ea typeface="Times New Roman" panose="02020603050405020304" pitchFamily="18" charset="0"/>
                          <a:cs typeface="Calibri" panose="020F0502020204030204" pitchFamily="34" charset="0"/>
                        </a:rPr>
                        <a:t>evelopment </a:t>
                      </a: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of legal norms and regulations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algn="just">
                        <a:lnSpc>
                          <a:spcPct val="107000"/>
                        </a:lnSpc>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Master programs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88290" algn="l"/>
                        </a:tabLs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Budget management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88290" algn="l"/>
                        </a:tabLs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Big team management  </a:t>
                      </a:r>
                      <a:endParaRPr lang="en-US" sz="11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88290" algn="l"/>
                        </a:tabLst>
                      </a:pPr>
                      <a:r>
                        <a:rPr lang="en-US" sz="1200" kern="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Innovation </a:t>
                      </a: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management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00197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97280" y="286604"/>
            <a:ext cx="10058400" cy="974930"/>
          </a:xfrm>
        </p:spPr>
        <p:txBody>
          <a:bodyPr>
            <a:normAutofit/>
          </a:bodyPr>
          <a:lstStyle/>
          <a:p>
            <a:r>
              <a:rPr lang="en-US" sz="3600" b="1" dirty="0" smtClean="0">
                <a:solidFill>
                  <a:schemeClr val="accent2"/>
                </a:solidFill>
              </a:rPr>
              <a:t>From Competences to UniLab WBL Model</a:t>
            </a:r>
            <a:endParaRPr lang="ru-RU" sz="3600" b="1" dirty="0">
              <a:solidFill>
                <a:schemeClr val="accent2"/>
              </a:solidFill>
            </a:endParaRPr>
          </a:p>
        </p:txBody>
      </p:sp>
      <p:sp>
        <p:nvSpPr>
          <p:cNvPr id="6" name="Объект 5"/>
          <p:cNvSpPr>
            <a:spLocks noGrp="1"/>
          </p:cNvSpPr>
          <p:nvPr>
            <p:ph sz="half" idx="2"/>
          </p:nvPr>
        </p:nvSpPr>
        <p:spPr/>
        <p:txBody>
          <a:bodyPr/>
          <a:lstStyle/>
          <a:p>
            <a:pPr marL="457200" indent="-457200">
              <a:buFont typeface="+mj-lt"/>
              <a:buAutoNum type="arabicPeriod"/>
            </a:pPr>
            <a:r>
              <a:rPr lang="en-US" b="1" dirty="0" smtClean="0"/>
              <a:t>Competences and recommendations for education programs updating;</a:t>
            </a:r>
          </a:p>
          <a:p>
            <a:pPr marL="457200" indent="-457200">
              <a:buFont typeface="+mj-lt"/>
              <a:buAutoNum type="arabicPeriod"/>
            </a:pPr>
            <a:r>
              <a:rPr lang="en-US" b="1" dirty="0" smtClean="0"/>
              <a:t>Extra-curricular programs;</a:t>
            </a:r>
          </a:p>
          <a:p>
            <a:pPr marL="457200" indent="-457200">
              <a:buFont typeface="+mj-lt"/>
              <a:buAutoNum type="arabicPeriod"/>
            </a:pPr>
            <a:r>
              <a:rPr lang="en-US" dirty="0" smtClean="0">
                <a:solidFill>
                  <a:schemeClr val="bg1">
                    <a:lumMod val="50000"/>
                  </a:schemeClr>
                </a:solidFill>
              </a:rPr>
              <a:t>Student Portal;</a:t>
            </a:r>
          </a:p>
          <a:p>
            <a:pPr marL="457200" indent="-457200">
              <a:buFont typeface="+mj-lt"/>
              <a:buAutoNum type="arabicPeriod"/>
            </a:pPr>
            <a:r>
              <a:rPr lang="en-US" dirty="0" smtClean="0">
                <a:solidFill>
                  <a:schemeClr val="bg1">
                    <a:lumMod val="50000"/>
                  </a:schemeClr>
                </a:solidFill>
              </a:rPr>
              <a:t>Student Career Centers (Network).</a:t>
            </a:r>
            <a:endParaRPr lang="ru-RU" dirty="0">
              <a:solidFill>
                <a:schemeClr val="bg1">
                  <a:lumMod val="50000"/>
                </a:schemeClr>
              </a:solidFill>
            </a:endParaRPr>
          </a:p>
        </p:txBody>
      </p:sp>
      <p:pic>
        <p:nvPicPr>
          <p:cNvPr id="36" name="Объект 35"/>
          <p:cNvPicPr>
            <a:picLocks noGrp="1"/>
          </p:cNvPicPr>
          <p:nvPr>
            <p:ph sz="half" idx="1"/>
          </p:nvPr>
        </p:nvPicPr>
        <p:blipFill rotWithShape="1">
          <a:blip r:embed="rId2" cstate="print">
            <a:extLst>
              <a:ext uri="{28A0092B-C50C-407E-A947-70E740481C1C}">
                <a14:useLocalDpi xmlns:a14="http://schemas.microsoft.com/office/drawing/2010/main" val="0"/>
              </a:ext>
            </a:extLst>
          </a:blip>
          <a:srcRect l="17850" t="14622" r="4908" b="9075"/>
          <a:stretch/>
        </p:blipFill>
        <p:spPr bwMode="auto">
          <a:xfrm>
            <a:off x="783695" y="2053697"/>
            <a:ext cx="5371572" cy="3415769"/>
          </a:xfrm>
          <a:prstGeom prst="rect">
            <a:avLst/>
          </a:prstGeom>
          <a:ln>
            <a:noFill/>
          </a:ln>
          <a:extLst>
            <a:ext uri="{53640926-AAD7-44D8-BBD7-CCE9431645EC}">
              <a14:shadowObscured xmlns:a14="http://schemas.microsoft.com/office/drawing/2010/main"/>
            </a:ext>
          </a:extLst>
        </p:spPr>
      </p:pic>
      <p:sp>
        <p:nvSpPr>
          <p:cNvPr id="37" name="TextBox 36"/>
          <p:cNvSpPr txBox="1"/>
          <p:nvPr/>
        </p:nvSpPr>
        <p:spPr>
          <a:xfrm>
            <a:off x="3572933" y="5469466"/>
            <a:ext cx="2133600" cy="307777"/>
          </a:xfrm>
          <a:prstGeom prst="rect">
            <a:avLst/>
          </a:prstGeom>
          <a:noFill/>
        </p:spPr>
        <p:txBody>
          <a:bodyPr wrap="square" rtlCol="0">
            <a:spAutoFit/>
          </a:bodyPr>
          <a:lstStyle/>
          <a:p>
            <a:r>
              <a:rPr lang="en-US" sz="1400" i="1" dirty="0" smtClean="0"/>
              <a:t>Graph: UniLab WBL Model</a:t>
            </a:r>
            <a:endParaRPr lang="ru-RU" sz="1400" i="1" dirty="0"/>
          </a:p>
        </p:txBody>
      </p:sp>
      <p:sp>
        <p:nvSpPr>
          <p:cNvPr id="38" name="Стрелка вниз 37"/>
          <p:cNvSpPr/>
          <p:nvPr/>
        </p:nvSpPr>
        <p:spPr>
          <a:xfrm>
            <a:off x="3310467" y="2053697"/>
            <a:ext cx="262466" cy="54557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9" name="Стрелка влево 38"/>
          <p:cNvSpPr/>
          <p:nvPr/>
        </p:nvSpPr>
        <p:spPr>
          <a:xfrm>
            <a:off x="4834467" y="3725333"/>
            <a:ext cx="575733" cy="228600"/>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93215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etting employers on board for work-based learning for at risk youth"/>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880533" y="1954213"/>
            <a:ext cx="4022725" cy="402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idx="4294967295"/>
          </p:nvPr>
        </p:nvSpPr>
        <p:spPr>
          <a:xfrm>
            <a:off x="169333" y="541338"/>
            <a:ext cx="11658599" cy="990600"/>
          </a:xfrm>
        </p:spPr>
        <p:txBody>
          <a:bodyPr>
            <a:normAutofit fontScale="90000"/>
          </a:bodyPr>
          <a:lstStyle/>
          <a:p>
            <a:pPr algn="ctr"/>
            <a:r>
              <a:rPr lang="en-US" b="1" dirty="0" smtClean="0">
                <a:solidFill>
                  <a:srgbClr val="0070C0"/>
                </a:solidFill>
              </a:rPr>
              <a:t>Thank you very much for your support and cooperation!!</a:t>
            </a:r>
            <a:endParaRPr lang="ru-RU" b="1" dirty="0">
              <a:solidFill>
                <a:srgbClr val="0070C0"/>
              </a:solidFill>
            </a:endParaRPr>
          </a:p>
        </p:txBody>
      </p:sp>
      <p:pic>
        <p:nvPicPr>
          <p:cNvPr id="4100" name="Picture 4" descr="Work-Based Learning - Carson City School District"/>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674783" y="1954213"/>
            <a:ext cx="5924550" cy="380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82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915664"/>
          </a:xfrm>
        </p:spPr>
        <p:txBody>
          <a:bodyPr>
            <a:noAutofit/>
          </a:bodyPr>
          <a:lstStyle/>
          <a:p>
            <a:r>
              <a:rPr lang="en-US" sz="4000" b="1" dirty="0" smtClean="0">
                <a:solidFill>
                  <a:schemeClr val="accent2"/>
                </a:solidFill>
              </a:rPr>
              <a:t>Development WP 3 “University-Business Collaboration”</a:t>
            </a:r>
            <a:endParaRPr lang="ru-RU" sz="4000" b="1" dirty="0">
              <a:solidFill>
                <a:schemeClr val="accent2"/>
              </a:solidFill>
            </a:endParaRPr>
          </a:p>
        </p:txBody>
      </p:sp>
      <p:sp>
        <p:nvSpPr>
          <p:cNvPr id="3" name="Объект 2"/>
          <p:cNvSpPr>
            <a:spLocks noGrp="1"/>
          </p:cNvSpPr>
          <p:nvPr>
            <p:ph sz="half" idx="1"/>
          </p:nvPr>
        </p:nvSpPr>
        <p:spPr/>
        <p:txBody>
          <a:bodyPr>
            <a:normAutofit fontScale="85000" lnSpcReduction="10000"/>
          </a:bodyPr>
          <a:lstStyle/>
          <a:p>
            <a:r>
              <a:rPr lang="en-US" dirty="0"/>
              <a:t>The aim of this WP is to conduct the research among the employers on the competencies that are required for the successful careers and increase of the employability skills of the HEIs graduates and to: </a:t>
            </a:r>
            <a:endParaRPr lang="en-US" dirty="0" smtClean="0"/>
          </a:p>
          <a:p>
            <a:r>
              <a:rPr lang="en-US" dirty="0" smtClean="0"/>
              <a:t>(</a:t>
            </a:r>
            <a:r>
              <a:rPr lang="en-US" dirty="0"/>
              <a:t>1) develop and evaluate the evidence base with which to explore the extent of shared understandings amongst stakeholders of key factors in creating and sustaining successful active, reflective work-based learning environments; </a:t>
            </a:r>
            <a:endParaRPr lang="en-US" dirty="0" smtClean="0"/>
          </a:p>
          <a:p>
            <a:r>
              <a:rPr lang="en-US" dirty="0" smtClean="0"/>
              <a:t>(</a:t>
            </a:r>
            <a:r>
              <a:rPr lang="en-US" dirty="0"/>
              <a:t>2) develop the accessible innovative resource to guide employers, students and institutions on good practice in supporting effective employer engagement in active reflective work-based learning </a:t>
            </a:r>
            <a:endParaRPr lang="en-US" dirty="0" smtClean="0"/>
          </a:p>
          <a:p>
            <a:r>
              <a:rPr lang="en-US" dirty="0" smtClean="0"/>
              <a:t>(</a:t>
            </a:r>
            <a:r>
              <a:rPr lang="en-US" dirty="0"/>
              <a:t>3) develop recommendations to the main stakeholders. </a:t>
            </a:r>
            <a:endParaRPr lang="ru-RU" dirty="0"/>
          </a:p>
        </p:txBody>
      </p:sp>
      <p:graphicFrame>
        <p:nvGraphicFramePr>
          <p:cNvPr id="9" name="Объект 8"/>
          <p:cNvGraphicFramePr>
            <a:graphicFrameLocks noGrp="1"/>
          </p:cNvGraphicFramePr>
          <p:nvPr>
            <p:ph sz="half" idx="2"/>
            <p:extLst>
              <p:ext uri="{D42A27DB-BD31-4B8C-83A1-F6EECF244321}">
                <p14:modId xmlns:p14="http://schemas.microsoft.com/office/powerpoint/2010/main" val="2159266108"/>
              </p:ext>
            </p:extLst>
          </p:nvPr>
        </p:nvGraphicFramePr>
        <p:xfrm>
          <a:off x="6218238" y="1846263"/>
          <a:ext cx="4937125"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362613" y="5703809"/>
            <a:ext cx="4267200" cy="369332"/>
          </a:xfrm>
          <a:prstGeom prst="rect">
            <a:avLst/>
          </a:prstGeom>
          <a:noFill/>
        </p:spPr>
        <p:txBody>
          <a:bodyPr wrap="square" rtlCol="0">
            <a:spAutoFit/>
          </a:bodyPr>
          <a:lstStyle/>
          <a:p>
            <a:pPr algn="r"/>
            <a:r>
              <a:rPr lang="en-US" i="1" dirty="0" smtClean="0"/>
              <a:t>Application Form </a:t>
            </a:r>
            <a:r>
              <a:rPr lang="en-US" i="1" dirty="0" smtClean="0"/>
              <a:t>p</a:t>
            </a:r>
            <a:r>
              <a:rPr lang="en-US" i="1" dirty="0" smtClean="0"/>
              <a:t>p. 55 - 59</a:t>
            </a:r>
            <a:r>
              <a:rPr lang="en-US" i="1" dirty="0" smtClean="0"/>
              <a:t> </a:t>
            </a:r>
            <a:endParaRPr lang="ru-RU"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400" b="1" dirty="0" smtClean="0">
                <a:solidFill>
                  <a:schemeClr val="accent2"/>
                </a:solidFill>
              </a:rPr>
              <a:t>Tasks and Deliverables of WP 3.1.</a:t>
            </a:r>
            <a:endParaRPr lang="ru-RU" sz="4400" b="1" dirty="0">
              <a:solidFill>
                <a:schemeClr val="accent2"/>
              </a:solidFill>
            </a:endParaRPr>
          </a:p>
        </p:txBody>
      </p:sp>
      <p:sp>
        <p:nvSpPr>
          <p:cNvPr id="3" name="Объект 2"/>
          <p:cNvSpPr>
            <a:spLocks noGrp="1"/>
          </p:cNvSpPr>
          <p:nvPr>
            <p:ph idx="1"/>
          </p:nvPr>
        </p:nvSpPr>
        <p:spPr>
          <a:xfrm>
            <a:off x="1097280" y="1648946"/>
            <a:ext cx="10058400" cy="1610722"/>
          </a:xfrm>
        </p:spPr>
        <p:txBody>
          <a:bodyPr/>
          <a:lstStyle/>
          <a:p>
            <a:pPr marL="0" indent="0">
              <a:buNone/>
            </a:pPr>
            <a:r>
              <a:rPr lang="en-US" dirty="0"/>
              <a:t>The prototype of education model will be developed around the needs of the BA and MA students </a:t>
            </a:r>
            <a:r>
              <a:rPr lang="en-US" b="1" dirty="0">
                <a:solidFill>
                  <a:schemeClr val="accent2"/>
                </a:solidFill>
              </a:rPr>
              <a:t>to update the generic (soft) and subject-specific competencies </a:t>
            </a:r>
            <a:r>
              <a:rPr lang="en-US" dirty="0"/>
              <a:t>that are needed by the labor market of the 21 century. The updated education programs will accelerate students employability chances, and the labor market will get professionals that do need to be re-trained at the working place.</a:t>
            </a:r>
            <a:endParaRPr lang="ru-RU" dirty="0"/>
          </a:p>
        </p:txBody>
      </p:sp>
      <p:graphicFrame>
        <p:nvGraphicFramePr>
          <p:cNvPr id="4" name="Схема 3"/>
          <p:cNvGraphicFramePr/>
          <p:nvPr>
            <p:extLst>
              <p:ext uri="{D42A27DB-BD31-4B8C-83A1-F6EECF244321}">
                <p14:modId xmlns:p14="http://schemas.microsoft.com/office/powerpoint/2010/main" val="2526800552"/>
              </p:ext>
            </p:extLst>
          </p:nvPr>
        </p:nvGraphicFramePr>
        <p:xfrm>
          <a:off x="1651000" y="2646864"/>
          <a:ext cx="8128000" cy="319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416800" y="5469466"/>
            <a:ext cx="4326467" cy="369332"/>
          </a:xfrm>
          <a:prstGeom prst="rect">
            <a:avLst/>
          </a:prstGeom>
          <a:noFill/>
        </p:spPr>
        <p:txBody>
          <a:bodyPr wrap="square" rtlCol="0">
            <a:spAutoFit/>
          </a:bodyPr>
          <a:lstStyle/>
          <a:p>
            <a:r>
              <a:rPr lang="en-US" i="1" dirty="0" smtClean="0"/>
              <a:t>WP 3.1. Research Process and Deliverables </a:t>
            </a:r>
            <a:endParaRPr lang="ru-RU" i="1" dirty="0"/>
          </a:p>
        </p:txBody>
      </p:sp>
    </p:spTree>
    <p:extLst>
      <p:ext uri="{BB962C8B-B14F-4D97-AF65-F5344CB8AC3E}">
        <p14:creationId xmlns:p14="http://schemas.microsoft.com/office/powerpoint/2010/main" val="3498929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907197"/>
          </a:xfrm>
        </p:spPr>
        <p:txBody>
          <a:bodyPr/>
          <a:lstStyle/>
          <a:p>
            <a:r>
              <a:rPr lang="en-US" b="1" dirty="0" smtClean="0">
                <a:solidFill>
                  <a:schemeClr val="accent2"/>
                </a:solidFill>
              </a:rPr>
              <a:t>Prototype of Education Model</a:t>
            </a:r>
            <a:endParaRPr lang="ru-RU" b="1" dirty="0">
              <a:solidFill>
                <a:schemeClr val="accent2"/>
              </a:solidFill>
            </a:endParaRPr>
          </a:p>
        </p:txBody>
      </p:sp>
      <p:graphicFrame>
        <p:nvGraphicFramePr>
          <p:cNvPr id="13" name="Объект 12"/>
          <p:cNvGraphicFramePr>
            <a:graphicFrameLocks noGrp="1"/>
          </p:cNvGraphicFramePr>
          <p:nvPr>
            <p:ph sz="half" idx="2"/>
            <p:extLst>
              <p:ext uri="{D42A27DB-BD31-4B8C-83A1-F6EECF244321}">
                <p14:modId xmlns:p14="http://schemas.microsoft.com/office/powerpoint/2010/main" val="1323431035"/>
              </p:ext>
            </p:extLst>
          </p:nvPr>
        </p:nvGraphicFramePr>
        <p:xfrm>
          <a:off x="6564110" y="1714001"/>
          <a:ext cx="4702580" cy="4022725"/>
        </p:xfrm>
        <a:graphic>
          <a:graphicData uri="http://schemas.openxmlformats.org/drawingml/2006/table">
            <a:tbl>
              <a:tblPr firstRow="1" firstCol="1" bandRow="1"/>
              <a:tblGrid>
                <a:gridCol w="4073487"/>
                <a:gridCol w="629093"/>
              </a:tblGrid>
              <a:tr h="381917">
                <a:tc>
                  <a:txBody>
                    <a:bodyPr/>
                    <a:lstStyle/>
                    <a:p>
                      <a:pPr marL="342900" lvl="0" indent="-342900">
                        <a:lnSpc>
                          <a:spcPct val="107000"/>
                        </a:lnSpc>
                        <a:spcAft>
                          <a:spcPts val="0"/>
                        </a:spcAft>
                        <a:buFont typeface="+mj-lt"/>
                        <a:buAutoNum type="alphaUcPeriod"/>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Introduction</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540" marR="53540" marT="0" marB="0">
                    <a:lnL>
                      <a:noFill/>
                    </a:lnL>
                    <a:lnR>
                      <a:noFill/>
                    </a:lnR>
                    <a:lnT>
                      <a:noFill/>
                    </a:lnT>
                    <a:lnB>
                      <a:noFill/>
                    </a:lnB>
                  </a:tcPr>
                </a:tc>
                <a:tc>
                  <a:txBody>
                    <a:bodyPr/>
                    <a:lstStyle/>
                    <a:p>
                      <a:pPr>
                        <a:lnSpc>
                          <a:spcPct val="107000"/>
                        </a:lnSpc>
                        <a:spcAft>
                          <a:spcPts val="0"/>
                        </a:spcAft>
                      </a:pPr>
                      <a:r>
                        <a:rPr lang="en-US"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3540" marR="53540" marT="0" marB="0">
                    <a:lnL>
                      <a:noFill/>
                    </a:lnL>
                    <a:lnR>
                      <a:noFill/>
                    </a:lnR>
                    <a:lnT>
                      <a:noFill/>
                    </a:lnT>
                    <a:lnB>
                      <a:noFill/>
                    </a:lnB>
                  </a:tcPr>
                </a:tc>
              </a:tr>
              <a:tr h="916572">
                <a:tc>
                  <a:txBody>
                    <a:bodyPr/>
                    <a:lstStyle/>
                    <a:p>
                      <a:pPr marL="0" lvl="0" indent="0">
                        <a:lnSpc>
                          <a:spcPct val="107000"/>
                        </a:lnSpc>
                        <a:spcAft>
                          <a:spcPts val="0"/>
                        </a:spcAft>
                        <a:buFont typeface="+mj-lt"/>
                        <a:buNone/>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B. WBL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best practices in EU</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Austria</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France</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Spain</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540" marR="53540" marT="0" marB="0">
                    <a:lnL>
                      <a:noFill/>
                    </a:lnL>
                    <a:lnR>
                      <a:noFill/>
                    </a:lnR>
                    <a:lnT>
                      <a:noFill/>
                    </a:lnT>
                    <a:lnB>
                      <a:noFill/>
                    </a:lnB>
                  </a:tcPr>
                </a:tc>
                <a:tc>
                  <a:txBody>
                    <a:bodyPr/>
                    <a:lstStyle/>
                    <a:p>
                      <a:pPr>
                        <a:lnSpc>
                          <a:spcPct val="107000"/>
                        </a:lnSpc>
                        <a:spcAft>
                          <a:spcPts val="0"/>
                        </a:spcAft>
                      </a:pPr>
                      <a:r>
                        <a:rPr lang="en-US"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3540" marR="53540" marT="0" marB="0">
                    <a:lnL>
                      <a:noFill/>
                    </a:lnL>
                    <a:lnR>
                      <a:noFill/>
                    </a:lnR>
                    <a:lnT>
                      <a:noFill/>
                    </a:lnT>
                    <a:lnB>
                      <a:noFill/>
                    </a:lnB>
                  </a:tcPr>
                </a:tc>
              </a:tr>
              <a:tr h="916572">
                <a:tc>
                  <a:txBody>
                    <a:bodyPr/>
                    <a:lstStyle/>
                    <a:p>
                      <a:pPr marL="0" lvl="0" indent="0">
                        <a:lnSpc>
                          <a:spcPct val="107000"/>
                        </a:lnSpc>
                        <a:spcAft>
                          <a:spcPts val="0"/>
                        </a:spcAft>
                        <a:buFont typeface="+mj-lt"/>
                        <a:buNone/>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C. WBL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 non-EU countries</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719138" lvl="0" indent="-269875">
                        <a:lnSpc>
                          <a:spcPct val="107000"/>
                        </a:lnSpc>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Russia</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719138" lvl="0" indent="-269875">
                        <a:lnSpc>
                          <a:spcPct val="107000"/>
                        </a:lnSpc>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Belarus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719138" lvl="0" indent="-269875">
                        <a:lnSpc>
                          <a:spcPct val="107000"/>
                        </a:lnSpc>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Azerbaijan</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540" marR="53540" marT="0" marB="0">
                    <a:lnL>
                      <a:noFill/>
                    </a:lnL>
                    <a:lnR>
                      <a:noFill/>
                    </a:lnR>
                    <a:lnT>
                      <a:noFill/>
                    </a:lnT>
                    <a:lnB>
                      <a:noFill/>
                    </a:lnB>
                  </a:tcPr>
                </a:tc>
                <a:tc>
                  <a:txBody>
                    <a:bodyPr/>
                    <a:lstStyle/>
                    <a:p>
                      <a:pPr>
                        <a:lnSpc>
                          <a:spcPct val="107000"/>
                        </a:lnSpc>
                        <a:spcAft>
                          <a:spcPts val="0"/>
                        </a:spcAft>
                      </a:pPr>
                      <a:r>
                        <a:rPr lang="en-US"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3540" marR="53540" marT="0" marB="0">
                    <a:lnL>
                      <a:noFill/>
                    </a:lnL>
                    <a:lnR>
                      <a:noFill/>
                    </a:lnR>
                    <a:lnT>
                      <a:noFill/>
                    </a:lnT>
                    <a:lnB>
                      <a:noFill/>
                    </a:lnB>
                  </a:tcPr>
                </a:tc>
              </a:tr>
              <a:tr h="1069309">
                <a:tc>
                  <a:txBody>
                    <a:bodyPr/>
                    <a:lstStyle/>
                    <a:p>
                      <a:pPr marL="269875" indent="-269875">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 Competence – methodology  and survey results</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IT</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Management</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PR</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romanLcPeriod"/>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Oil&amp;Gas</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540" marR="53540" marT="0" marB="0">
                    <a:lnL>
                      <a:noFill/>
                    </a:lnL>
                    <a:lnR>
                      <a:noFill/>
                    </a:lnR>
                    <a:lnT>
                      <a:noFill/>
                    </a:lnT>
                    <a:lnB>
                      <a:noFill/>
                    </a:lnB>
                  </a:tcPr>
                </a:tc>
                <a:tc>
                  <a:txBody>
                    <a:bodyPr/>
                    <a:lstStyle/>
                    <a:p>
                      <a:pPr>
                        <a:lnSpc>
                          <a:spcPct val="107000"/>
                        </a:lnSpc>
                        <a:spcAft>
                          <a:spcPts val="0"/>
                        </a:spcAft>
                      </a:pPr>
                      <a:r>
                        <a:rPr lang="en-US"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3540" marR="53540" marT="0" marB="0">
                    <a:lnL>
                      <a:noFill/>
                    </a:lnL>
                    <a:lnR>
                      <a:noFill/>
                    </a:lnR>
                    <a:lnT>
                      <a:noFill/>
                    </a:lnT>
                    <a:lnB>
                      <a:noFill/>
                    </a:lnB>
                  </a:tcPr>
                </a:tc>
              </a:tr>
              <a:tr h="203700">
                <a:tc>
                  <a:txBody>
                    <a:bodyPr/>
                    <a:lstStyle/>
                    <a:p>
                      <a:pPr marL="177800" lvl="3" indent="-177800">
                        <a:lnSpc>
                          <a:spcPct val="107000"/>
                        </a:lnSpc>
                        <a:spcAft>
                          <a:spcPts val="0"/>
                        </a:spcAft>
                        <a:buFont typeface="+mj-lt"/>
                        <a:buAutoNum type="alphaUcPeriod" startAt="5"/>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Policy recommendations for HEIs</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540" marR="53540" marT="0" marB="0">
                    <a:lnL>
                      <a:noFill/>
                    </a:lnL>
                    <a:lnR>
                      <a:noFill/>
                    </a:lnR>
                    <a:lnT>
                      <a:noFill/>
                    </a:lnT>
                    <a:lnB>
                      <a:noFill/>
                    </a:lnB>
                  </a:tcPr>
                </a:tc>
                <a:tc>
                  <a:txBody>
                    <a:bodyPr/>
                    <a:lstStyle/>
                    <a:p>
                      <a:pPr>
                        <a:lnSpc>
                          <a:spcPct val="107000"/>
                        </a:lnSpc>
                        <a:spcAft>
                          <a:spcPts val="0"/>
                        </a:spcAft>
                      </a:pPr>
                      <a:r>
                        <a:rPr lang="en-US" sz="12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3540" marR="53540" marT="0" marB="0">
                    <a:lnL>
                      <a:noFill/>
                    </a:lnL>
                    <a:lnR>
                      <a:noFill/>
                    </a:lnR>
                    <a:lnT>
                      <a:noFill/>
                    </a:lnT>
                    <a:lnB>
                      <a:noFill/>
                    </a:lnB>
                  </a:tcPr>
                </a:tc>
              </a:tr>
              <a:tr h="534655">
                <a:tc>
                  <a:txBody>
                    <a:bodyPr/>
                    <a:lstStyle/>
                    <a:p>
                      <a:pPr>
                        <a:lnSpc>
                          <a:spcPct val="107000"/>
                        </a:lnSpc>
                        <a:spcAft>
                          <a:spcPts val="0"/>
                        </a:spcAft>
                      </a:pPr>
                      <a:r>
                        <a:rPr lang="en-US"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F.</a:t>
                      </a:r>
                      <a:r>
                        <a:rPr lang="en-US" sz="1100" b="1" baseline="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Further </a:t>
                      </a:r>
                      <a:r>
                        <a:rPr lang="en-US"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development and transition to UniLab WBL Model</a:t>
                      </a:r>
                      <a:endParaRPr lang="ru-RU"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3540" marR="53540" marT="0" marB="0">
                    <a:lnL>
                      <a:noFill/>
                    </a:lnL>
                    <a:lnR>
                      <a:noFill/>
                    </a:lnR>
                    <a:lnT>
                      <a:noFill/>
                    </a:lnT>
                    <a:lnB>
                      <a:noFill/>
                    </a:lnB>
                  </a:tcPr>
                </a:tc>
                <a:tc>
                  <a:txBody>
                    <a:bodyPr/>
                    <a:lstStyle/>
                    <a:p>
                      <a:pPr>
                        <a:lnSpc>
                          <a:spcPct val="107000"/>
                        </a:lnSpc>
                        <a:spcAft>
                          <a:spcPts val="0"/>
                        </a:spcAft>
                      </a:pPr>
                      <a:r>
                        <a:rPr lang="en-US" sz="1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540" marR="53540" marT="0" marB="0">
                    <a:lnL>
                      <a:noFill/>
                    </a:lnL>
                    <a:lnR>
                      <a:noFill/>
                    </a:lnR>
                    <a:lnT>
                      <a:noFill/>
                    </a:lnT>
                    <a:lnB>
                      <a:noFill/>
                    </a:lnB>
                  </a:tcPr>
                </a:tc>
              </a:tr>
            </a:tbl>
          </a:graphicData>
        </a:graphic>
      </p:graphicFrame>
      <p:pic>
        <p:nvPicPr>
          <p:cNvPr id="8" name="Объект 7"/>
          <p:cNvPicPr>
            <a:picLocks noGrp="1" noChangeAspect="1"/>
          </p:cNvPicPr>
          <p:nvPr>
            <p:ph sz="half" idx="1"/>
          </p:nvPr>
        </p:nvPicPr>
        <p:blipFill rotWithShape="1">
          <a:blip r:embed="rId2"/>
          <a:srcRect l="23390" t="15675" r="10607" b="5694"/>
          <a:stretch/>
        </p:blipFill>
        <p:spPr>
          <a:xfrm>
            <a:off x="1261532" y="1938867"/>
            <a:ext cx="4699985" cy="3149600"/>
          </a:xfrm>
          <a:prstGeom prst="rect">
            <a:avLst/>
          </a:prstGeom>
        </p:spPr>
      </p:pic>
      <p:sp>
        <p:nvSpPr>
          <p:cNvPr id="14" name="Rectangle 3"/>
          <p:cNvSpPr>
            <a:spLocks noChangeArrowheads="1"/>
          </p:cNvSpPr>
          <p:nvPr/>
        </p:nvSpPr>
        <p:spPr bwMode="auto">
          <a:xfrm>
            <a:off x="6564110" y="1316124"/>
            <a:ext cx="47025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Contents</a:t>
            </a:r>
            <a:endParaRPr kumimoji="0" lang="en-US" sz="1800" b="0" i="0" u="none" strike="noStrike" cap="none" normalizeH="0" baseline="0" dirty="0" smtClean="0">
              <a:ln>
                <a:noFill/>
              </a:ln>
              <a:solidFill>
                <a:schemeClr val="accent1"/>
              </a:solidFill>
              <a:effectLst/>
            </a:endParaRPr>
          </a:p>
        </p:txBody>
      </p:sp>
    </p:spTree>
    <p:extLst>
      <p:ext uri="{BB962C8B-B14F-4D97-AF65-F5344CB8AC3E}">
        <p14:creationId xmlns:p14="http://schemas.microsoft.com/office/powerpoint/2010/main" val="3708864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chemeClr val="accent2"/>
                </a:solidFill>
              </a:rPr>
              <a:t>Prototype of Education Model: </a:t>
            </a:r>
            <a:r>
              <a:rPr lang="ru-RU" b="1" dirty="0" smtClean="0">
                <a:solidFill>
                  <a:schemeClr val="accent2"/>
                </a:solidFill>
              </a:rPr>
              <a:t/>
            </a:r>
            <a:br>
              <a:rPr lang="ru-RU" b="1" dirty="0" smtClean="0">
                <a:solidFill>
                  <a:schemeClr val="accent2"/>
                </a:solidFill>
              </a:rPr>
            </a:br>
            <a:r>
              <a:rPr lang="en-US" b="1" dirty="0" smtClean="0">
                <a:solidFill>
                  <a:schemeClr val="accent2"/>
                </a:solidFill>
              </a:rPr>
              <a:t>Introduction</a:t>
            </a:r>
            <a:endParaRPr lang="ru-RU" b="1" dirty="0">
              <a:solidFill>
                <a:schemeClr val="accent2"/>
              </a:solidFill>
            </a:endParaRPr>
          </a:p>
        </p:txBody>
      </p:sp>
      <p:sp>
        <p:nvSpPr>
          <p:cNvPr id="6" name="Объект 5"/>
          <p:cNvSpPr>
            <a:spLocks noGrp="1"/>
          </p:cNvSpPr>
          <p:nvPr>
            <p:ph idx="1"/>
          </p:nvPr>
        </p:nvSpPr>
        <p:spPr>
          <a:xfrm>
            <a:off x="1097280" y="1581213"/>
            <a:ext cx="10058400" cy="1864722"/>
          </a:xfrm>
        </p:spPr>
        <p:txBody>
          <a:bodyPr>
            <a:normAutofit lnSpcReduction="10000"/>
          </a:bodyPr>
          <a:lstStyle/>
          <a:p>
            <a:pPr marL="457200" indent="-457200">
              <a:buFont typeface="+mj-lt"/>
              <a:buAutoNum type="arabicPeriod"/>
            </a:pPr>
            <a:r>
              <a:rPr lang="en-US" dirty="0" smtClean="0">
                <a:solidFill>
                  <a:schemeClr val="tx1"/>
                </a:solidFill>
              </a:rPr>
              <a:t>System of education based on fundamental knowledge and predominance of science over practice;</a:t>
            </a:r>
          </a:p>
          <a:p>
            <a:pPr marL="457200" indent="-457200">
              <a:buFont typeface="+mj-lt"/>
              <a:buAutoNum type="arabicPeriod"/>
            </a:pPr>
            <a:r>
              <a:rPr lang="en-US" dirty="0" smtClean="0">
                <a:solidFill>
                  <a:schemeClr val="tx1"/>
                </a:solidFill>
              </a:rPr>
              <a:t>Shift from planned economy to market economy;</a:t>
            </a:r>
          </a:p>
          <a:p>
            <a:pPr marL="457200" indent="-457200">
              <a:buFont typeface="+mj-lt"/>
              <a:buAutoNum type="arabicPeriod"/>
            </a:pPr>
            <a:r>
              <a:rPr lang="en-US" dirty="0" smtClean="0">
                <a:solidFill>
                  <a:schemeClr val="tx1"/>
                </a:solidFill>
              </a:rPr>
              <a:t>Globalization and IT technologies development;</a:t>
            </a:r>
          </a:p>
          <a:p>
            <a:pPr marL="457200" indent="-457200">
              <a:buFont typeface="+mj-lt"/>
              <a:buAutoNum type="arabicPeriod"/>
            </a:pPr>
            <a:r>
              <a:rPr lang="en-US" dirty="0" smtClean="0">
                <a:solidFill>
                  <a:schemeClr val="tx1"/>
                </a:solidFill>
              </a:rPr>
              <a:t>Definitions in work-based learning and practice-oriented education.</a:t>
            </a:r>
            <a:endParaRPr lang="ru-RU" dirty="0">
              <a:solidFill>
                <a:schemeClr val="tx1"/>
              </a:solidFill>
            </a:endParaRPr>
          </a:p>
        </p:txBody>
      </p:sp>
      <p:sp>
        <p:nvSpPr>
          <p:cNvPr id="7" name="Скругленный прямоугольник 6"/>
          <p:cNvSpPr/>
          <p:nvPr/>
        </p:nvSpPr>
        <p:spPr>
          <a:xfrm>
            <a:off x="2565400" y="4004734"/>
            <a:ext cx="7493000" cy="897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Competences are the foundation of WBL model. </a:t>
            </a:r>
            <a:endParaRPr lang="ru-RU" dirty="0"/>
          </a:p>
        </p:txBody>
      </p:sp>
    </p:spTree>
    <p:extLst>
      <p:ext uri="{BB962C8B-B14F-4D97-AF65-F5344CB8AC3E}">
        <p14:creationId xmlns:p14="http://schemas.microsoft.com/office/powerpoint/2010/main" val="658854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97280" y="286604"/>
            <a:ext cx="10058400" cy="966464"/>
          </a:xfrm>
        </p:spPr>
        <p:txBody>
          <a:bodyPr>
            <a:normAutofit fontScale="90000"/>
          </a:bodyPr>
          <a:lstStyle/>
          <a:p>
            <a:r>
              <a:rPr lang="en-US" b="1" dirty="0" smtClean="0">
                <a:solidFill>
                  <a:schemeClr val="accent2"/>
                </a:solidFill>
              </a:rPr>
              <a:t>Prototype of Education Model: WBL best practices of EU HEIs</a:t>
            </a:r>
            <a:endParaRPr lang="ru-RU" b="1" dirty="0">
              <a:solidFill>
                <a:schemeClr val="accent2"/>
              </a:solidFill>
            </a:endParaRPr>
          </a:p>
        </p:txBody>
      </p:sp>
      <p:pic>
        <p:nvPicPr>
          <p:cNvPr id="7" name="Объект 6"/>
          <p:cNvPicPr>
            <a:picLocks noGrp="1" noChangeAspect="1"/>
          </p:cNvPicPr>
          <p:nvPr>
            <p:ph sz="half" idx="1"/>
          </p:nvPr>
        </p:nvPicPr>
        <p:blipFill rotWithShape="1">
          <a:blip r:embed="rId2"/>
          <a:srcRect l="29562" t="16284" r="13865" b="11179"/>
          <a:stretch/>
        </p:blipFill>
        <p:spPr>
          <a:xfrm>
            <a:off x="1097279" y="1769534"/>
            <a:ext cx="4719275" cy="3403599"/>
          </a:xfrm>
          <a:prstGeom prst="rect">
            <a:avLst/>
          </a:prstGeom>
        </p:spPr>
      </p:pic>
      <p:sp>
        <p:nvSpPr>
          <p:cNvPr id="6" name="Объект 5"/>
          <p:cNvSpPr>
            <a:spLocks noGrp="1"/>
          </p:cNvSpPr>
          <p:nvPr>
            <p:ph sz="half" idx="2"/>
          </p:nvPr>
        </p:nvSpPr>
        <p:spPr/>
        <p:txBody>
          <a:bodyPr>
            <a:normAutofit fontScale="77500" lnSpcReduction="20000"/>
          </a:bodyPr>
          <a:lstStyle/>
          <a:p>
            <a:pPr marL="457200" lvl="0" indent="-457200">
              <a:buFont typeface="+mj-lt"/>
              <a:buAutoNum type="arabicPeriod"/>
            </a:pPr>
            <a:r>
              <a:rPr lang="en-US" dirty="0"/>
              <a:t>How would you define work-based learning (WBL)? </a:t>
            </a:r>
            <a:endParaRPr lang="ru-RU" dirty="0"/>
          </a:p>
          <a:p>
            <a:pPr marL="457200" lvl="0" indent="-457200">
              <a:buFont typeface="+mj-lt"/>
              <a:buAutoNum type="arabicPeriod"/>
            </a:pPr>
            <a:r>
              <a:rPr lang="en-US" dirty="0"/>
              <a:t>Could you please describe the main forms and instruments of WBL applied in your institution? </a:t>
            </a:r>
            <a:endParaRPr lang="ru-RU" dirty="0"/>
          </a:p>
          <a:p>
            <a:pPr marL="457200" lvl="0" indent="-457200">
              <a:buFont typeface="+mj-lt"/>
              <a:buAutoNum type="arabicPeriod"/>
            </a:pPr>
            <a:r>
              <a:rPr lang="en-US" dirty="0"/>
              <a:t>How does your institution analyze the contemporary labor market from the competence-based perspective for BA and MA programs for the majors that are in UniLab focus: (1) IT (2) Management </a:t>
            </a:r>
            <a:r>
              <a:rPr lang="en-US" dirty="0" smtClean="0"/>
              <a:t>(</a:t>
            </a:r>
            <a:r>
              <a:rPr lang="en-US" dirty="0"/>
              <a:t>3</a:t>
            </a:r>
            <a:r>
              <a:rPr lang="en-US" dirty="0" smtClean="0"/>
              <a:t>) </a:t>
            </a:r>
            <a:r>
              <a:rPr lang="en-US" dirty="0" err="1"/>
              <a:t>Advertising&amp;Public</a:t>
            </a:r>
            <a:r>
              <a:rPr lang="en-US" dirty="0"/>
              <a:t> Relations </a:t>
            </a:r>
            <a:r>
              <a:rPr lang="en-US" dirty="0" smtClean="0"/>
              <a:t>(4) </a:t>
            </a:r>
            <a:r>
              <a:rPr lang="en-US" dirty="0"/>
              <a:t>Engineering (Oil and Gas)? </a:t>
            </a:r>
            <a:endParaRPr lang="ru-RU" dirty="0"/>
          </a:p>
          <a:p>
            <a:pPr marL="457200" lvl="0" indent="-457200">
              <a:buFont typeface="+mj-lt"/>
              <a:buAutoNum type="arabicPeriod"/>
            </a:pPr>
            <a:r>
              <a:rPr lang="en-US" dirty="0"/>
              <a:t>Can you name </a:t>
            </a:r>
            <a:r>
              <a:rPr lang="en-US" dirty="0" smtClean="0"/>
              <a:t>core </a:t>
            </a:r>
            <a:r>
              <a:rPr lang="en-US" dirty="0"/>
              <a:t>competences for </a:t>
            </a:r>
            <a:r>
              <a:rPr lang="en-US" dirty="0" smtClean="0"/>
              <a:t>those 4 </a:t>
            </a:r>
            <a:r>
              <a:rPr lang="en-US" dirty="0"/>
              <a:t>majors within the concept of WBL? </a:t>
            </a:r>
            <a:r>
              <a:rPr lang="en-US" dirty="0" smtClean="0"/>
              <a:t>What </a:t>
            </a:r>
            <a:r>
              <a:rPr lang="en-US" dirty="0"/>
              <a:t>university structure is in charge of conducting such </a:t>
            </a:r>
            <a:r>
              <a:rPr lang="en-US" dirty="0" smtClean="0"/>
              <a:t>analytical researches? How are the research results embedded </a:t>
            </a:r>
            <a:r>
              <a:rPr lang="en-US" dirty="0"/>
              <a:t>into the </a:t>
            </a:r>
            <a:r>
              <a:rPr lang="en-US" dirty="0" smtClean="0"/>
              <a:t>educational </a:t>
            </a:r>
            <a:r>
              <a:rPr lang="en-US" dirty="0"/>
              <a:t>programs to upgrade them</a:t>
            </a:r>
            <a:r>
              <a:rPr lang="en-US" dirty="0" smtClean="0"/>
              <a:t>?</a:t>
            </a:r>
          </a:p>
          <a:p>
            <a:pPr marL="457200" lvl="0" indent="-457200">
              <a:buFont typeface="+mj-lt"/>
              <a:buAutoNum type="arabicPeriod"/>
            </a:pPr>
            <a:r>
              <a:rPr lang="en-US" dirty="0"/>
              <a:t>What is the impact of pandemic on WBL practices at your institution?</a:t>
            </a:r>
            <a:endParaRPr lang="ru-RU" dirty="0"/>
          </a:p>
          <a:p>
            <a:pPr marL="457200" indent="-457200">
              <a:buFont typeface="+mj-lt"/>
              <a:buAutoNum type="arabicPeriod"/>
            </a:pPr>
            <a:endParaRPr lang="ru-RU" dirty="0"/>
          </a:p>
          <a:p>
            <a:pPr lvl="0"/>
            <a:endParaRPr lang="ru-RU" dirty="0"/>
          </a:p>
          <a:p>
            <a:pPr marL="457200" indent="-457200">
              <a:buFont typeface="+mj-lt"/>
              <a:buAutoNum type="arabicPeriod"/>
            </a:pPr>
            <a:endParaRPr lang="ru-RU" dirty="0"/>
          </a:p>
        </p:txBody>
      </p:sp>
    </p:spTree>
    <p:extLst>
      <p:ext uri="{BB962C8B-B14F-4D97-AF65-F5344CB8AC3E}">
        <p14:creationId xmlns:p14="http://schemas.microsoft.com/office/powerpoint/2010/main" val="1480669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Autofit/>
          </a:bodyPr>
          <a:lstStyle/>
          <a:p>
            <a:r>
              <a:rPr lang="en-US" sz="4000" b="1" dirty="0" smtClean="0">
                <a:solidFill>
                  <a:schemeClr val="accent2"/>
                </a:solidFill>
              </a:rPr>
              <a:t>Prototype of Education Model: WBL in </a:t>
            </a:r>
            <a:br>
              <a:rPr lang="en-US" sz="4000" b="1" dirty="0" smtClean="0">
                <a:solidFill>
                  <a:schemeClr val="accent2"/>
                </a:solidFill>
              </a:rPr>
            </a:br>
            <a:r>
              <a:rPr lang="en-US" sz="4000" b="1" dirty="0" smtClean="0">
                <a:solidFill>
                  <a:schemeClr val="accent2"/>
                </a:solidFill>
              </a:rPr>
              <a:t>Program Countries (RU, AZ, BY)</a:t>
            </a:r>
            <a:endParaRPr lang="ru-RU" sz="4000" b="1" dirty="0">
              <a:solidFill>
                <a:schemeClr val="accent2"/>
              </a:solidFill>
            </a:endParaRPr>
          </a:p>
        </p:txBody>
      </p:sp>
      <p:sp>
        <p:nvSpPr>
          <p:cNvPr id="6" name="Объект 5"/>
          <p:cNvSpPr>
            <a:spLocks noGrp="1"/>
          </p:cNvSpPr>
          <p:nvPr>
            <p:ph idx="1"/>
          </p:nvPr>
        </p:nvSpPr>
        <p:spPr>
          <a:xfrm>
            <a:off x="1097280" y="1572745"/>
            <a:ext cx="10058400" cy="2288055"/>
          </a:xfrm>
        </p:spPr>
        <p:txBody>
          <a:bodyPr/>
          <a:lstStyle/>
          <a:p>
            <a:pPr marL="457200" indent="-457200">
              <a:buFont typeface="+mj-lt"/>
              <a:buAutoNum type="arabicPeriod"/>
            </a:pPr>
            <a:r>
              <a:rPr lang="en-US" dirty="0" smtClean="0"/>
              <a:t>National educational systems of RU, AZ and BY prioritize work-based approach in education;</a:t>
            </a:r>
          </a:p>
          <a:p>
            <a:pPr marL="457200" indent="-457200">
              <a:buFont typeface="+mj-lt"/>
              <a:buAutoNum type="arabicPeriod"/>
            </a:pPr>
            <a:r>
              <a:rPr lang="en-US" dirty="0" smtClean="0"/>
              <a:t>System of education of the Post-Soviet states is still rather theoretical with a tendency to develop hard skills and not paying much attention to transversal skills;</a:t>
            </a:r>
          </a:p>
          <a:p>
            <a:pPr marL="457200" indent="-457200">
              <a:buFont typeface="+mj-lt"/>
              <a:buAutoNum type="arabicPeriod"/>
            </a:pPr>
            <a:r>
              <a:rPr lang="en-US" dirty="0" smtClean="0"/>
              <a:t>Types of practices adopted by national education systems: educational, industrial and pre-diploma practice.</a:t>
            </a:r>
            <a:endParaRPr lang="ru-RU" dirty="0"/>
          </a:p>
        </p:txBody>
      </p:sp>
    </p:spTree>
    <p:extLst>
      <p:ext uri="{BB962C8B-B14F-4D97-AF65-F5344CB8AC3E}">
        <p14:creationId xmlns:p14="http://schemas.microsoft.com/office/powerpoint/2010/main" val="46849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97280" y="286604"/>
            <a:ext cx="10058400" cy="974930"/>
          </a:xfrm>
        </p:spPr>
        <p:txBody>
          <a:bodyPr>
            <a:noAutofit/>
          </a:bodyPr>
          <a:lstStyle/>
          <a:p>
            <a:r>
              <a:rPr lang="en-US" sz="4000" b="1" dirty="0" smtClean="0">
                <a:solidFill>
                  <a:schemeClr val="accent2"/>
                </a:solidFill>
              </a:rPr>
              <a:t>Prototype of Education Model: Competence Survey and Gap Analysis</a:t>
            </a:r>
            <a:endParaRPr lang="ru-RU" sz="4000" b="1" dirty="0">
              <a:solidFill>
                <a:schemeClr val="accent2"/>
              </a:solidFill>
            </a:endParaRPr>
          </a:p>
        </p:txBody>
      </p:sp>
      <p:graphicFrame>
        <p:nvGraphicFramePr>
          <p:cNvPr id="8" name="Объект 7"/>
          <p:cNvGraphicFramePr>
            <a:graphicFrameLocks noGrp="1"/>
          </p:cNvGraphicFramePr>
          <p:nvPr>
            <p:ph sz="half" idx="1"/>
            <p:extLst>
              <p:ext uri="{D42A27DB-BD31-4B8C-83A1-F6EECF244321}">
                <p14:modId xmlns:p14="http://schemas.microsoft.com/office/powerpoint/2010/main" val="9753621"/>
              </p:ext>
            </p:extLst>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Объект 5"/>
          <p:cNvSpPr>
            <a:spLocks noGrp="1"/>
          </p:cNvSpPr>
          <p:nvPr>
            <p:ph sz="half" idx="2"/>
          </p:nvPr>
        </p:nvSpPr>
        <p:spPr/>
        <p:txBody>
          <a:bodyPr/>
          <a:lstStyle/>
          <a:p>
            <a:r>
              <a:rPr lang="en-US" dirty="0" smtClean="0"/>
              <a:t>Four majors:</a:t>
            </a:r>
          </a:p>
          <a:p>
            <a:pPr marL="457200" indent="-457200">
              <a:buFont typeface="+mj-lt"/>
              <a:buAutoNum type="arabicPeriod"/>
            </a:pPr>
            <a:r>
              <a:rPr lang="en-US" dirty="0" smtClean="0"/>
              <a:t>Applied Informatics</a:t>
            </a:r>
          </a:p>
          <a:p>
            <a:pPr marL="457200" indent="-457200">
              <a:buFont typeface="+mj-lt"/>
              <a:buAutoNum type="arabicPeriod"/>
            </a:pPr>
            <a:r>
              <a:rPr lang="en-US" dirty="0" smtClean="0"/>
              <a:t>PR and Advertising</a:t>
            </a:r>
          </a:p>
          <a:p>
            <a:pPr marL="457200" indent="-457200">
              <a:buFont typeface="+mj-lt"/>
              <a:buAutoNum type="arabicPeriod"/>
            </a:pPr>
            <a:r>
              <a:rPr lang="en-US" dirty="0" smtClean="0"/>
              <a:t>Management</a:t>
            </a:r>
          </a:p>
          <a:p>
            <a:pPr marL="457200" indent="-457200">
              <a:buFont typeface="+mj-lt"/>
              <a:buAutoNum type="arabicPeriod"/>
            </a:pPr>
            <a:r>
              <a:rPr lang="en-US" dirty="0" smtClean="0"/>
              <a:t>Engineering (Oil and Gas)</a:t>
            </a:r>
          </a:p>
          <a:p>
            <a:endParaRPr lang="ru-RU" dirty="0"/>
          </a:p>
        </p:txBody>
      </p:sp>
    </p:spTree>
    <p:extLst>
      <p:ext uri="{BB962C8B-B14F-4D97-AF65-F5344CB8AC3E}">
        <p14:creationId xmlns:p14="http://schemas.microsoft.com/office/powerpoint/2010/main" val="931302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sz="half" idx="1"/>
            <p:extLst>
              <p:ext uri="{D42A27DB-BD31-4B8C-83A1-F6EECF244321}">
                <p14:modId xmlns:p14="http://schemas.microsoft.com/office/powerpoint/2010/main" val="1540604006"/>
              </p:ext>
            </p:extLst>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Объект 7"/>
          <p:cNvGraphicFramePr>
            <a:graphicFrameLocks noGrp="1"/>
          </p:cNvGraphicFramePr>
          <p:nvPr>
            <p:ph sz="half" idx="2"/>
            <p:extLst>
              <p:ext uri="{D42A27DB-BD31-4B8C-83A1-F6EECF244321}">
                <p14:modId xmlns:p14="http://schemas.microsoft.com/office/powerpoint/2010/main" val="1692239560"/>
              </p:ext>
            </p:extLst>
          </p:nvPr>
        </p:nvGraphicFramePr>
        <p:xfrm>
          <a:off x="6400800" y="1347565"/>
          <a:ext cx="5257800" cy="4957066"/>
        </p:xfrm>
        <a:graphic>
          <a:graphicData uri="http://schemas.openxmlformats.org/drawingml/2006/table">
            <a:tbl>
              <a:tblPr firstRow="1" firstCol="1" bandRow="1"/>
              <a:tblGrid>
                <a:gridCol w="2628900"/>
                <a:gridCol w="2628900"/>
              </a:tblGrid>
              <a:tr h="68408">
                <a:tc>
                  <a:txBody>
                    <a:bodyPr/>
                    <a:lstStyle/>
                    <a:p>
                      <a:pPr algn="ctr" fontAlgn="base">
                        <a:lnSpc>
                          <a:spcPct val="107000"/>
                        </a:lnSpc>
                        <a:spcAft>
                          <a:spcPts val="0"/>
                        </a:spcAft>
                      </a:pPr>
                      <a:r>
                        <a:rPr lang="en-GB" sz="900" b="1">
                          <a:effectLst/>
                          <a:latin typeface="Calibri" panose="020F0502020204030204" pitchFamily="34" charset="0"/>
                          <a:ea typeface="Times New Roman" panose="02020603050405020304" pitchFamily="18" charset="0"/>
                          <a:cs typeface="Calibri" panose="020F0502020204030204" pitchFamily="34" charset="0"/>
                        </a:rPr>
                        <a:t>Employers’ requirements</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571" marR="2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07000"/>
                        </a:lnSpc>
                        <a:spcAft>
                          <a:spcPts val="0"/>
                        </a:spcAft>
                      </a:pPr>
                      <a:r>
                        <a:rPr lang="en-US" sz="900" b="1" kern="1200">
                          <a:effectLst/>
                          <a:latin typeface="Calibri" panose="020F0502020204030204" pitchFamily="34" charset="0"/>
                          <a:ea typeface="Calibri" panose="020F0502020204030204" pitchFamily="34" charset="0"/>
                          <a:cs typeface="Calibri" panose="020F0502020204030204" pitchFamily="34" charset="0"/>
                        </a:rPr>
                        <a:t>Competences Category</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571" marR="2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4363">
                <a:tc rowSpan="2">
                  <a:txBody>
                    <a:bodyPr/>
                    <a:lstStyle/>
                    <a:p>
                      <a:pPr marL="342900" lvl="0" indent="-342900" algn="just" fontAlgn="base">
                        <a:lnSpc>
                          <a:spcPct val="107000"/>
                        </a:lnSpc>
                        <a:spcAft>
                          <a:spcPts val="0"/>
                        </a:spcAft>
                        <a:buFont typeface="Symbol" panose="05050102010706020507" pitchFamily="18" charset="2"/>
                        <a:buChar char=""/>
                        <a:tabLst>
                          <a:tab pos="457200" algn="l"/>
                        </a:tabLst>
                      </a:pPr>
                      <a:r>
                        <a:rPr lang="en-US" sz="900" dirty="0">
                          <a:effectLst/>
                          <a:latin typeface="Calibri" panose="020F0502020204030204" pitchFamily="34" charset="0"/>
                          <a:ea typeface="Times New Roman" panose="02020603050405020304" pitchFamily="18" charset="0"/>
                          <a:cs typeface="Calibri" panose="020F0502020204030204" pitchFamily="34" charset="0"/>
                        </a:rPr>
                        <a:t>Conducting negotiations, commercial proposal development. Services presentation, finalization and formatting transactions and deals.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Symbol" panose="05050102010706020507" pitchFamily="18" charset="2"/>
                        <a:buChar char=""/>
                        <a:tabLst>
                          <a:tab pos="457200" algn="l"/>
                        </a:tabLst>
                      </a:pPr>
                      <a:r>
                        <a:rPr lang="en-US" sz="900" dirty="0" smtClean="0">
                          <a:effectLst/>
                          <a:latin typeface="Calibri" panose="020F0502020204030204" pitchFamily="34" charset="0"/>
                          <a:ea typeface="Times New Roman" panose="02020603050405020304" pitchFamily="18" charset="0"/>
                          <a:cs typeface="Calibri" panose="020F0502020204030204" pitchFamily="34" charset="0"/>
                        </a:rPr>
                        <a:t>A </a:t>
                      </a:r>
                      <a:r>
                        <a:rPr lang="en-US" sz="900" dirty="0">
                          <a:effectLst/>
                          <a:latin typeface="Calibri" panose="020F0502020204030204" pitchFamily="34" charset="0"/>
                          <a:ea typeface="Times New Roman" panose="02020603050405020304" pitchFamily="18" charset="0"/>
                          <a:cs typeface="Calibri" panose="020F0502020204030204" pitchFamily="34" charset="0"/>
                        </a:rPr>
                        <a:t>full cycle of management (forecasting, planning, administration, coordination, </a:t>
                      </a:r>
                      <a:r>
                        <a:rPr lang="en-US" sz="900" b="1" dirty="0">
                          <a:effectLst/>
                          <a:latin typeface="Calibri" panose="020F0502020204030204" pitchFamily="34" charset="0"/>
                          <a:ea typeface="Times New Roman" panose="02020603050405020304" pitchFamily="18" charset="0"/>
                          <a:cs typeface="Calibri" panose="020F0502020204030204" pitchFamily="34" charset="0"/>
                        </a:rPr>
                        <a:t>motivation</a:t>
                      </a:r>
                      <a:r>
                        <a:rPr lang="en-US" sz="900" dirty="0">
                          <a:effectLst/>
                          <a:latin typeface="Calibri" panose="020F0502020204030204" pitchFamily="34" charset="0"/>
                          <a:ea typeface="Times New Roman" panose="02020603050405020304" pitchFamily="18" charset="0"/>
                          <a:cs typeface="Calibri" panose="020F0502020204030204" pitchFamily="34" charset="0"/>
                        </a:rPr>
                        <a:t>, controlling)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Symbol" panose="05050102010706020507" pitchFamily="18" charset="2"/>
                        <a:buChar char=""/>
                        <a:tabLst>
                          <a:tab pos="457200" algn="l"/>
                        </a:tabLst>
                      </a:pPr>
                      <a:r>
                        <a:rPr lang="en-US" sz="900" dirty="0">
                          <a:effectLst/>
                          <a:latin typeface="Calibri" panose="020F0502020204030204" pitchFamily="34" charset="0"/>
                          <a:ea typeface="Times New Roman" panose="02020603050405020304" pitchFamily="18" charset="0"/>
                          <a:cs typeface="Calibri" panose="020F0502020204030204" pitchFamily="34" charset="0"/>
                        </a:rPr>
                        <a:t>Efficient management of a managers’ team, sharing responsibilities, </a:t>
                      </a:r>
                      <a:r>
                        <a:rPr lang="en-US" sz="900" b="1" dirty="0">
                          <a:effectLst/>
                          <a:latin typeface="Calibri" panose="020F0502020204030204" pitchFamily="34" charset="0"/>
                          <a:ea typeface="Times New Roman" panose="02020603050405020304" pitchFamily="18" charset="0"/>
                          <a:cs typeface="Calibri" panose="020F0502020204030204" pitchFamily="34" charset="0"/>
                        </a:rPr>
                        <a:t>training and motivation,</a:t>
                      </a:r>
                      <a:r>
                        <a:rPr lang="en-US" sz="900" dirty="0">
                          <a:effectLst/>
                          <a:latin typeface="Calibri" panose="020F0502020204030204" pitchFamily="34" charset="0"/>
                          <a:ea typeface="Times New Roman" panose="02020603050405020304" pitchFamily="18" charset="0"/>
                          <a:cs typeface="Calibri" panose="020F0502020204030204" pitchFamily="34" charset="0"/>
                        </a:rPr>
                        <a:t> creating incentives for growth and development, performance monitoring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Symbol" panose="05050102010706020507" pitchFamily="18" charset="2"/>
                        <a:buChar char=""/>
                        <a:tabLst>
                          <a:tab pos="457200" algn="l"/>
                        </a:tabLst>
                      </a:pPr>
                      <a:r>
                        <a:rPr lang="en-US" sz="900" dirty="0">
                          <a:effectLst/>
                          <a:latin typeface="Calibri" panose="020F0502020204030204" pitchFamily="34" charset="0"/>
                          <a:ea typeface="Times New Roman" panose="02020603050405020304" pitchFamily="18" charset="0"/>
                          <a:cs typeface="Calibri" panose="020F0502020204030204" pitchFamily="34" charset="0"/>
                        </a:rPr>
                        <a:t>Using methods and project work standards in order to improve project management efficiency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Symbol" panose="05050102010706020507" pitchFamily="18" charset="2"/>
                        <a:buChar char=""/>
                        <a:tabLst>
                          <a:tab pos="457200" algn="l"/>
                        </a:tabLst>
                      </a:pPr>
                      <a:r>
                        <a:rPr lang="en-US" sz="900" dirty="0">
                          <a:effectLst/>
                          <a:latin typeface="Calibri" panose="020F0502020204030204" pitchFamily="34" charset="0"/>
                          <a:ea typeface="Times New Roman" panose="02020603050405020304" pitchFamily="18" charset="0"/>
                          <a:cs typeface="Calibri" panose="020F0502020204030204" pitchFamily="34" charset="0"/>
                        </a:rPr>
                        <a:t>Acquiring </a:t>
                      </a:r>
                      <a:r>
                        <a:rPr lang="en-US" sz="900" b="1" dirty="0">
                          <a:effectLst/>
                          <a:latin typeface="Calibri" panose="020F0502020204030204" pitchFamily="34" charset="0"/>
                          <a:ea typeface="Times New Roman" panose="02020603050405020304" pitchFamily="18" charset="0"/>
                          <a:cs typeface="Calibri" panose="020F0502020204030204" pitchFamily="34" charset="0"/>
                        </a:rPr>
                        <a:t>start-up company building skills</a:t>
                      </a:r>
                      <a:r>
                        <a:rPr lang="en-US" sz="900" dirty="0">
                          <a:effectLst/>
                          <a:latin typeface="Calibri" panose="020F0502020204030204" pitchFamily="34" charset="0"/>
                          <a:ea typeface="Times New Roman" panose="02020603050405020304" pitchFamily="18" charset="0"/>
                          <a:cs typeface="Calibri" panose="020F0502020204030204" pitchFamily="34" charset="0"/>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Symbol" panose="05050102010706020507" pitchFamily="18" charset="2"/>
                        <a:buChar char=""/>
                        <a:tabLst>
                          <a:tab pos="457200" algn="l"/>
                        </a:tabLst>
                      </a:pPr>
                      <a:r>
                        <a:rPr lang="en-US" sz="900" dirty="0">
                          <a:effectLst/>
                          <a:latin typeface="Calibri" panose="020F0502020204030204" pitchFamily="34" charset="0"/>
                          <a:ea typeface="Times New Roman" panose="02020603050405020304" pitchFamily="18" charset="0"/>
                          <a:cs typeface="Calibri" panose="020F0502020204030204" pitchFamily="34" charset="0"/>
                        </a:rPr>
                        <a:t>Skills </a:t>
                      </a:r>
                      <a:r>
                        <a:rPr lang="en-US" sz="900" b="1" dirty="0">
                          <a:effectLst/>
                          <a:latin typeface="Calibri" panose="020F0502020204030204" pitchFamily="34" charset="0"/>
                          <a:ea typeface="Times New Roman" panose="02020603050405020304" pitchFamily="18" charset="0"/>
                          <a:cs typeface="Calibri" panose="020F0502020204030204" pitchFamily="34" charset="0"/>
                        </a:rPr>
                        <a:t>needed to examine risks, engage in crisis management</a:t>
                      </a:r>
                      <a:r>
                        <a:rPr lang="en-US" sz="900" dirty="0">
                          <a:effectLst/>
                          <a:latin typeface="Calibri" panose="020F0502020204030204" pitchFamily="34" charset="0"/>
                          <a:ea typeface="Times New Roman" panose="02020603050405020304" pitchFamily="18" charset="0"/>
                          <a:cs typeface="Calibri" panose="020F0502020204030204" pitchFamily="34" charset="0"/>
                        </a:rPr>
                        <a:t>, an ability to bring new life to business in the short term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Symbol" panose="05050102010706020507" pitchFamily="18" charset="2"/>
                        <a:buChar char=""/>
                        <a:tabLst>
                          <a:tab pos="457200" algn="l"/>
                        </a:tabLst>
                      </a:pPr>
                      <a:r>
                        <a:rPr lang="en-US" sz="900" dirty="0" smtClean="0">
                          <a:effectLst/>
                          <a:latin typeface="Calibri" panose="020F0502020204030204" pitchFamily="34" charset="0"/>
                          <a:ea typeface="Times New Roman" panose="02020603050405020304" pitchFamily="18" charset="0"/>
                          <a:cs typeface="Calibri" panose="020F0502020204030204" pitchFamily="34" charset="0"/>
                        </a:rPr>
                        <a:t>Development </a:t>
                      </a:r>
                      <a:r>
                        <a:rPr lang="en-US" sz="900" dirty="0">
                          <a:effectLst/>
                          <a:latin typeface="Calibri" panose="020F0502020204030204" pitchFamily="34" charset="0"/>
                          <a:ea typeface="Times New Roman" panose="02020603050405020304" pitchFamily="18" charset="0"/>
                          <a:cs typeface="Calibri" panose="020F0502020204030204" pitchFamily="34" charset="0"/>
                        </a:rPr>
                        <a:t>of methodology and regulations in order to </a:t>
                      </a:r>
                      <a:r>
                        <a:rPr lang="en-US" sz="900" b="1" dirty="0">
                          <a:effectLst/>
                          <a:latin typeface="Calibri" panose="020F0502020204030204" pitchFamily="34" charset="0"/>
                          <a:ea typeface="Times New Roman" panose="02020603050405020304" pitchFamily="18" charset="0"/>
                          <a:cs typeface="Calibri" panose="020F0502020204030204" pitchFamily="34" charset="0"/>
                        </a:rPr>
                        <a:t>build a risk management system and risk management principles</a:t>
                      </a:r>
                      <a:r>
                        <a:rPr lang="en-US" sz="900" dirty="0">
                          <a:effectLst/>
                          <a:latin typeface="Calibri" panose="020F0502020204030204" pitchFamily="34" charset="0"/>
                          <a:ea typeface="Times New Roman" panose="02020603050405020304" pitchFamily="18" charset="0"/>
                          <a:cs typeface="Calibri" panose="020F0502020204030204" pitchFamily="34" charset="0"/>
                        </a:rPr>
                        <a:t> within a certain business process and business sector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288290" indent="-179705" algn="ctr" fontAlgn="base">
                        <a:lnSpc>
                          <a:spcPct val="107000"/>
                        </a:lnSpc>
                        <a:spcAft>
                          <a:spcPts val="0"/>
                        </a:spcAft>
                      </a:pPr>
                      <a:r>
                        <a:rPr lang="en-GB" sz="900" b="1" dirty="0">
                          <a:effectLst/>
                          <a:latin typeface="Calibri" panose="020F0502020204030204" pitchFamily="34" charset="0"/>
                          <a:ea typeface="Times New Roman" panose="02020603050405020304" pitchFamily="18" charset="0"/>
                          <a:cs typeface="Calibri" panose="020F0502020204030204" pitchFamily="34" charset="0"/>
                        </a:rPr>
                        <a: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571" marR="2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b="1" kern="1200" dirty="0">
                          <a:effectLst/>
                          <a:latin typeface="Calibri" panose="020F0502020204030204" pitchFamily="34" charset="0"/>
                          <a:ea typeface="Times New Roman" panose="02020603050405020304" pitchFamily="18" charset="0"/>
                          <a:cs typeface="Times New Roman" panose="02020603050405020304" pitchFamily="18" charset="0"/>
                        </a:rPr>
                        <a:t>Bachelor programs</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900" b="1" kern="1200" dirty="0">
                          <a:effectLst/>
                          <a:latin typeface="Calibri" panose="020F0502020204030204" pitchFamily="34" charset="0"/>
                          <a:ea typeface="Times New Roman" panose="02020603050405020304" pitchFamily="18" charset="0"/>
                          <a:cs typeface="Times New Roman" panose="02020603050405020304" pitchFamily="18" charset="0"/>
                        </a:rPr>
                        <a:t>Generic Competencies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94005" algn="l"/>
                        </a:tabLst>
                      </a:pPr>
                      <a:r>
                        <a:rPr lang="en-US" sz="900" kern="1200" dirty="0">
                          <a:effectLst/>
                          <a:latin typeface="Calibri" panose="020F0502020204030204" pitchFamily="34" charset="0"/>
                          <a:ea typeface="Times New Roman" panose="02020603050405020304" pitchFamily="18" charset="0"/>
                          <a:cs typeface="Calibri" panose="020F0502020204030204" pitchFamily="34" charset="0"/>
                        </a:rPr>
                        <a:t>Systemic and creative thinking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94005" algn="l"/>
                        </a:tabLst>
                      </a:pPr>
                      <a:r>
                        <a:rPr lang="en-US" sz="900" kern="1200" dirty="0">
                          <a:effectLst/>
                          <a:latin typeface="Calibri" panose="020F0502020204030204" pitchFamily="34" charset="0"/>
                          <a:ea typeface="Times New Roman" panose="02020603050405020304" pitchFamily="18" charset="0"/>
                          <a:cs typeface="Calibri" panose="020F0502020204030204" pitchFamily="34" charset="0"/>
                        </a:rPr>
                        <a:t>Project development and implementation, teamwork and leadership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294005" algn="l"/>
                        </a:tabLst>
                      </a:pPr>
                      <a:r>
                        <a:rPr lang="en-US" sz="900" kern="1200" dirty="0">
                          <a:effectLst/>
                          <a:latin typeface="Calibri" panose="020F0502020204030204" pitchFamily="34" charset="0"/>
                          <a:ea typeface="Times New Roman" panose="02020603050405020304" pitchFamily="18" charset="0"/>
                          <a:cs typeface="Calibri" panose="020F0502020204030204" pitchFamily="34" charset="0"/>
                        </a:rPr>
                        <a:t>Communication skills, intercultural communication skills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900" b="1" kern="1200" dirty="0" smtClean="0">
                          <a:effectLst/>
                          <a:latin typeface="Calibri" panose="020F0502020204030204" pitchFamily="34" charset="0"/>
                          <a:ea typeface="Times New Roman" panose="02020603050405020304" pitchFamily="18" charset="0"/>
                          <a:cs typeface="Times New Roman" panose="02020603050405020304" pitchFamily="18" charset="0"/>
                        </a:rPr>
                        <a:t>Subject-specific </a:t>
                      </a:r>
                      <a:r>
                        <a:rPr lang="en-US" sz="900" b="1" kern="1200" dirty="0">
                          <a:effectLst/>
                          <a:latin typeface="Calibri" panose="020F0502020204030204" pitchFamily="34" charset="0"/>
                          <a:ea typeface="Times New Roman" panose="02020603050405020304" pitchFamily="18" charset="0"/>
                          <a:cs typeface="Times New Roman" panose="02020603050405020304" pitchFamily="18" charset="0"/>
                        </a:rPr>
                        <a:t>Competences  </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900" kern="1200" dirty="0">
                          <a:effectLst/>
                          <a:latin typeface="Calibri" panose="020F0502020204030204" pitchFamily="34" charset="0"/>
                          <a:ea typeface="Calibri" panose="020F0502020204030204" pitchFamily="34" charset="0"/>
                          <a:cs typeface="Calibri" panose="020F0502020204030204" pitchFamily="34" charset="0"/>
                        </a:rPr>
                        <a:t>Ability to solve problems in a professional environment using knowledge of economic theory, theory of management and theory of administration;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900" kern="1200" dirty="0">
                          <a:effectLst/>
                          <a:latin typeface="Calibri" panose="020F0502020204030204" pitchFamily="34" charset="0"/>
                          <a:ea typeface="Calibri" panose="020F0502020204030204" pitchFamily="34" charset="0"/>
                          <a:cs typeface="Calibri" panose="020F0502020204030204" pitchFamily="34" charset="0"/>
                        </a:rPr>
                        <a:t>Ability to gather, process and analyze data needed to solve managerial problems;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571" marR="2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9099">
                <a:tc vMerge="1">
                  <a:txBody>
                    <a:bodyPr/>
                    <a:lstStyle/>
                    <a:p>
                      <a:endParaRPr lang="ru-RU"/>
                    </a:p>
                  </a:txBody>
                  <a:tcPr/>
                </a:tc>
                <a:tc>
                  <a:txBody>
                    <a:bodyPr/>
                    <a:lstStyle/>
                    <a:p>
                      <a:pPr algn="just" fontAlgn="base">
                        <a:lnSpc>
                          <a:spcPct val="107000"/>
                        </a:lnSpc>
                        <a:spcAft>
                          <a:spcPts val="0"/>
                        </a:spcAft>
                      </a:pPr>
                      <a:r>
                        <a:rPr lang="en-US" sz="900" b="1" dirty="0">
                          <a:effectLst/>
                          <a:latin typeface="Calibri" panose="020F0502020204030204" pitchFamily="34" charset="0"/>
                          <a:ea typeface="Times New Roman" panose="02020603050405020304" pitchFamily="18" charset="0"/>
                          <a:cs typeface="Calibri" panose="020F0502020204030204" pitchFamily="34" charset="0"/>
                        </a:rPr>
                        <a:t>Master programs</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Symbol" panose="05050102010706020507" pitchFamily="18" charset="2"/>
                        <a:buChar char=""/>
                      </a:pPr>
                      <a:r>
                        <a:rPr lang="en-GB" sz="900" dirty="0">
                          <a:effectLst/>
                          <a:latin typeface="Calibri" panose="020F0502020204030204" pitchFamily="34" charset="0"/>
                          <a:ea typeface="Times New Roman" panose="02020603050405020304" pitchFamily="18" charset="0"/>
                          <a:cs typeface="Calibri" panose="020F0502020204030204" pitchFamily="34" charset="0"/>
                        </a:rPr>
                        <a:t>General Professional Competences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Symbol" panose="05050102010706020507" pitchFamily="18" charset="2"/>
                        <a:buChar char=""/>
                      </a:pPr>
                      <a:r>
                        <a:rPr lang="en-US" sz="900" dirty="0">
                          <a:effectLst/>
                          <a:latin typeface="Calibri" panose="020F0502020204030204" pitchFamily="34" charset="0"/>
                          <a:ea typeface="Times New Roman" panose="02020603050405020304" pitchFamily="18" charset="0"/>
                          <a:cs typeface="Calibri" panose="020F0502020204030204" pitchFamily="34" charset="0"/>
                        </a:rPr>
                        <a:t>Ability to solve problems in a professional environment using the knowledge acquired (on an advanced level)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0"/>
                        </a:spcAft>
                        <a:buFont typeface="Symbol" panose="05050102010706020507" pitchFamily="18" charset="2"/>
                        <a:buChar char=""/>
                      </a:pPr>
                      <a:r>
                        <a:rPr lang="en-US" sz="900" dirty="0">
                          <a:effectLst/>
                          <a:latin typeface="Calibri" panose="020F0502020204030204" pitchFamily="34" charset="0"/>
                          <a:ea typeface="Times New Roman" panose="02020603050405020304" pitchFamily="18" charset="0"/>
                          <a:cs typeface="Calibri" panose="020F0502020204030204" pitchFamily="34" charset="0"/>
                        </a:rPr>
                        <a:t>Ability to use modern data gathering methods and techniques, advanced methods of their processing and analysis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571" marR="2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08">
                <a:tc gridSpan="2">
                  <a:txBody>
                    <a:bodyPr/>
                    <a:lstStyle/>
                    <a:p>
                      <a:pPr algn="just" fontAlgn="base">
                        <a:lnSpc>
                          <a:spcPct val="107000"/>
                        </a:lnSpc>
                        <a:spcAft>
                          <a:spcPts val="0"/>
                        </a:spcAft>
                      </a:pPr>
                      <a:r>
                        <a:rPr lang="en-US" sz="900" b="1" kern="1200">
                          <a:effectLst/>
                          <a:latin typeface="Calibri" panose="020F0502020204030204" pitchFamily="34" charset="0"/>
                          <a:ea typeface="Calibri" panose="020F0502020204030204" pitchFamily="34" charset="0"/>
                          <a:cs typeface="Calibri" panose="020F0502020204030204" pitchFamily="34" charset="0"/>
                        </a:rPr>
                        <a:t>Gap Analysis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571" marR="2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342038">
                <a:tc gridSpan="2">
                  <a:txBody>
                    <a:bodyPr/>
                    <a:lstStyle/>
                    <a:p>
                      <a:pPr marL="173990" algn="just">
                        <a:lnSpc>
                          <a:spcPct val="107000"/>
                        </a:lnSpc>
                        <a:spcAft>
                          <a:spcPts val="0"/>
                        </a:spcAft>
                      </a:pPr>
                      <a:r>
                        <a:rPr lang="en-US" sz="900" b="1">
                          <a:effectLst/>
                          <a:latin typeface="Calibri" panose="020F0502020204030204" pitchFamily="34" charset="0"/>
                          <a:ea typeface="Times New Roman" panose="02020603050405020304" pitchFamily="18" charset="0"/>
                          <a:cs typeface="Calibri" panose="020F0502020204030204" pitchFamily="34" charset="0"/>
                        </a:rPr>
                        <a:t>Bachelor programs</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900" kern="1200">
                          <a:effectLst/>
                          <a:latin typeface="Calibri" panose="020F0502020204030204" pitchFamily="34" charset="0"/>
                          <a:ea typeface="Times New Roman" panose="02020603050405020304" pitchFamily="18" charset="0"/>
                          <a:cs typeface="Calibri" panose="020F0502020204030204" pitchFamily="34" charset="0"/>
                        </a:rPr>
                        <a:t>Strategic planning, product sales plan development and implementation; monitoring performance related to commodity circulation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900" kern="1200">
                          <a:effectLst/>
                          <a:latin typeface="Calibri" panose="020F0502020204030204" pitchFamily="34" charset="0"/>
                          <a:ea typeface="Times New Roman" panose="02020603050405020304" pitchFamily="18" charset="0"/>
                          <a:cs typeface="Calibri" panose="020F0502020204030204" pitchFamily="34" charset="0"/>
                        </a:rPr>
                        <a:t>Skills needed for </a:t>
                      </a:r>
                      <a:r>
                        <a:rPr lang="en-GB" sz="900" kern="1200">
                          <a:effectLst/>
                          <a:latin typeface="Calibri" panose="020F0502020204030204" pitchFamily="34" charset="0"/>
                          <a:ea typeface="Times New Roman" panose="02020603050405020304" pitchFamily="18" charset="0"/>
                          <a:cs typeface="Calibri" panose="020F0502020204030204" pitchFamily="34" charset="0"/>
                        </a:rPr>
                        <a:t>B2С/ B2B</a:t>
                      </a:r>
                      <a:r>
                        <a:rPr lang="en-US" sz="900" kern="1200">
                          <a:effectLst/>
                          <a:latin typeface="Calibri" panose="020F0502020204030204" pitchFamily="34" charset="0"/>
                          <a:ea typeface="Times New Roman" panose="02020603050405020304" pitchFamily="18" charset="0"/>
                          <a:cs typeface="Calibri" panose="020F0502020204030204" pitchFamily="34" charset="0"/>
                        </a:rPr>
                        <a:t> sales</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sz="900" kern="1200">
                          <a:effectLst/>
                          <a:latin typeface="Calibri" panose="020F0502020204030204" pitchFamily="34" charset="0"/>
                          <a:ea typeface="Times New Roman" panose="02020603050405020304" pitchFamily="18" charset="0"/>
                          <a:cs typeface="Calibri" panose="020F0502020204030204" pitchFamily="34" charset="0"/>
                        </a:rPr>
                        <a:t>Development of legal norms and regulations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23571" marR="23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73631">
                <a:tc gridSpan="2">
                  <a:txBody>
                    <a:bodyPr/>
                    <a:lstStyle/>
                    <a:p>
                      <a:pPr marL="180340" algn="just">
                        <a:lnSpc>
                          <a:spcPct val="107000"/>
                        </a:lnSpc>
                        <a:spcAft>
                          <a:spcPts val="0"/>
                        </a:spcAft>
                      </a:pPr>
                      <a:r>
                        <a:rPr lang="en-US" sz="900" b="1" dirty="0">
                          <a:effectLst/>
                          <a:latin typeface="Calibri" panose="020F0502020204030204" pitchFamily="34" charset="0"/>
                          <a:ea typeface="Times New Roman" panose="02020603050405020304" pitchFamily="18" charset="0"/>
                          <a:cs typeface="Calibri" panose="020F0502020204030204" pitchFamily="34" charset="0"/>
                        </a:rPr>
                        <a:t>Master programs</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88290" algn="l"/>
                        </a:tabLst>
                      </a:pPr>
                      <a:r>
                        <a:rPr lang="en-US" sz="9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Budget management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88290" algn="l"/>
                        </a:tabLst>
                      </a:pPr>
                      <a:r>
                        <a:rPr lang="en-US" sz="9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Big team management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tabLst>
                          <a:tab pos="288290" algn="l"/>
                        </a:tabLst>
                      </a:pPr>
                      <a:r>
                        <a:rPr lang="en-US" sz="9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Innovation management </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3571" marR="23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
        <p:nvSpPr>
          <p:cNvPr id="5" name="Заголовок 1"/>
          <p:cNvSpPr>
            <a:spLocks noGrp="1"/>
          </p:cNvSpPr>
          <p:nvPr>
            <p:ph type="title"/>
          </p:nvPr>
        </p:nvSpPr>
        <p:spPr>
          <a:xfrm>
            <a:off x="1096963" y="287338"/>
            <a:ext cx="10058400" cy="923925"/>
          </a:xfrm>
        </p:spPr>
        <p:txBody>
          <a:bodyPr>
            <a:noAutofit/>
          </a:bodyPr>
          <a:lstStyle/>
          <a:p>
            <a:r>
              <a:rPr lang="en-US" sz="4000" b="1" dirty="0" smtClean="0">
                <a:solidFill>
                  <a:schemeClr val="accent2"/>
                </a:solidFill>
              </a:rPr>
              <a:t>Prototype of Education Model: Competence Survey and Gap Analysis</a:t>
            </a:r>
            <a:endParaRPr lang="ru-RU" sz="4000" b="1" dirty="0">
              <a:solidFill>
                <a:schemeClr val="accent2"/>
              </a:solidFill>
            </a:endParaRPr>
          </a:p>
        </p:txBody>
      </p:sp>
    </p:spTree>
    <p:extLst>
      <p:ext uri="{BB962C8B-B14F-4D97-AF65-F5344CB8AC3E}">
        <p14:creationId xmlns:p14="http://schemas.microsoft.com/office/powerpoint/2010/main" val="3943948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5BFBEA40C9FA114FBD53ACE81E336535" ma:contentTypeVersion="0" ma:contentTypeDescription="Создание документа." ma:contentTypeScope="" ma:versionID="9b44687b7fe911b26246b04d2c25d5c5">
  <xsd:schema xmlns:xsd="http://www.w3.org/2001/XMLSchema" xmlns:xs="http://www.w3.org/2001/XMLSchema" xmlns:p="http://schemas.microsoft.com/office/2006/metadata/properties" targetNamespace="http://schemas.microsoft.com/office/2006/metadata/properties" ma:root="true" ma:fieldsID="5b6ee6868b3de15550ffcb219b05998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43B0FF-95DB-4E64-A5EB-6C03B9FBA1AF}"/>
</file>

<file path=customXml/itemProps2.xml><?xml version="1.0" encoding="utf-8"?>
<ds:datastoreItem xmlns:ds="http://schemas.openxmlformats.org/officeDocument/2006/customXml" ds:itemID="{02766F77-376B-4BEB-86DD-E9CD7077F0BF}"/>
</file>

<file path=customXml/itemProps3.xml><?xml version="1.0" encoding="utf-8"?>
<ds:datastoreItem xmlns:ds="http://schemas.openxmlformats.org/officeDocument/2006/customXml" ds:itemID="{5D2263CB-EB5C-4C5F-BB69-732E193F6A3C}"/>
</file>

<file path=docProps/app.xml><?xml version="1.0" encoding="utf-8"?>
<Properties xmlns="http://schemas.openxmlformats.org/officeDocument/2006/extended-properties" xmlns:vt="http://schemas.openxmlformats.org/officeDocument/2006/docPropsVTypes">
  <Template>Retrospect</Template>
  <TotalTime>950</TotalTime>
  <Words>1114</Words>
  <Application>Microsoft Office PowerPoint</Application>
  <PresentationFormat>Широкоэкранный</PresentationFormat>
  <Paragraphs>124</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Symbol</vt:lpstr>
      <vt:lpstr>Times New Roman</vt:lpstr>
      <vt:lpstr>Retrospect</vt:lpstr>
      <vt:lpstr>Prototype of Education Program</vt:lpstr>
      <vt:lpstr>Development WP 3 “University-Business Collaboration”</vt:lpstr>
      <vt:lpstr>Tasks and Deliverables of WP 3.1.</vt:lpstr>
      <vt:lpstr>Prototype of Education Model</vt:lpstr>
      <vt:lpstr>Prototype of Education Model:  Introduction</vt:lpstr>
      <vt:lpstr>Prototype of Education Model: WBL best practices of EU HEIs</vt:lpstr>
      <vt:lpstr>Prototype of Education Model: WBL in  Program Countries (RU, AZ, BY)</vt:lpstr>
      <vt:lpstr>Prototype of Education Model: Competence Survey and Gap Analysis</vt:lpstr>
      <vt:lpstr>Prototype of Education Model: Competence Survey and Gap Analysis</vt:lpstr>
      <vt:lpstr>Prototype of Education Model: Policy Recommendations for HEIs Leadership</vt:lpstr>
      <vt:lpstr>From Competences to UniLab WBL Model</vt:lpstr>
      <vt:lpstr>Thank you very much for your support and cooperation!!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Pre-project meeting - Welcome</dc:title>
  <dc:creator>Carme ROYO</dc:creator>
  <cp:lastModifiedBy>User</cp:lastModifiedBy>
  <cp:revision>58</cp:revision>
  <cp:lastPrinted>2019-10-09T15:49:38Z</cp:lastPrinted>
  <dcterms:created xsi:type="dcterms:W3CDTF">2019-10-09T08:26:05Z</dcterms:created>
  <dcterms:modified xsi:type="dcterms:W3CDTF">2022-01-21T10:44:21Z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0x0101005BFBEA40C9FA114FBD53ACE81E336535</vt:lpwstr>
  </property>
</Properties>
</file>