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2" r:id="rId2"/>
    <p:sldId id="290" r:id="rId3"/>
    <p:sldId id="289" r:id="rId4"/>
    <p:sldId id="286" r:id="rId5"/>
    <p:sldId id="288" r:id="rId6"/>
    <p:sldId id="285" r:id="rId7"/>
    <p:sldId id="291" r:id="rId8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6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C26484-2B4F-4C7C-9EBA-A354AE84223B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B3CDD-1B7A-4143-9EBB-F8150649F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091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BFE8F-DF8F-465E-A1E6-4DC0688BD6AF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6DEDE-681A-476E-8E47-BDBBA1B10F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053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BFE8F-DF8F-465E-A1E6-4DC0688BD6AF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6DEDE-681A-476E-8E47-BDBBA1B10F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594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BFE8F-DF8F-465E-A1E6-4DC0688BD6AF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6DEDE-681A-476E-8E47-BDBBA1B10F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028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BFE8F-DF8F-465E-A1E6-4DC0688BD6AF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6DEDE-681A-476E-8E47-BDBBA1B10F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602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BFE8F-DF8F-465E-A1E6-4DC0688BD6AF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6DEDE-681A-476E-8E47-BDBBA1B10F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020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BFE8F-DF8F-465E-A1E6-4DC0688BD6AF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6DEDE-681A-476E-8E47-BDBBA1B10F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438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BFE8F-DF8F-465E-A1E6-4DC0688BD6AF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6DEDE-681A-476E-8E47-BDBBA1B10F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551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BFE8F-DF8F-465E-A1E6-4DC0688BD6AF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6DEDE-681A-476E-8E47-BDBBA1B10F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749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BFE8F-DF8F-465E-A1E6-4DC0688BD6AF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6DEDE-681A-476E-8E47-BDBBA1B10F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085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BFE8F-DF8F-465E-A1E6-4DC0688BD6AF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6DEDE-681A-476E-8E47-BDBBA1B10F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193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BFE8F-DF8F-465E-A1E6-4DC0688BD6AF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6DEDE-681A-476E-8E47-BDBBA1B10F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34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BFE8F-DF8F-465E-A1E6-4DC0688BD6AF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6DEDE-681A-476E-8E47-BDBBA1B10F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153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461686" cy="691158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8506" y="0"/>
            <a:ext cx="3048264" cy="107908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26294" y="2010030"/>
            <a:ext cx="94487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итогах работы государственных экзаменационных комиссий 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2022/2023 учебный год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814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94"/>
            <a:ext cx="5419814" cy="68585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8506" y="0"/>
            <a:ext cx="3048264" cy="1079086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31919"/>
              </p:ext>
            </p:extLst>
          </p:nvPr>
        </p:nvGraphicFramePr>
        <p:xfrm>
          <a:off x="1524000" y="1093373"/>
          <a:ext cx="7488029" cy="537333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95054"/>
                <a:gridCol w="1995054"/>
                <a:gridCol w="1750692"/>
                <a:gridCol w="1747229"/>
              </a:tblGrid>
              <a:tr h="4600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Направление подготовки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Зима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Лето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</a:tr>
              <a:tr h="278361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Очная форма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4283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Бакалавриат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38.03.01 Экономика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</a:tr>
              <a:tr h="230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38.03.02 Менеджмент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</a:tr>
              <a:tr h="230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Всего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</a:tr>
              <a:tr h="23004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Магистратура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38.04.01 Экономика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</a:tr>
              <a:tr h="230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38.04.02 Менеджмент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</a:tr>
              <a:tr h="230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Всего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</a:tr>
              <a:tr h="431299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Заочная форма обучения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644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Бакалавриат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38.03.01 Экономика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</a:tr>
              <a:tr h="230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38.03.02 Менеджмент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</a:tr>
              <a:tr h="230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Всего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191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</a:tr>
              <a:tr h="23004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Магистратура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38.04.01 Экономика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</a:tr>
              <a:tr h="2489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38.04.02 Менеджмент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</a:tr>
              <a:tr h="230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Всего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</a:tr>
              <a:tr h="431299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Очно-заочная форма обучения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64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Магистратура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38.04.01 Экономика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</a:tr>
              <a:tr h="230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Всего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</a:tr>
              <a:tr h="43129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Итого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66" marR="55966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393990" y="348182"/>
            <a:ext cx="36658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Итоги выпуска 2022-2023 уч.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год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85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8506" y="0"/>
            <a:ext cx="3048264" cy="107908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19814" cy="685859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09384" y="2736799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031903"/>
              </p:ext>
            </p:extLst>
          </p:nvPr>
        </p:nvGraphicFramePr>
        <p:xfrm>
          <a:off x="420863" y="1427380"/>
          <a:ext cx="11521626" cy="534340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21235"/>
                <a:gridCol w="469296"/>
                <a:gridCol w="381138"/>
                <a:gridCol w="381138"/>
                <a:gridCol w="369868"/>
                <a:gridCol w="469959"/>
                <a:gridCol w="469959"/>
                <a:gridCol w="469959"/>
                <a:gridCol w="469959"/>
                <a:gridCol w="469959"/>
                <a:gridCol w="469296"/>
                <a:gridCol w="469296"/>
                <a:gridCol w="469959"/>
                <a:gridCol w="469959"/>
                <a:gridCol w="381801"/>
                <a:gridCol w="381801"/>
                <a:gridCol w="369868"/>
                <a:gridCol w="377823"/>
                <a:gridCol w="377823"/>
                <a:gridCol w="377823"/>
                <a:gridCol w="377823"/>
                <a:gridCol w="377823"/>
                <a:gridCol w="532268"/>
                <a:gridCol w="532268"/>
                <a:gridCol w="83525"/>
              </a:tblGrid>
              <a:tr h="178510">
                <a:tc rowSpan="3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</a:p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Код и наименование специальности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vert="vert270" anchor="ctr"/>
                </a:tc>
                <a:tc rowSpan="3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Общая численность студентов выпускного курса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vert="vert270"/>
                </a:tc>
                <a:tc gridSpan="4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Не допущены к ГЭ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>
                          <a:effectLst/>
                        </a:rPr>
                        <a:t> </a:t>
                      </a:r>
                    </a:p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>
                          <a:effectLst/>
                        </a:rPr>
                        <a:t> </a:t>
                      </a:r>
                    </a:p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>
                          <a:effectLst/>
                        </a:rPr>
                        <a:t> </a:t>
                      </a:r>
                    </a:p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>
                          <a:effectLst/>
                        </a:rPr>
                        <a:t>Допущены приказами к ГЭ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Сдали государственный экзамен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>
                          <a:effectLst/>
                        </a:rPr>
                        <a:t>Не  явились на защиту ВКР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vert="vert27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 dirty="0">
                          <a:effectLst/>
                        </a:rPr>
                        <a:t>Качественный результат защиты (только на «хорошо» и «отлично»)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vert="vert27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 dirty="0">
                          <a:effectLst/>
                        </a:rPr>
                        <a:t>Получили дипломы с «отличием» по окончании обучения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vert="vert27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583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>
                          <a:effectLst/>
                        </a:rPr>
                        <a:t>Всего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 dirty="0">
                          <a:effectLst/>
                        </a:rPr>
                        <a:t>В том числе по уважительной причине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 dirty="0">
                          <a:effectLst/>
                        </a:rPr>
                        <a:t>Сдали ГЭ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 dirty="0">
                          <a:effectLst/>
                        </a:rPr>
                        <a:t>На «отлично»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>
                          <a:effectLst/>
                        </a:rPr>
                        <a:t>На «хорошо»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>
                          <a:effectLst/>
                        </a:rPr>
                        <a:t>На «удовлетворительно»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 dirty="0">
                          <a:effectLst/>
                        </a:rPr>
                        <a:t>На «неудовлетворительно»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543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всего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78510">
                <a:tc gridSpan="2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Заочная форма обучения (</a:t>
                      </a:r>
                      <a:r>
                        <a:rPr lang="ru-RU" sz="1050" dirty="0" err="1">
                          <a:effectLst/>
                        </a:rPr>
                        <a:t>бакалавриат</a:t>
                      </a:r>
                      <a:r>
                        <a:rPr lang="ru-RU" sz="1050" dirty="0">
                          <a:effectLst/>
                        </a:rPr>
                        <a:t>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99365">
                <a:tc>
                  <a:txBody>
                    <a:bodyPr/>
                    <a:lstStyle/>
                    <a:p>
                      <a:pPr marR="6159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 dirty="0">
                          <a:effectLst/>
                        </a:rPr>
                        <a:t>38.03.01 Экономика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151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151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151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41,06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40,4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18,54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135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91,2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3,35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2613">
                <a:tc>
                  <a:txBody>
                    <a:bodyPr/>
                    <a:lstStyle/>
                    <a:p>
                      <a:pPr marR="6159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Аудит и внутренний контроль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38,3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34,04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27,6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86,9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4,25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78510">
                <a:tc>
                  <a:txBody>
                    <a:bodyPr/>
                    <a:lstStyle/>
                    <a:p>
                      <a:pPr marR="6159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Финансы и кредит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42,3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43,2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14,5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95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93,1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2,94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78510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38.03.02 Менеджмент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37,3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62,7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93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9,3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78510">
                <a:tc gridSpan="2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Очно-заочная форма обучения (магистратура)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78510">
                <a:tc>
                  <a:txBody>
                    <a:bodyPr/>
                    <a:lstStyle/>
                    <a:p>
                      <a:pPr marR="6159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38.03.01 Экономика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90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90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78510">
                <a:tc gridSpan="24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Заочная форма обучения (магистратура)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34300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38.04.01 Экономика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69,23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30,77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23,07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4315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38.04.02 Менеджмент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66,66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16,67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16,67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83,3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41,66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4315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Корпоративное управление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50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50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50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385534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 dirty="0">
                          <a:effectLst/>
                        </a:rPr>
                        <a:t>Финансовый менеджмент и рынок капиталов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33,3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50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16,7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66,6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33,3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78510">
                <a:tc>
                  <a:txBody>
                    <a:bodyPr/>
                    <a:lstStyle/>
                    <a:p>
                      <a:pPr marR="6159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Всего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229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229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229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44,1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98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42,8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13,1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207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92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10,22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20863" y="431822"/>
            <a:ext cx="9522887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Сведения о результатах государственной итоговой аттестации в </a:t>
            </a: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разрезе направлений подготовки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Уфимском филиале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Финуниверситета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2022/2023 учебный год 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(результаты государственного экзамена) зима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72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8506" y="0"/>
            <a:ext cx="3048264" cy="107908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19814" cy="685859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09384" y="2736799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569048"/>
              </p:ext>
            </p:extLst>
          </p:nvPr>
        </p:nvGraphicFramePr>
        <p:xfrm>
          <a:off x="214180" y="1079086"/>
          <a:ext cx="11738922" cy="563319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61242"/>
                <a:gridCol w="481639"/>
                <a:gridCol w="391161"/>
                <a:gridCol w="391161"/>
                <a:gridCol w="379597"/>
                <a:gridCol w="482319"/>
                <a:gridCol w="482319"/>
                <a:gridCol w="482319"/>
                <a:gridCol w="482319"/>
                <a:gridCol w="482319"/>
                <a:gridCol w="481639"/>
                <a:gridCol w="481639"/>
                <a:gridCol w="482319"/>
                <a:gridCol w="482319"/>
                <a:gridCol w="391842"/>
                <a:gridCol w="391842"/>
                <a:gridCol w="379597"/>
                <a:gridCol w="387760"/>
                <a:gridCol w="387760"/>
                <a:gridCol w="387760"/>
                <a:gridCol w="387760"/>
                <a:gridCol w="387760"/>
                <a:gridCol w="546265"/>
                <a:gridCol w="546265"/>
              </a:tblGrid>
              <a:tr h="163586">
                <a:tc rowSpan="3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</a:p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</a:p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</a:p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</a:p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</a:p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Код и наименование специальности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vert="vert270"/>
                </a:tc>
                <a:tc rowSpan="3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Общая численность студентов выпускного курса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vert="vert270"/>
                </a:tc>
                <a:tc gridSpan="4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Не допущены к защите ВКР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 </a:t>
                      </a:r>
                    </a:p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 </a:t>
                      </a:r>
                    </a:p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 </a:t>
                      </a:r>
                    </a:p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Допущены приказами к защите ВКР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Результаты защиты ВКР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Не  явились на защиту ВКР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vert="vert27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Качественный результат защиты (только на «хорошо» и «отлично»)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vert="vert27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Получили дипломы с «отличием» по окончании обучения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vert="vert27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366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 dirty="0">
                          <a:effectLst/>
                        </a:rPr>
                        <a:t>Всего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 dirty="0">
                          <a:effectLst/>
                        </a:rPr>
                        <a:t>В том числе по уважительной причине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 dirty="0">
                          <a:effectLst/>
                        </a:rPr>
                        <a:t>Защитили ВКР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 dirty="0">
                          <a:effectLst/>
                        </a:rPr>
                        <a:t>На «отлично»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 dirty="0">
                          <a:effectLst/>
                        </a:rPr>
                        <a:t>На «хорошо»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 dirty="0">
                          <a:effectLst/>
                        </a:rPr>
                        <a:t>На «удовлетворительно»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100" dirty="0">
                          <a:effectLst/>
                        </a:rPr>
                        <a:t>На «неудовлетворительно»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71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абс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абс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всего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абс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абс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абс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абс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абс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абс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абс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абс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 dirty="0">
                          <a:effectLst/>
                        </a:rPr>
                        <a:t>%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b"/>
                </a:tc>
              </a:tr>
              <a:tr h="163586">
                <a:tc gridSpan="2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 dirty="0">
                          <a:effectLst/>
                        </a:rPr>
                        <a:t>Заочная форма обучения (</a:t>
                      </a:r>
                      <a:r>
                        <a:rPr lang="ru-RU" sz="700" dirty="0" err="1">
                          <a:effectLst/>
                        </a:rPr>
                        <a:t>бакалавриат</a:t>
                      </a:r>
                      <a:r>
                        <a:rPr lang="ru-RU" sz="7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3746">
                <a:tc>
                  <a:txBody>
                    <a:bodyPr/>
                    <a:lstStyle/>
                    <a:p>
                      <a:pPr marR="6159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38.03.01 Экономика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149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149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148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99,33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75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50,68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40,54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8,78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0,67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135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91,2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3,35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</a:tr>
              <a:tr h="327174">
                <a:tc>
                  <a:txBody>
                    <a:bodyPr/>
                    <a:lstStyle/>
                    <a:p>
                      <a:pPr marR="6159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Аудит и внутренний контроль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97,87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58,7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28,26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13,04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2,13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86,9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4,25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</a:tr>
              <a:tr h="223746">
                <a:tc>
                  <a:txBody>
                    <a:bodyPr/>
                    <a:lstStyle/>
                    <a:p>
                      <a:pPr marR="6159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Финансы и кредит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47,06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46,08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6,86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95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93,1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2,94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</a:tr>
              <a:tr h="163586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38.03.02 Менеджмент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27,9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65,12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6,98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93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9,3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</a:tr>
              <a:tr h="163586">
                <a:tc gridSpan="2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 dirty="0">
                          <a:effectLst/>
                        </a:rPr>
                        <a:t>Очно-заочная форма обучения (магистратура)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586">
                <a:tc>
                  <a:txBody>
                    <a:bodyPr/>
                    <a:lstStyle/>
                    <a:p>
                      <a:pPr marR="6159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38.03.01 Экономика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90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90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</a:tr>
              <a:tr h="163586">
                <a:tc gridSpan="24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Заочная форма обучения (магистратура)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586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38.04.01 Экономика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76,92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23,08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23,07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</a:tr>
              <a:tr h="327174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38.04.02 Менеджмент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 dirty="0">
                          <a:effectLst/>
                        </a:rPr>
                        <a:t>66,66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16,67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16,67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83,3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41,66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</a:tr>
              <a:tr h="327174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Корпоративное управление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66,7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33,3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50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</a:tr>
              <a:tr h="327174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Финансовый менеджмент и рынок капиталов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66,7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33,3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66,6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33,3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</a:tr>
              <a:tr h="163586">
                <a:tc>
                  <a:txBody>
                    <a:bodyPr/>
                    <a:lstStyle/>
                    <a:p>
                      <a:pPr marR="6159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Всего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227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227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225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99,12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114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50,67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93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41,33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18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0,88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207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92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>
                          <a:effectLst/>
                        </a:rPr>
                        <a:t>23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700" dirty="0">
                          <a:effectLst/>
                        </a:rPr>
                        <a:t>10,22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 anchor="ctr"/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31804" y="62954"/>
            <a:ext cx="8625017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Сведения о результатах государственной итоговой аттестации в </a:t>
            </a: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разрезе направлений подготовки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 Уфимском филиале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Финуниверситета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 2022/2023 учебный год 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(защита дипломных проектов (работ)) зима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2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8506" y="0"/>
            <a:ext cx="3048264" cy="107908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19814" cy="685859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09907" y="2753275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195444"/>
              </p:ext>
            </p:extLst>
          </p:nvPr>
        </p:nvGraphicFramePr>
        <p:xfrm>
          <a:off x="255372" y="1293339"/>
          <a:ext cx="11722446" cy="529330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53113"/>
                <a:gridCol w="479131"/>
                <a:gridCol w="389123"/>
                <a:gridCol w="389123"/>
                <a:gridCol w="377620"/>
                <a:gridCol w="479807"/>
                <a:gridCol w="479807"/>
                <a:gridCol w="479807"/>
                <a:gridCol w="479807"/>
                <a:gridCol w="479807"/>
                <a:gridCol w="479131"/>
                <a:gridCol w="479131"/>
                <a:gridCol w="479807"/>
                <a:gridCol w="479807"/>
                <a:gridCol w="389799"/>
                <a:gridCol w="389799"/>
                <a:gridCol w="377620"/>
                <a:gridCol w="385741"/>
                <a:gridCol w="385741"/>
                <a:gridCol w="385741"/>
                <a:gridCol w="475746"/>
                <a:gridCol w="475746"/>
                <a:gridCol w="475746"/>
                <a:gridCol w="475746"/>
              </a:tblGrid>
              <a:tr h="157565">
                <a:tc rowSpan="3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</a:endParaRPr>
                    </a:p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</a:endParaRPr>
                    </a:p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</a:endParaRPr>
                    </a:p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</a:endParaRPr>
                    </a:p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</a:endParaRPr>
                    </a:p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 dirty="0">
                          <a:effectLst/>
                        </a:rPr>
                        <a:t>Код и наименование специальности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vert="vert270"/>
                </a:tc>
                <a:tc rowSpan="3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 dirty="0">
                          <a:effectLst/>
                        </a:rPr>
                        <a:t>Общая численность студентов выпускного курса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vert="vert270"/>
                </a:tc>
                <a:tc gridSpan="4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Не допущены к ГЭ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Допущены приказами к ГЭ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Результаты защиты ВКР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Не  явились на защиту ВКР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vert="vert27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Качественный результат защиты (только на «хорошо» и «отлично»)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vert="vert27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 dirty="0">
                          <a:effectLst/>
                        </a:rPr>
                        <a:t>Получили дипломы с «отличием» по окончании обучения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vert="vert27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051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Всего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 dirty="0">
                          <a:effectLst/>
                        </a:rPr>
                        <a:t>В том числе по уважительной причине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 dirty="0">
                          <a:effectLst/>
                        </a:rPr>
                        <a:t>Сдали ГЭ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На «отлично»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 dirty="0">
                          <a:effectLst/>
                        </a:rPr>
                        <a:t>На «хорошо»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>
                          <a:effectLst/>
                        </a:rPr>
                        <a:t>На «удовлетворительно»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900" dirty="0">
                          <a:effectLst/>
                        </a:rPr>
                        <a:t>На «неудовлетворительно»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62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абс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абс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всего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абс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абс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абс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абс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абс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абс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абс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абс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800">
                          <a:effectLst/>
                        </a:rPr>
                        <a:t>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b"/>
                </a:tc>
              </a:tr>
              <a:tr h="269745">
                <a:tc gridSpan="24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Очная форма обучения (бакалавриат)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7565">
                <a:tc>
                  <a:txBody>
                    <a:bodyPr/>
                    <a:lstStyle/>
                    <a:p>
                      <a:pPr marR="6159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38.03.01 Экономика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76,19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19,05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7,76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95,23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38,09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</a:tr>
              <a:tr h="316297">
                <a:tc>
                  <a:txBody>
                    <a:bodyPr/>
                    <a:lstStyle/>
                    <a:p>
                      <a:pPr marR="6159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Финансовые рынки и банки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71,4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23,8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4,8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95,23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23,8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</a:tr>
              <a:tr h="157565">
                <a:tc>
                  <a:txBody>
                    <a:bodyPr/>
                    <a:lstStyle/>
                    <a:p>
                      <a:pPr marR="6159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Учет, анализ и аудит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80,95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14,3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4,75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95,23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52,38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</a:tr>
              <a:tr h="316297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38.03.02 Менеджмент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48,39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32,26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19,35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80,64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22,58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</a:tr>
              <a:tr h="316297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Менеджмент организации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57,89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31,58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10,53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89,47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15,78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</a:tr>
              <a:tr h="316297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Финансовый менеджмент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33,3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33,3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33,3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66,6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33,3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</a:tr>
              <a:tr h="157565">
                <a:tc gridSpan="2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Заочная форма обучения (бакалавриат)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7565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38.03.02 Менеджмент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26,7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46,6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26,7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73,33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</a:tr>
              <a:tr h="157565">
                <a:tc gridSpan="2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Очная форма обучения (магистратура)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7565">
                <a:tc>
                  <a:txBody>
                    <a:bodyPr/>
                    <a:lstStyle/>
                    <a:p>
                      <a:pPr marR="6159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38.04.01 Экономика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28,57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</a:tr>
              <a:tr h="157565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38.04.02 Менеджмент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80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40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</a:tr>
              <a:tr h="157565">
                <a:tc>
                  <a:txBody>
                    <a:bodyPr/>
                    <a:lstStyle/>
                    <a:p>
                      <a:pPr marR="6159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Всего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60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13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87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87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27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27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76" marR="66176" marT="0" marB="0" anchor="ctr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57941" y="191698"/>
            <a:ext cx="8747162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68263"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68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Сведения о результатах государственной итоговой аттестации в </a:t>
            </a: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разрезе направлений подготовки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68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Уфимском филиале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Финуниверситета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68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2022/2023 учебный год 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(результаты государственного экзамена) лето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68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75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8506" y="0"/>
            <a:ext cx="3048264" cy="107908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594"/>
            <a:ext cx="5419814" cy="685859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09384" y="2736799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954753"/>
              </p:ext>
            </p:extLst>
          </p:nvPr>
        </p:nvGraphicFramePr>
        <p:xfrm>
          <a:off x="247134" y="1304738"/>
          <a:ext cx="11656540" cy="539667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47238"/>
                <a:gridCol w="383607"/>
                <a:gridCol w="384282"/>
                <a:gridCol w="384282"/>
                <a:gridCol w="384282"/>
                <a:gridCol w="457092"/>
                <a:gridCol w="457092"/>
                <a:gridCol w="402484"/>
                <a:gridCol w="384282"/>
                <a:gridCol w="573725"/>
                <a:gridCol w="573725"/>
                <a:gridCol w="477993"/>
                <a:gridCol w="477993"/>
                <a:gridCol w="477993"/>
                <a:gridCol w="384282"/>
                <a:gridCol w="421361"/>
                <a:gridCol w="421361"/>
                <a:gridCol w="384282"/>
                <a:gridCol w="384282"/>
                <a:gridCol w="384282"/>
                <a:gridCol w="477317"/>
                <a:gridCol w="477317"/>
                <a:gridCol w="477993"/>
                <a:gridCol w="477993"/>
              </a:tblGrid>
              <a:tr h="392672">
                <a:tc rowSpan="3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</a:p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</a:p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</a:p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</a:p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</a:p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Код и наименование специальности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rowSpan="3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Общая численность студентов выпускного курса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gridSpan="4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Не допущены к защите ВКР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 </a:t>
                      </a:r>
                    </a:p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 </a:t>
                      </a:r>
                    </a:p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 </a:t>
                      </a:r>
                    </a:p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Допущены приказами к защите ВКР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Результаты защиты ВКР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Не  явились на защиту ВКР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Качественный результат защиты (только на «хорошо» и «отлично»)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Получили дипломы с «отличием» по окончании обучения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46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Всего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В том числе по уважительной причине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Защитили ВКР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На «отлично»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На «хорошо»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На «удовлетворительно»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На «неудовлетворительно»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26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всего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 err="1">
                          <a:effectLst/>
                        </a:rPr>
                        <a:t>абс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>
                          <a:effectLst/>
                        </a:rPr>
                        <a:t>абс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50" dirty="0">
                          <a:effectLst/>
                        </a:rPr>
                        <a:t>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47040">
                <a:tc gridSpan="24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Очная форма обучения (бакалавриат)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9955">
                <a:tc>
                  <a:txBody>
                    <a:bodyPr/>
                    <a:lstStyle/>
                    <a:p>
                      <a:pPr marR="6159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38.03.01 Экономика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42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42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42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80,9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11,9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7,1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92,85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38,09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89955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38.03.02 Менеджмент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54,8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25,8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19,3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80,64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22,58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89955">
                <a:tc gridSpan="2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Заочная форма обучения (бакалавриат)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266">
                <a:tc>
                  <a:txBody>
                    <a:bodyPr/>
                    <a:lstStyle/>
                    <a:p>
                      <a:pPr marR="6159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38.03.01 Экономика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33,3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33,3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66,6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89955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38.03.02 Менеджмент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75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75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6,6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66,6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26,6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78,57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89955">
                <a:tc gridSpan="2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Очная форма обучения (магистратура)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9955">
                <a:tc>
                  <a:txBody>
                    <a:bodyPr/>
                    <a:lstStyle/>
                    <a:p>
                      <a:pPr marR="6159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38.04.01 Экономика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12,5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87,5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87,5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71,4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28,5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28,57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89955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38.04.02 Менеджмент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80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80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50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50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40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89955">
                <a:tc gridSpan="2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Очно-заочная форма обучения (магистратура)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9955">
                <a:tc>
                  <a:txBody>
                    <a:bodyPr/>
                    <a:lstStyle/>
                    <a:p>
                      <a:pPr marR="6159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38.03.01 Экономика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89955">
                <a:tc gridSpan="24"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Заочная форма обучения (магистратура)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9955">
                <a:tc>
                  <a:txBody>
                    <a:bodyPr/>
                    <a:lstStyle/>
                    <a:p>
                      <a:pPr marR="615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38.04.02 Менеджмент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89955">
                <a:tc>
                  <a:txBody>
                    <a:bodyPr/>
                    <a:lstStyle/>
                    <a:p>
                      <a:pPr marR="61595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Всего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111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6,3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93,6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102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98,07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60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58,8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28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27,4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13,72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 dirty="0">
                          <a:effectLst/>
                        </a:rPr>
                        <a:t>1,96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88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86,27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0" algn="l"/>
                        </a:tabLst>
                      </a:pPr>
                      <a:r>
                        <a:rPr lang="ru-RU" sz="1000" dirty="0">
                          <a:effectLst/>
                        </a:rPr>
                        <a:t>-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65828" y="264378"/>
            <a:ext cx="10215956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68263"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68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Сведения о результатах государственной итоговой аттестации в </a:t>
            </a: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разрезе направлений подготовки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68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Уфимском филиале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Финуниверситета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68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2022/2023 учебный год 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(защита дипломных проектов (работ)) лето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68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94"/>
            <a:ext cx="5419814" cy="68585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8506" y="0"/>
            <a:ext cx="3048264" cy="107908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30875" y="1937217"/>
            <a:ext cx="9778314" cy="17543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Усилить междисциплинарный подход в обучении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Проработать теоретические и практико-ориентированные задания государственного экзамена в части отсутствия двоякости трактовки и неопределенности правильности ответа.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допускать коллективных ВКР при решении типовых «малозначимых» задач. 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Усилить долю практикующих специалистов при проведении лекций и руководстве ВКР.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контроль за уровнем владения языком, на котором происходит защита ВКР</a:t>
            </a:r>
            <a:r>
              <a:rPr lang="ru-RU" dirty="0" smtClean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91047" y="617421"/>
            <a:ext cx="612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отдельный председателей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9853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</TotalTime>
  <Words>1630</Words>
  <Application>Microsoft Office PowerPoint</Application>
  <PresentationFormat>Широкоэкранный</PresentationFormat>
  <Paragraphs>1217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Учебная Часть</dc:creator>
  <cp:lastModifiedBy>Учебная Часть</cp:lastModifiedBy>
  <cp:revision>59</cp:revision>
  <cp:lastPrinted>2023-11-20T11:24:29Z</cp:lastPrinted>
  <dcterms:created xsi:type="dcterms:W3CDTF">2022-09-27T04:57:02Z</dcterms:created>
  <dcterms:modified xsi:type="dcterms:W3CDTF">2023-11-20T11:24:34Z</dcterms:modified>
</cp:coreProperties>
</file>