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05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6" autoAdjust="0"/>
    <p:restoredTop sz="96366" autoAdjust="0"/>
  </p:normalViewPr>
  <p:slideViewPr>
    <p:cSldViewPr snapToGrid="0">
      <p:cViewPr varScale="1">
        <p:scale>
          <a:sx n="57" d="100"/>
          <a:sy n="57" d="100"/>
        </p:scale>
        <p:origin x="108" y="117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286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B8CCC53D-3085-4D1D-B97D-BE7EDCE35B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D95B23C-9F15-447E-9DD4-0232A204D71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C51FAE-1304-400E-9DE7-11D5D313F67F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14D8CBE-1B3C-4DF9-B2F4-188B0A12CB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70ECF1A-6467-48AC-AE1D-86174A1EC3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6F3C6D-A3B3-455C-9B37-4A14914806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1749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9B7902-EEAB-4984-BC2F-951CCEBBEC5D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2E6CE7-1FC9-42F6-AE14-15FCE155A93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897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Рисунок 2">
            <a:extLst>
              <a:ext uri="{FF2B5EF4-FFF2-40B4-BE49-F238E27FC236}">
                <a16:creationId xmlns:a16="http://schemas.microsoft.com/office/drawing/2014/main" id="{EDEC1874-CABA-4D7D-A1C3-31DED34C808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80931" y="1299722"/>
            <a:ext cx="2344280" cy="3219969"/>
          </a:xfrm>
          <a:pattFill prst="pct30">
            <a:fgClr>
              <a:schemeClr val="bg1">
                <a:lumMod val="75000"/>
              </a:schemeClr>
            </a:fgClr>
            <a:bgClr>
              <a:schemeClr val="bg1"/>
            </a:bgClr>
          </a:pattFill>
        </p:spPr>
        <p:txBody>
          <a:bodyPr/>
          <a:lstStyle>
            <a:lvl1pPr marL="0" indent="0">
              <a:buNone/>
              <a:defRPr>
                <a:noFill/>
              </a:defRPr>
            </a:lvl1pPr>
          </a:lstStyle>
          <a:p>
            <a:endParaRPr lang="ru-RU" dirty="0"/>
          </a:p>
        </p:txBody>
      </p:sp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0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r>
              <a:rPr lang="ru-RU" dirty="0"/>
              <a:t>Номинация</a:t>
            </a:r>
          </a:p>
        </p:txBody>
      </p:sp>
      <p:sp>
        <p:nvSpPr>
          <p:cNvPr id="11" name="Текст 12">
            <a:extLst>
              <a:ext uri="{FF2B5EF4-FFF2-40B4-BE49-F238E27FC236}">
                <a16:creationId xmlns:a16="http://schemas.microsoft.com/office/drawing/2014/main" id="{0E1A84D0-4642-49B7-8406-97CE1835015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192075" y="3139714"/>
            <a:ext cx="8318994" cy="424732"/>
          </a:xfrm>
        </p:spPr>
        <p:txBody>
          <a:bodyPr wrap="square">
            <a:spAutoFit/>
          </a:bodyPr>
          <a:lstStyle>
            <a:lvl1pPr marL="0" indent="0">
              <a:buNone/>
              <a:defRPr sz="2400" b="0" i="0">
                <a:solidFill>
                  <a:srgbClr val="0D0540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Ф.И.О</a:t>
            </a:r>
          </a:p>
        </p:txBody>
      </p:sp>
      <p:sp>
        <p:nvSpPr>
          <p:cNvPr id="12" name="Текст 7">
            <a:extLst>
              <a:ext uri="{FF2B5EF4-FFF2-40B4-BE49-F238E27FC236}">
                <a16:creationId xmlns:a16="http://schemas.microsoft.com/office/drawing/2014/main" id="{B0F7C12D-F7D1-4CA6-AF19-07D5E449CB8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192075" y="3685422"/>
            <a:ext cx="8318994" cy="313932"/>
          </a:xfrm>
        </p:spPr>
        <p:txBody>
          <a:bodyPr wrap="square" anchor="ctr">
            <a:spAutoFit/>
          </a:bodyPr>
          <a:lstStyle>
            <a:lvl1pPr marL="0" indent="0">
              <a:buNone/>
              <a:defRPr sz="1600">
                <a:solidFill>
                  <a:srgbClr val="0D0540"/>
                </a:solidFill>
              </a:defRPr>
            </a:lvl1pPr>
          </a:lstStyle>
          <a:p>
            <a:pPr lvl="0"/>
            <a:r>
              <a:rPr lang="ru-RU" dirty="0"/>
              <a:t>Укажите должность</a:t>
            </a:r>
          </a:p>
        </p:txBody>
      </p:sp>
      <p:sp>
        <p:nvSpPr>
          <p:cNvPr id="14" name="Текст 12">
            <a:extLst>
              <a:ext uri="{FF2B5EF4-FFF2-40B4-BE49-F238E27FC236}">
                <a16:creationId xmlns:a16="http://schemas.microsoft.com/office/drawing/2014/main" id="{FBC12ACE-0A76-4B7C-87E1-7E21162F9AB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80931" y="5362512"/>
            <a:ext cx="8318994" cy="447110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1800" b="0" i="0">
                <a:solidFill>
                  <a:schemeClr val="bg1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pPr lvl="0"/>
            <a:r>
              <a:rPr lang="ru-RU" dirty="0"/>
              <a:t>«Название конкурсной работы»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D0DADBB-590E-4E2D-8627-434E0FF69B80}"/>
              </a:ext>
            </a:extLst>
          </p:cNvPr>
          <p:cNvSpPr txBox="1"/>
          <p:nvPr userDrawn="1"/>
        </p:nvSpPr>
        <p:spPr>
          <a:xfrm>
            <a:off x="680931" y="4916731"/>
            <a:ext cx="55273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b="0" dirty="0">
                <a:solidFill>
                  <a:schemeClr val="bg1"/>
                </a:solidFill>
                <a:latin typeface="Open Sans ExtraBold" panose="020B0906030804020204" pitchFamily="34" charset="0"/>
                <a:ea typeface="Open Sans ExtraBold" panose="020B0906030804020204" pitchFamily="34" charset="0"/>
                <a:cs typeface="Open Sans ExtraBold" panose="020B0906030804020204" pitchFamily="34" charset="0"/>
              </a:rPr>
              <a:t>Название конкурсной работы:</a:t>
            </a:r>
          </a:p>
        </p:txBody>
      </p:sp>
    </p:spTree>
    <p:extLst>
      <p:ext uri="{BB962C8B-B14F-4D97-AF65-F5344CB8AC3E}">
        <p14:creationId xmlns:p14="http://schemas.microsoft.com/office/powerpoint/2010/main" val="3102525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3383475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71650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1412324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1474888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E903F98-9797-4312-BDED-12B425439E6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Текст 12">
            <a:extLst>
              <a:ext uri="{FF2B5EF4-FFF2-40B4-BE49-F238E27FC236}">
                <a16:creationId xmlns:a16="http://schemas.microsoft.com/office/drawing/2014/main" id="{05DD0CBA-53A7-4992-8FDD-BC8921FF41B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2520" y="442363"/>
            <a:ext cx="10848549" cy="460319"/>
          </a:xfrm>
          <a:noFill/>
        </p:spPr>
        <p:txBody>
          <a:bodyPr wrap="square">
            <a:spAutoFit/>
          </a:bodyPr>
          <a:lstStyle>
            <a:lvl1pPr marL="0" indent="0">
              <a:lnSpc>
                <a:spcPts val="3000"/>
              </a:lnSpc>
              <a:buNone/>
              <a:defRPr sz="2000" b="1" i="0">
                <a:solidFill>
                  <a:schemeClr val="bg1"/>
                </a:solidFill>
                <a:latin typeface="Open Sans ExtraBold" pitchFamily="2" charset="0"/>
                <a:ea typeface="Open Sans ExtraBold" pitchFamily="2" charset="0"/>
                <a:cs typeface="Open Sans ExtraBold" pitchFamily="2" charset="0"/>
              </a:defRPr>
            </a:lvl1pPr>
          </a:lstStyle>
          <a:p>
            <a:pPr lvl="0"/>
            <a:r>
              <a:rPr lang="ru-RU" dirty="0"/>
              <a:t>Заголовок</a:t>
            </a:r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1FD9A371-0C38-4BED-9851-BDA90703E86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79304" y="1345045"/>
            <a:ext cx="10831765" cy="369332"/>
          </a:xfrm>
          <a:noFill/>
        </p:spPr>
        <p:txBody>
          <a:bodyPr wrap="square">
            <a:sp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Критерии оценки</a:t>
            </a:r>
          </a:p>
        </p:txBody>
      </p:sp>
    </p:spTree>
    <p:extLst>
      <p:ext uri="{BB962C8B-B14F-4D97-AF65-F5344CB8AC3E}">
        <p14:creationId xmlns:p14="http://schemas.microsoft.com/office/powerpoint/2010/main" val="33214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FD825B-AE56-4C0A-A78B-B71EDDD6E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E27DFAF-43AF-44CF-8097-0343242C6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1CF09B-0442-4AFC-B27E-FDF6FB930E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8935B-685D-488B-9D69-17879CF7C216}" type="datetimeFigureOut">
              <a:rPr lang="ru-RU" smtClean="0"/>
              <a:t>23.06.2026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8ABFC2D-B5FA-48FB-8B4E-3C263581C4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17536C-8475-4696-A861-970C29EFC9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AAF3A-439E-44E4-8014-5B345E537A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702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Рисунок 1">
            <a:extLst>
              <a:ext uri="{FF2B5EF4-FFF2-40B4-BE49-F238E27FC236}">
                <a16:creationId xmlns:a16="http://schemas.microsoft.com/office/drawing/2014/main" id="{04603454-E252-4423-B93C-40D85EF6F8A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A1FB91A-3447-4B20-AD75-50E62D28729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Номинация </a:t>
            </a:r>
            <a:r>
              <a:rPr lang="ru-RU" b="1" dirty="0"/>
              <a:t>«Мастерство индивидуализации»</a:t>
            </a:r>
            <a:endParaRPr lang="ru-RU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C392057-153F-4792-8A4D-47063D07232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8373A95-5DAC-4653-8C5A-358075E97B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7CC17CEE-3FB1-4658-9B5C-5C0574FE4459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423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93F09F4-674B-430D-A691-F023412421F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Описание технологии работы по обеспечению индивидуального подхода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DC3709-94AF-433E-9907-56889DE5C0E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1328569"/>
          </a:xfrm>
        </p:spPr>
        <p:txBody>
          <a:bodyPr/>
          <a:lstStyle/>
          <a:p>
            <a:pPr lvl="0"/>
            <a:r>
              <a:rPr lang="ru-RU" dirty="0"/>
              <a:t>Описание технологии (алгоритма работы) по адаптации учебных потребностей обучающихся для обеспечения индивидуального подхода на учебном занятии дисциплины (предмета, программы ДПО) </a:t>
            </a:r>
            <a:endParaRPr lang="en-US" dirty="0"/>
          </a:p>
          <a:p>
            <a:pPr lvl="0"/>
            <a:r>
              <a:rPr lang="ru-RU" dirty="0"/>
              <a:t>Для обучающихся «группы риска» (девиантное поведение), одаренных обучающихся, обучающихся </a:t>
            </a:r>
            <a:br>
              <a:rPr lang="ru-RU" dirty="0"/>
            </a:br>
            <a:r>
              <a:rPr lang="ru-RU" dirty="0"/>
              <a:t>с разными образовательными потребностями и особенностями (когнитивными и/или физическими)</a:t>
            </a:r>
          </a:p>
        </p:txBody>
      </p:sp>
    </p:spTree>
    <p:extLst>
      <p:ext uri="{BB962C8B-B14F-4D97-AF65-F5344CB8AC3E}">
        <p14:creationId xmlns:p14="http://schemas.microsoft.com/office/powerpoint/2010/main" val="384330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93F09F4-674B-430D-A691-F023412421F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Адаптация учебного материала к разным стилям обучения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DC3709-94AF-433E-9907-56889DE5C0E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2544286"/>
          </a:xfrm>
        </p:spPr>
        <p:txBody>
          <a:bodyPr/>
          <a:lstStyle/>
          <a:p>
            <a:pPr lvl="0"/>
            <a:r>
              <a:rPr lang="ru-RU" dirty="0"/>
              <a:t>Выявление потребностей конкретных обучающихся и групп, их сильных и слабых сторон, путем оценки, основанной на особенностях, проблемах в обучении или ограниченных возможностях</a:t>
            </a:r>
          </a:p>
          <a:p>
            <a:pPr lvl="0"/>
            <a:r>
              <a:rPr lang="ru-RU" dirty="0"/>
              <a:t>Определение разного темпа и времени на освоение материала</a:t>
            </a:r>
          </a:p>
          <a:p>
            <a:pPr lvl="0"/>
            <a:r>
              <a:rPr lang="ru-RU" dirty="0"/>
              <a:t>Описание критериев и процесса оценивания обучения</a:t>
            </a:r>
          </a:p>
          <a:p>
            <a:pPr lvl="0"/>
            <a:r>
              <a:rPr lang="ru-RU" dirty="0"/>
              <a:t>Возможность и необходимость использования разнообразных дидактических материалов, средств обучения, цифровых образовательных ресурсов</a:t>
            </a:r>
          </a:p>
          <a:p>
            <a:r>
              <a:rPr lang="ru-RU" dirty="0"/>
              <a:t>Обеспечение обратной связи и помощи обучающимся</a:t>
            </a:r>
          </a:p>
        </p:txBody>
      </p:sp>
    </p:spTree>
    <p:extLst>
      <p:ext uri="{BB962C8B-B14F-4D97-AF65-F5344CB8AC3E}">
        <p14:creationId xmlns:p14="http://schemas.microsoft.com/office/powerpoint/2010/main" val="2495376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93F09F4-674B-430D-A691-F023412421F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Методы и приемы обучения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DC3709-94AF-433E-9907-56889DE5C0E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2395528"/>
          </a:xfrm>
        </p:spPr>
        <p:txBody>
          <a:bodyPr/>
          <a:lstStyle/>
          <a:p>
            <a:pPr lvl="0"/>
            <a:r>
              <a:rPr lang="ru-RU" dirty="0"/>
              <a:t>Использование разнообразных методик: лекция, практическое занятие, дискуссия, групповая работа </a:t>
            </a:r>
            <a:endParaRPr lang="en-US" dirty="0"/>
          </a:p>
          <a:p>
            <a:pPr lvl="0"/>
            <a:r>
              <a:rPr lang="ru-RU" dirty="0"/>
              <a:t>Интерактивные методы: работа в группах, проекты, кейс-методы</a:t>
            </a:r>
          </a:p>
          <a:p>
            <a:pPr lvl="0"/>
            <a:r>
              <a:rPr lang="ru-RU" dirty="0"/>
              <a:t>Творческие задания: задания, требующие креативного подхода и нестандартного мышления</a:t>
            </a:r>
          </a:p>
          <a:p>
            <a:pPr lvl="0"/>
            <a:r>
              <a:rPr lang="ru-RU" dirty="0"/>
              <a:t>Оценка знаний и навыков: методы контроля и оценивания знаний, объективность оценивания</a:t>
            </a:r>
          </a:p>
          <a:p>
            <a:pPr lvl="0"/>
            <a:r>
              <a:rPr lang="ru-RU" dirty="0"/>
              <a:t>Создание индивидуальных стратегий обучения</a:t>
            </a:r>
          </a:p>
          <a:p>
            <a:pPr marL="0" lv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241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93F09F4-674B-430D-A691-F023412421F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1529480" cy="831831"/>
          </a:xfrm>
        </p:spPr>
        <p:txBody>
          <a:bodyPr/>
          <a:lstStyle/>
          <a:p>
            <a:r>
              <a:rPr lang="ru-RU" dirty="0"/>
              <a:t>Преимущество технологии работы по обеспечению индивидуального подхода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DC3709-94AF-433E-9907-56889DE5C0E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1179810"/>
          </a:xfrm>
        </p:spPr>
        <p:txBody>
          <a:bodyPr/>
          <a:lstStyle/>
          <a:p>
            <a:r>
              <a:rPr lang="ru-RU" dirty="0"/>
              <a:t>Преимущества технологии</a:t>
            </a:r>
          </a:p>
          <a:p>
            <a:r>
              <a:rPr lang="ru-RU" dirty="0"/>
              <a:t>Качественные отличия от иных образовательных технологий</a:t>
            </a:r>
          </a:p>
          <a:p>
            <a:r>
              <a:rPr lang="ru-RU" dirty="0"/>
              <a:t>Условия, от которых зависит эффективность обучения и ограничения применения данной технологии</a:t>
            </a:r>
          </a:p>
        </p:txBody>
      </p:sp>
    </p:spTree>
    <p:extLst>
      <p:ext uri="{BB962C8B-B14F-4D97-AF65-F5344CB8AC3E}">
        <p14:creationId xmlns:p14="http://schemas.microsoft.com/office/powerpoint/2010/main" val="3065867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93F09F4-674B-430D-A691-F023412421F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Универсальность технологии в образовательном процессе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DC3709-94AF-433E-9907-56889DE5C0E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369332"/>
          </a:xfrm>
        </p:spPr>
        <p:txBody>
          <a:bodyPr/>
          <a:lstStyle/>
          <a:p>
            <a:r>
              <a:rPr lang="ru-RU" dirty="0"/>
              <a:t>Универсальность применения технологии независимо от предмета (дисциплины, программы ДПО)</a:t>
            </a:r>
          </a:p>
        </p:txBody>
      </p:sp>
    </p:spTree>
    <p:extLst>
      <p:ext uri="{BB962C8B-B14F-4D97-AF65-F5344CB8AC3E}">
        <p14:creationId xmlns:p14="http://schemas.microsoft.com/office/powerpoint/2010/main" val="3518738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D93F09F4-674B-430D-A691-F023412421F5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Апробация и достигнутые результаты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DC3709-94AF-433E-9907-56889DE5C0E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3098284"/>
          </a:xfrm>
        </p:spPr>
        <p:txBody>
          <a:bodyPr/>
          <a:lstStyle/>
          <a:p>
            <a:pPr lvl="0"/>
            <a:r>
              <a:rPr lang="ru-RU" dirty="0"/>
              <a:t>Когда была применена технология</a:t>
            </a:r>
          </a:p>
          <a:p>
            <a:pPr lvl="0"/>
            <a:r>
              <a:rPr lang="ru-RU" dirty="0"/>
              <a:t>На каких предметах (дисциплинах, программах ДПО – с указанием количества зачетных единиц/часов)</a:t>
            </a:r>
          </a:p>
          <a:p>
            <a:pPr lvl="0"/>
            <a:r>
              <a:rPr lang="ru-RU" dirty="0"/>
              <a:t>Численность отдельных обучающихся и групп с разным стилем обучения, для которых была адаптирована учебная программа занятий по данной технологии</a:t>
            </a:r>
          </a:p>
          <a:p>
            <a:pPr lvl="0"/>
            <a:r>
              <a:rPr lang="ru-RU" dirty="0"/>
              <a:t>Достижимость и измеримость результатов обучения по данной технологии: сравнительные изменения уровня обученности по данной и иным технологиям и его повышение при использовании данной технологии</a:t>
            </a:r>
          </a:p>
          <a:p>
            <a:pPr lvl="0"/>
            <a:r>
              <a:rPr lang="ru-RU" dirty="0"/>
              <a:t>Обратная связь после реализации учебных занятий с применением данной технологии (благодарности, отзывы, экспертная оценка и др.)</a:t>
            </a:r>
          </a:p>
        </p:txBody>
      </p:sp>
    </p:spTree>
    <p:extLst>
      <p:ext uri="{BB962C8B-B14F-4D97-AF65-F5344CB8AC3E}">
        <p14:creationId xmlns:p14="http://schemas.microsoft.com/office/powerpoint/2010/main" val="2052466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>
            <a:extLst>
              <a:ext uri="{FF2B5EF4-FFF2-40B4-BE49-F238E27FC236}">
                <a16:creationId xmlns:a16="http://schemas.microsoft.com/office/drawing/2014/main" id="{08E77C53-C9F0-4EE7-8F9A-1CC33751AEC6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62520" y="442363"/>
            <a:ext cx="10848549" cy="447110"/>
          </a:xfrm>
        </p:spPr>
        <p:txBody>
          <a:bodyPr/>
          <a:lstStyle/>
          <a:p>
            <a:r>
              <a:rPr lang="ru-RU" dirty="0"/>
              <a:t>Дополнительные материалы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9816A68-9F0D-4A5E-A377-E07F7FA9A25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79304" y="1345045"/>
            <a:ext cx="10831765" cy="923330"/>
          </a:xfrm>
        </p:spPr>
        <p:txBody>
          <a:bodyPr/>
          <a:lstStyle/>
          <a:p>
            <a:r>
              <a:rPr lang="ru-RU" dirty="0"/>
              <a:t>Ссылки на научные статьи конкурсантов по применению технологии (алгоритма работы) по адаптации учебных потребностей обучающихся для обеспечения индивидуального подхода на учебном занятии дисциплины (предмет программы ДПО)</a:t>
            </a:r>
          </a:p>
        </p:txBody>
      </p:sp>
    </p:spTree>
    <p:extLst>
      <p:ext uri="{BB962C8B-B14F-4D97-AF65-F5344CB8AC3E}">
        <p14:creationId xmlns:p14="http://schemas.microsoft.com/office/powerpoint/2010/main" val="11615932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353</Words>
  <Application>Microsoft Office PowerPoint</Application>
  <PresentationFormat>Широкоэкранный</PresentationFormat>
  <Paragraphs>30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Open Sans</vt:lpstr>
      <vt:lpstr>Open Sans ExtraBold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Степанян Лена Юриковна</dc:creator>
  <cp:lastModifiedBy>Степанян Лена Юриковна</cp:lastModifiedBy>
  <cp:revision>19</cp:revision>
  <dcterms:created xsi:type="dcterms:W3CDTF">2026-06-09T07:44:16Z</dcterms:created>
  <dcterms:modified xsi:type="dcterms:W3CDTF">2026-06-23T07:43:41Z</dcterms:modified>
</cp:coreProperties>
</file>