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sldIdLst>
    <p:sldId id="302" r:id="rId5"/>
    <p:sldId id="353" r:id="rId6"/>
    <p:sldId id="354" r:id="rId7"/>
    <p:sldId id="364" r:id="rId8"/>
    <p:sldId id="363" r:id="rId9"/>
    <p:sldId id="355" r:id="rId10"/>
    <p:sldId id="365" r:id="rId11"/>
    <p:sldId id="366" r:id="rId12"/>
    <p:sldId id="367" r:id="rId13"/>
    <p:sldId id="368" r:id="rId14"/>
    <p:sldId id="369" r:id="rId15"/>
    <p:sldId id="357" r:id="rId16"/>
    <p:sldId id="370" r:id="rId17"/>
    <p:sldId id="371" r:id="rId18"/>
    <p:sldId id="375" r:id="rId19"/>
    <p:sldId id="374" r:id="rId20"/>
    <p:sldId id="382" r:id="rId21"/>
    <p:sldId id="383" r:id="rId22"/>
    <p:sldId id="381" r:id="rId23"/>
    <p:sldId id="373" r:id="rId24"/>
    <p:sldId id="376" r:id="rId25"/>
    <p:sldId id="372" r:id="rId26"/>
    <p:sldId id="379" r:id="rId27"/>
    <p:sldId id="384" r:id="rId28"/>
    <p:sldId id="385" r:id="rId29"/>
  </p:sldIdLst>
  <p:sldSz cx="9144000" cy="6858000" type="screen4x3"/>
  <p:notesSz cx="679926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3B5B0-5374-4E54-A855-049049047894}">
          <p14:sldIdLst>
            <p14:sldId id="302"/>
            <p14:sldId id="353"/>
            <p14:sldId id="354"/>
            <p14:sldId id="364"/>
            <p14:sldId id="363"/>
            <p14:sldId id="355"/>
            <p14:sldId id="365"/>
            <p14:sldId id="366"/>
            <p14:sldId id="367"/>
            <p14:sldId id="368"/>
            <p14:sldId id="369"/>
            <p14:sldId id="357"/>
            <p14:sldId id="370"/>
            <p14:sldId id="371"/>
            <p14:sldId id="375"/>
            <p14:sldId id="374"/>
            <p14:sldId id="382"/>
            <p14:sldId id="383"/>
            <p14:sldId id="381"/>
            <p14:sldId id="373"/>
            <p14:sldId id="376"/>
            <p14:sldId id="372"/>
            <p14:sldId id="379"/>
            <p14:sldId id="384"/>
            <p14:sldId id="385"/>
          </p14:sldIdLst>
        </p14:section>
        <p14:section name="Раздел без заголовка" id="{A1FE3103-7412-4F93-826E-2B8620E45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рисова Елена Николаевна" initials="БЕН" lastIdx="0" clrIdx="0">
    <p:extLst>
      <p:ext uri="{19B8F6BF-5375-455C-9EA6-DF929625EA0E}">
        <p15:presenceInfo xmlns:p15="http://schemas.microsoft.com/office/powerpoint/2012/main" userId="S-1-5-21-253769567-97405767-927750060-177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5930" autoAdjust="0"/>
  </p:normalViewPr>
  <p:slideViewPr>
    <p:cSldViewPr snapToGrid="0">
      <p:cViewPr varScale="1">
        <p:scale>
          <a:sx n="99" d="100"/>
          <a:sy n="99" d="100"/>
        </p:scale>
        <p:origin x="21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130F-86BD-471F-8992-9656511EAA93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34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64A5-1DC9-4A34-B0D3-A092DE9BB7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3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16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9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43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91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07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4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28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04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796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0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7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1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8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7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3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9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18.09.2024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подготовке 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аккредитации новых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программ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1788"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гарантии качества образования</a:t>
            </a:r>
          </a:p>
          <a:p>
            <a:pPr marL="2871788" indent="0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81746" y="311049"/>
            <a:ext cx="3131127" cy="1088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5949" y="3757841"/>
            <a:ext cx="6453447" cy="82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по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аккредитационным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 для программ высшего образования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315616"/>
            <a:ext cx="8658225" cy="35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АП1 –Средний балл ЕГЭ для программ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178"/>
          <a:stretch/>
        </p:blipFill>
        <p:spPr>
          <a:xfrm>
            <a:off x="242887" y="1819469"/>
            <a:ext cx="8658225" cy="34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АП2-наличие ЭИОС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8476"/>
            <a:ext cx="8658225" cy="2352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66771"/>
            <a:ext cx="86582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АП2-наличие ЭИОС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213"/>
            <a:ext cx="8658225" cy="34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3786091"/>
            <a:ext cx="8515350" cy="30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АП2-наличие ЭИОС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0592"/>
          <a:stretch/>
        </p:blipFill>
        <p:spPr>
          <a:xfrm>
            <a:off x="0" y="1061186"/>
            <a:ext cx="8658225" cy="2904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4878"/>
            <a:ext cx="8658225" cy="36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АП2-наличие ЭИОС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156"/>
            <a:ext cx="8871997" cy="35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АП3/АП4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1" y="1540041"/>
            <a:ext cx="8842781" cy="42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АП3/АП4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5" y="1684421"/>
            <a:ext cx="8852487" cy="40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АП5-Доля обучающихся, выполнивших 70% и более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диагностической работы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6" y="1588168"/>
            <a:ext cx="8825776" cy="42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диагностической работы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705"/>
            <a:ext cx="8658225" cy="15496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38" y="2746552"/>
            <a:ext cx="8277727" cy="37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2" y="365126"/>
            <a:ext cx="4870582" cy="71722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099384" y="1328234"/>
            <a:ext cx="4805269" cy="3106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" y="1472185"/>
            <a:ext cx="9047668" cy="38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диагностической работы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16" y="3917573"/>
            <a:ext cx="6073541" cy="2881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510"/>
            <a:ext cx="8075596" cy="27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диагностической работы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9" y="1501541"/>
            <a:ext cx="8867155" cy="41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диагностической работы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6" y="1135781"/>
            <a:ext cx="8687510" cy="39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АП6-Наличие внутренней системы оценки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8" y="1182754"/>
            <a:ext cx="8484769" cy="2648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5" y="2891780"/>
            <a:ext cx="8114096" cy="31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АП6-Наличие внутренней системы оценки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1" y="1251041"/>
            <a:ext cx="8903369" cy="2945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6580"/>
          <a:stretch/>
        </p:blipFill>
        <p:spPr>
          <a:xfrm>
            <a:off x="566761" y="3619099"/>
            <a:ext cx="8251107" cy="32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АП6-Наличие внутренней системы оценки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1146964"/>
            <a:ext cx="4101766" cy="5711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50" y="1152375"/>
            <a:ext cx="3937311" cy="56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40834"/>
            <a:ext cx="5495925" cy="3600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66828" y="5109861"/>
            <a:ext cx="1819209" cy="34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Владикавказский филиал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3470389" y="6136985"/>
            <a:ext cx="1535569" cy="3257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Уфимский филиал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5" y="1104547"/>
            <a:ext cx="8693406" cy="45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40834"/>
            <a:ext cx="5495925" cy="3600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66828" y="5109861"/>
            <a:ext cx="1819209" cy="34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Владикавказский филиал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3470389" y="6136985"/>
            <a:ext cx="1535569" cy="3257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Уфимский филиал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1563624"/>
            <a:ext cx="8766581" cy="41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40834"/>
            <a:ext cx="5495925" cy="41014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документы для получения государственной аккредитации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66828" y="5109861"/>
            <a:ext cx="1819209" cy="34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Владикавказский филиал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3470389" y="6136985"/>
            <a:ext cx="1535569" cy="3257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Уфимский филиал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905"/>
          <a:stretch/>
        </p:blipFill>
        <p:spPr>
          <a:xfrm>
            <a:off x="188023" y="1225295"/>
            <a:ext cx="8658225" cy="38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77305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аккредитация –это соответствие </a:t>
            </a:r>
            <a:b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1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408176"/>
            <a:ext cx="8658225" cy="45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государственной аккредитации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289304"/>
            <a:ext cx="8448675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" y="1113472"/>
            <a:ext cx="4787075" cy="3533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951" y="1161097"/>
            <a:ext cx="2871217" cy="3486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373" y="4300156"/>
            <a:ext cx="57721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проведения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аккредитационной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экспертизы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614487"/>
            <a:ext cx="8658225" cy="4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99A22B110D8C4CBA1A73D21068226F" ma:contentTypeVersion="1" ma:contentTypeDescription="Создание документа." ma:contentTypeScope="" ma:versionID="b7929f827704e37c14c3418bda835132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0CB87-C164-4F59-A215-E19EE536F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purl.org/dc/terms/"/>
    <ds:schemaRef ds:uri="http://schemas.microsoft.com/office/2006/documentManagement/types"/>
    <ds:schemaRef ds:uri="b545a042-29c2-4f0a-932d-d96c064ae9ed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</TotalTime>
  <Words>175</Words>
  <Application>Microsoft Office PowerPoint</Application>
  <PresentationFormat>Экран (4:3)</PresentationFormat>
  <Paragraphs>59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Необходимые документы для получения государственной аккредитации</vt:lpstr>
      <vt:lpstr>Государственная аккредитация –это соответствие  качества образования требованиям аккредитационных показателей</vt:lpstr>
      <vt:lpstr>Этапы получения государственной аккредитации</vt:lpstr>
      <vt:lpstr>Заявление на государственную аккредитацию</vt:lpstr>
      <vt:lpstr>Информация для проведения  аккредитационной экспертизы</vt:lpstr>
      <vt:lpstr>Источники информации по аккредитационным  показателям для программ высшего образования</vt:lpstr>
      <vt:lpstr>АП1 –Средний балл ЕГЭ для программ бакалавриата и специалитета</vt:lpstr>
      <vt:lpstr>АП2-наличие ЭИОС</vt:lpstr>
      <vt:lpstr>АП2-наличие ЭИОС</vt:lpstr>
      <vt:lpstr>АП2-наличие ЭИОС</vt:lpstr>
      <vt:lpstr>АП2-наличие ЭИОС</vt:lpstr>
      <vt:lpstr>Источники информации для АП3/АП4</vt:lpstr>
      <vt:lpstr>Источники информации для АП3/АП4</vt:lpstr>
      <vt:lpstr>АП5-Доля обучающихся, выполнивших 70% и более  заданий диагностической работы</vt:lpstr>
      <vt:lpstr>Источники информации для диагностической работы</vt:lpstr>
      <vt:lpstr>Источники информации для диагностической работы</vt:lpstr>
      <vt:lpstr>Источники информации для диагностической работы</vt:lpstr>
      <vt:lpstr>Источники информации для диагностической работы</vt:lpstr>
      <vt:lpstr>АП6-Наличие внутренней системы оценки  качества образования</vt:lpstr>
      <vt:lpstr>АП6-Наличие внутренней системы оценки  качества образования</vt:lpstr>
      <vt:lpstr>АП6-Наличие внутренней системы оценки  качества образования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Борисова Елена Николаевна</cp:lastModifiedBy>
  <cp:revision>395</cp:revision>
  <cp:lastPrinted>2020-08-24T11:40:49Z</cp:lastPrinted>
  <dcterms:created xsi:type="dcterms:W3CDTF">2016-09-22T16:49:19Z</dcterms:created>
  <dcterms:modified xsi:type="dcterms:W3CDTF">2024-09-18T13:56:24Z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0x010100C399A22B110D8C4CBA1A73D21068226F</vt:lpwstr>
  </property>
</Properties>
</file>