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diagrams/data1.xml" ContentType="application/vnd.openxmlformats-officedocument.drawingml.diagramData+xml"/>
  <Override PartName="/ppt/presentation.xml" ContentType="application/vnd.openxmlformats-officedocument.presentationml.presentation.main+xml"/>
  <Override PartName="/ppt/slides/slide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rawing1.xml" ContentType="application/vnd.ms-office.drawingml.diagramDrawing+xml"/>
  <Override PartName="/ppt/diagrams/colors1.xml" ContentType="application/vnd.openxmlformats-officedocument.drawingml.diagramColors+xml"/>
  <Override PartName="/ppt/diagrams/layout1.xml" ContentType="application/vnd.openxmlformats-officedocument.drawingml.diagramLayout+xml"/>
  <Override PartName="/ppt/theme/theme1.xml" ContentType="application/vnd.openxmlformats-officedocument.theme+xml"/>
  <Override PartName="/ppt/diagrams/quickStyle1.xml" ContentType="application/vnd.openxmlformats-officedocument.drawingml.diagramStyl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28" d="100"/>
          <a:sy n="128" d="100"/>
        </p:scale>
        <p:origin x="-197"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04C6A8-1FB0-0741-9373-E0DF7D4F13B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ED74A50F-2C87-8847-A14D-C8288CE40190}">
      <dgm:prSet phldrT="[Текст]" phldr="0"/>
      <dgm:spPr/>
      <dgm:t>
        <a:bodyPr/>
        <a:lstStyle/>
        <a:p>
          <a:r>
            <a:rPr lang="ru-RU" dirty="0"/>
            <a:t>Определение постоянного представительства</a:t>
          </a:r>
        </a:p>
      </dgm:t>
    </dgm:pt>
    <dgm:pt modelId="{5CC4095B-8123-8A41-BC84-47FA2B2DF8EA}" type="parTrans" cxnId="{24A0A510-258B-9C43-AD6F-D00665F72AF5}">
      <dgm:prSet/>
      <dgm:spPr/>
      <dgm:t>
        <a:bodyPr/>
        <a:lstStyle/>
        <a:p>
          <a:endParaRPr lang="ru-RU"/>
        </a:p>
      </dgm:t>
    </dgm:pt>
    <dgm:pt modelId="{32701AB8-CC8A-2048-8E7B-F678E7A7DE70}" type="sibTrans" cxnId="{24A0A510-258B-9C43-AD6F-D00665F72AF5}">
      <dgm:prSet/>
      <dgm:spPr/>
      <dgm:t>
        <a:bodyPr/>
        <a:lstStyle/>
        <a:p>
          <a:endParaRPr lang="ru-RU"/>
        </a:p>
      </dgm:t>
    </dgm:pt>
    <dgm:pt modelId="{902E08EF-9D18-0746-A27C-4A67C41FDC6F}">
      <dgm:prSet phldrT="[Текст]" phldr="0"/>
      <dgm:spPr/>
      <dgm:t>
        <a:bodyPr/>
        <a:lstStyle/>
        <a:p>
          <a:r>
            <a:rPr lang="ru-RU" dirty="0"/>
            <a:t>Дистрибутивные правила</a:t>
          </a:r>
        </a:p>
      </dgm:t>
    </dgm:pt>
    <dgm:pt modelId="{8C6B2874-4A17-2841-9D3E-A3E0003EE025}" type="parTrans" cxnId="{EACF5EDB-2EB4-E74B-AD2B-AC1A15CF4604}">
      <dgm:prSet/>
      <dgm:spPr/>
      <dgm:t>
        <a:bodyPr/>
        <a:lstStyle/>
        <a:p>
          <a:endParaRPr lang="ru-RU"/>
        </a:p>
      </dgm:t>
    </dgm:pt>
    <dgm:pt modelId="{D02B025B-9DC7-804E-885F-77DBA56D7BB8}" type="sibTrans" cxnId="{EACF5EDB-2EB4-E74B-AD2B-AC1A15CF4604}">
      <dgm:prSet/>
      <dgm:spPr/>
      <dgm:t>
        <a:bodyPr/>
        <a:lstStyle/>
        <a:p>
          <a:endParaRPr lang="ru-RU"/>
        </a:p>
      </dgm:t>
    </dgm:pt>
    <dgm:pt modelId="{CC42A801-69A0-AC4D-B480-97253BB9EA03}">
      <dgm:prSet phldrT="[Текст]" phldr="0"/>
      <dgm:spPr/>
      <dgm:t>
        <a:bodyPr/>
        <a:lstStyle/>
        <a:p>
          <a:r>
            <a:rPr lang="ru-RU" b="0" i="0" u="none" strike="noStrike" dirty="0">
              <a:solidFill>
                <a:schemeClr val="bg1"/>
              </a:solidFill>
              <a:effectLst/>
              <a:latin typeface="PT Serif" panose="020A0603040505020204" pitchFamily="18" charset="0"/>
            </a:rPr>
            <a:t>Ассоциированные предприятия</a:t>
          </a:r>
          <a:endParaRPr lang="ru-RU" dirty="0">
            <a:solidFill>
              <a:schemeClr val="bg1"/>
            </a:solidFill>
          </a:endParaRPr>
        </a:p>
      </dgm:t>
    </dgm:pt>
    <dgm:pt modelId="{664C49AC-0003-E84E-B3BC-EAF14144C84C}" type="parTrans" cxnId="{2EBCED67-4AC3-A048-9F27-D8D69A1FE8DE}">
      <dgm:prSet/>
      <dgm:spPr/>
      <dgm:t>
        <a:bodyPr/>
        <a:lstStyle/>
        <a:p>
          <a:endParaRPr lang="ru-RU"/>
        </a:p>
      </dgm:t>
    </dgm:pt>
    <dgm:pt modelId="{1817301C-1A02-0242-84CE-4E8062030AB4}" type="sibTrans" cxnId="{2EBCED67-4AC3-A048-9F27-D8D69A1FE8DE}">
      <dgm:prSet/>
      <dgm:spPr/>
      <dgm:t>
        <a:bodyPr/>
        <a:lstStyle/>
        <a:p>
          <a:endParaRPr lang="ru-RU"/>
        </a:p>
      </dgm:t>
    </dgm:pt>
    <dgm:pt modelId="{65E1E97B-C659-964D-9F68-06EB9DF948DD}" type="pres">
      <dgm:prSet presAssocID="{5404C6A8-1FB0-0741-9373-E0DF7D4F13BD}" presName="linear" presStyleCnt="0">
        <dgm:presLayoutVars>
          <dgm:dir/>
          <dgm:animLvl val="lvl"/>
          <dgm:resizeHandles val="exact"/>
        </dgm:presLayoutVars>
      </dgm:prSet>
      <dgm:spPr/>
      <dgm:t>
        <a:bodyPr/>
        <a:lstStyle/>
        <a:p>
          <a:endParaRPr lang="ru-RU"/>
        </a:p>
      </dgm:t>
    </dgm:pt>
    <dgm:pt modelId="{ADAF7B96-C171-1F4F-B87F-3A2BA312E517}" type="pres">
      <dgm:prSet presAssocID="{ED74A50F-2C87-8847-A14D-C8288CE40190}" presName="parentLin" presStyleCnt="0"/>
      <dgm:spPr/>
    </dgm:pt>
    <dgm:pt modelId="{9CC08E18-5A41-2B4E-9FCC-E0EAE6C65525}" type="pres">
      <dgm:prSet presAssocID="{ED74A50F-2C87-8847-A14D-C8288CE40190}" presName="parentLeftMargin" presStyleLbl="node1" presStyleIdx="0" presStyleCnt="3"/>
      <dgm:spPr/>
      <dgm:t>
        <a:bodyPr/>
        <a:lstStyle/>
        <a:p>
          <a:endParaRPr lang="ru-RU"/>
        </a:p>
      </dgm:t>
    </dgm:pt>
    <dgm:pt modelId="{F117D124-3ED2-924D-A5CF-E179497E250B}" type="pres">
      <dgm:prSet presAssocID="{ED74A50F-2C87-8847-A14D-C8288CE40190}" presName="parentText" presStyleLbl="node1" presStyleIdx="0" presStyleCnt="3">
        <dgm:presLayoutVars>
          <dgm:chMax val="0"/>
          <dgm:bulletEnabled val="1"/>
        </dgm:presLayoutVars>
      </dgm:prSet>
      <dgm:spPr/>
      <dgm:t>
        <a:bodyPr/>
        <a:lstStyle/>
        <a:p>
          <a:endParaRPr lang="ru-RU"/>
        </a:p>
      </dgm:t>
    </dgm:pt>
    <dgm:pt modelId="{A43DDCCC-EC29-1549-AFFA-B85044F99630}" type="pres">
      <dgm:prSet presAssocID="{ED74A50F-2C87-8847-A14D-C8288CE40190}" presName="negativeSpace" presStyleCnt="0"/>
      <dgm:spPr/>
    </dgm:pt>
    <dgm:pt modelId="{692CA971-8D05-274E-B145-CB8B4F23A0B5}" type="pres">
      <dgm:prSet presAssocID="{ED74A50F-2C87-8847-A14D-C8288CE40190}" presName="childText" presStyleLbl="conFgAcc1" presStyleIdx="0" presStyleCnt="3">
        <dgm:presLayoutVars>
          <dgm:bulletEnabled val="1"/>
        </dgm:presLayoutVars>
      </dgm:prSet>
      <dgm:spPr/>
    </dgm:pt>
    <dgm:pt modelId="{918C8343-B0C5-D845-AFED-748620338E12}" type="pres">
      <dgm:prSet presAssocID="{32701AB8-CC8A-2048-8E7B-F678E7A7DE70}" presName="spaceBetweenRectangles" presStyleCnt="0"/>
      <dgm:spPr/>
    </dgm:pt>
    <dgm:pt modelId="{C7F0FF74-D74D-F340-84E9-C847E6B08F5C}" type="pres">
      <dgm:prSet presAssocID="{902E08EF-9D18-0746-A27C-4A67C41FDC6F}" presName="parentLin" presStyleCnt="0"/>
      <dgm:spPr/>
    </dgm:pt>
    <dgm:pt modelId="{2F50DE52-E369-E64A-ACCD-A48B1F6D147E}" type="pres">
      <dgm:prSet presAssocID="{902E08EF-9D18-0746-A27C-4A67C41FDC6F}" presName="parentLeftMargin" presStyleLbl="node1" presStyleIdx="0" presStyleCnt="3"/>
      <dgm:spPr/>
      <dgm:t>
        <a:bodyPr/>
        <a:lstStyle/>
        <a:p>
          <a:endParaRPr lang="ru-RU"/>
        </a:p>
      </dgm:t>
    </dgm:pt>
    <dgm:pt modelId="{4D87EAA8-1088-C647-A320-AB52F01F593D}" type="pres">
      <dgm:prSet presAssocID="{902E08EF-9D18-0746-A27C-4A67C41FDC6F}" presName="parentText" presStyleLbl="node1" presStyleIdx="1" presStyleCnt="3">
        <dgm:presLayoutVars>
          <dgm:chMax val="0"/>
          <dgm:bulletEnabled val="1"/>
        </dgm:presLayoutVars>
      </dgm:prSet>
      <dgm:spPr/>
      <dgm:t>
        <a:bodyPr/>
        <a:lstStyle/>
        <a:p>
          <a:endParaRPr lang="ru-RU"/>
        </a:p>
      </dgm:t>
    </dgm:pt>
    <dgm:pt modelId="{61371EED-45AF-D449-8223-57B4AB6A7EAE}" type="pres">
      <dgm:prSet presAssocID="{902E08EF-9D18-0746-A27C-4A67C41FDC6F}" presName="negativeSpace" presStyleCnt="0"/>
      <dgm:spPr/>
    </dgm:pt>
    <dgm:pt modelId="{3C23B8CB-8E40-C146-AFAB-A7678A2F0263}" type="pres">
      <dgm:prSet presAssocID="{902E08EF-9D18-0746-A27C-4A67C41FDC6F}" presName="childText" presStyleLbl="conFgAcc1" presStyleIdx="1" presStyleCnt="3">
        <dgm:presLayoutVars>
          <dgm:bulletEnabled val="1"/>
        </dgm:presLayoutVars>
      </dgm:prSet>
      <dgm:spPr/>
    </dgm:pt>
    <dgm:pt modelId="{C8E0DC9A-9E0E-C74D-A8E6-8B58A6DD4E75}" type="pres">
      <dgm:prSet presAssocID="{D02B025B-9DC7-804E-885F-77DBA56D7BB8}" presName="spaceBetweenRectangles" presStyleCnt="0"/>
      <dgm:spPr/>
    </dgm:pt>
    <dgm:pt modelId="{EFCADDB6-DE6C-9349-9136-A3B2DCCEF544}" type="pres">
      <dgm:prSet presAssocID="{CC42A801-69A0-AC4D-B480-97253BB9EA03}" presName="parentLin" presStyleCnt="0"/>
      <dgm:spPr/>
    </dgm:pt>
    <dgm:pt modelId="{8647054F-FB73-E84F-82B4-D15076B47D61}" type="pres">
      <dgm:prSet presAssocID="{CC42A801-69A0-AC4D-B480-97253BB9EA03}" presName="parentLeftMargin" presStyleLbl="node1" presStyleIdx="1" presStyleCnt="3"/>
      <dgm:spPr/>
      <dgm:t>
        <a:bodyPr/>
        <a:lstStyle/>
        <a:p>
          <a:endParaRPr lang="ru-RU"/>
        </a:p>
      </dgm:t>
    </dgm:pt>
    <dgm:pt modelId="{10B191E5-3177-8947-B0DD-2C784E2D6B37}" type="pres">
      <dgm:prSet presAssocID="{CC42A801-69A0-AC4D-B480-97253BB9EA03}" presName="parentText" presStyleLbl="node1" presStyleIdx="2" presStyleCnt="3">
        <dgm:presLayoutVars>
          <dgm:chMax val="0"/>
          <dgm:bulletEnabled val="1"/>
        </dgm:presLayoutVars>
      </dgm:prSet>
      <dgm:spPr/>
      <dgm:t>
        <a:bodyPr/>
        <a:lstStyle/>
        <a:p>
          <a:endParaRPr lang="ru-RU"/>
        </a:p>
      </dgm:t>
    </dgm:pt>
    <dgm:pt modelId="{D1282A20-6F4F-E640-9936-809C5F9FE2C7}" type="pres">
      <dgm:prSet presAssocID="{CC42A801-69A0-AC4D-B480-97253BB9EA03}" presName="negativeSpace" presStyleCnt="0"/>
      <dgm:spPr/>
    </dgm:pt>
    <dgm:pt modelId="{B5AB2778-61F9-034B-8B54-3DC0FFCC03F7}" type="pres">
      <dgm:prSet presAssocID="{CC42A801-69A0-AC4D-B480-97253BB9EA03}" presName="childText" presStyleLbl="conFgAcc1" presStyleIdx="2" presStyleCnt="3">
        <dgm:presLayoutVars>
          <dgm:bulletEnabled val="1"/>
        </dgm:presLayoutVars>
      </dgm:prSet>
      <dgm:spPr/>
    </dgm:pt>
  </dgm:ptLst>
  <dgm:cxnLst>
    <dgm:cxn modelId="{6E717F9E-8AC7-BA49-B820-E9EC36BC8CFF}" type="presOf" srcId="{902E08EF-9D18-0746-A27C-4A67C41FDC6F}" destId="{2F50DE52-E369-E64A-ACCD-A48B1F6D147E}" srcOrd="0" destOrd="0" presId="urn:microsoft.com/office/officeart/2005/8/layout/list1"/>
    <dgm:cxn modelId="{2EBCED67-4AC3-A048-9F27-D8D69A1FE8DE}" srcId="{5404C6A8-1FB0-0741-9373-E0DF7D4F13BD}" destId="{CC42A801-69A0-AC4D-B480-97253BB9EA03}" srcOrd="2" destOrd="0" parTransId="{664C49AC-0003-E84E-B3BC-EAF14144C84C}" sibTransId="{1817301C-1A02-0242-84CE-4E8062030AB4}"/>
    <dgm:cxn modelId="{B7989233-98A3-BD45-9568-A9E50702839B}" type="presOf" srcId="{ED74A50F-2C87-8847-A14D-C8288CE40190}" destId="{F117D124-3ED2-924D-A5CF-E179497E250B}" srcOrd="1" destOrd="0" presId="urn:microsoft.com/office/officeart/2005/8/layout/list1"/>
    <dgm:cxn modelId="{CF1500F2-CE12-5B43-BDF1-0D86EB36F07B}" type="presOf" srcId="{ED74A50F-2C87-8847-A14D-C8288CE40190}" destId="{9CC08E18-5A41-2B4E-9FCC-E0EAE6C65525}" srcOrd="0" destOrd="0" presId="urn:microsoft.com/office/officeart/2005/8/layout/list1"/>
    <dgm:cxn modelId="{3B78F71B-60F5-C943-B643-2F05F25EE97D}" type="presOf" srcId="{5404C6A8-1FB0-0741-9373-E0DF7D4F13BD}" destId="{65E1E97B-C659-964D-9F68-06EB9DF948DD}" srcOrd="0" destOrd="0" presId="urn:microsoft.com/office/officeart/2005/8/layout/list1"/>
    <dgm:cxn modelId="{532079C9-C757-A745-A5CB-0FA123D1F9E6}" type="presOf" srcId="{CC42A801-69A0-AC4D-B480-97253BB9EA03}" destId="{10B191E5-3177-8947-B0DD-2C784E2D6B37}" srcOrd="1" destOrd="0" presId="urn:microsoft.com/office/officeart/2005/8/layout/list1"/>
    <dgm:cxn modelId="{24A0A510-258B-9C43-AD6F-D00665F72AF5}" srcId="{5404C6A8-1FB0-0741-9373-E0DF7D4F13BD}" destId="{ED74A50F-2C87-8847-A14D-C8288CE40190}" srcOrd="0" destOrd="0" parTransId="{5CC4095B-8123-8A41-BC84-47FA2B2DF8EA}" sibTransId="{32701AB8-CC8A-2048-8E7B-F678E7A7DE70}"/>
    <dgm:cxn modelId="{EA5B5ABF-AB3C-EE48-9D5B-CF779E2A11DC}" type="presOf" srcId="{902E08EF-9D18-0746-A27C-4A67C41FDC6F}" destId="{4D87EAA8-1088-C647-A320-AB52F01F593D}" srcOrd="1" destOrd="0" presId="urn:microsoft.com/office/officeart/2005/8/layout/list1"/>
    <dgm:cxn modelId="{5EF4E593-AF7E-5C4D-B986-5939126A3780}" type="presOf" srcId="{CC42A801-69A0-AC4D-B480-97253BB9EA03}" destId="{8647054F-FB73-E84F-82B4-D15076B47D61}" srcOrd="0" destOrd="0" presId="urn:microsoft.com/office/officeart/2005/8/layout/list1"/>
    <dgm:cxn modelId="{EACF5EDB-2EB4-E74B-AD2B-AC1A15CF4604}" srcId="{5404C6A8-1FB0-0741-9373-E0DF7D4F13BD}" destId="{902E08EF-9D18-0746-A27C-4A67C41FDC6F}" srcOrd="1" destOrd="0" parTransId="{8C6B2874-4A17-2841-9D3E-A3E0003EE025}" sibTransId="{D02B025B-9DC7-804E-885F-77DBA56D7BB8}"/>
    <dgm:cxn modelId="{97BDBCAE-F66C-C04E-B7E9-D9B012019411}" type="presParOf" srcId="{65E1E97B-C659-964D-9F68-06EB9DF948DD}" destId="{ADAF7B96-C171-1F4F-B87F-3A2BA312E517}" srcOrd="0" destOrd="0" presId="urn:microsoft.com/office/officeart/2005/8/layout/list1"/>
    <dgm:cxn modelId="{F48B2D1C-D2DF-B346-A0EB-22EF706930ED}" type="presParOf" srcId="{ADAF7B96-C171-1F4F-B87F-3A2BA312E517}" destId="{9CC08E18-5A41-2B4E-9FCC-E0EAE6C65525}" srcOrd="0" destOrd="0" presId="urn:microsoft.com/office/officeart/2005/8/layout/list1"/>
    <dgm:cxn modelId="{FF724681-61E3-5B42-A091-AFA9141079F4}" type="presParOf" srcId="{ADAF7B96-C171-1F4F-B87F-3A2BA312E517}" destId="{F117D124-3ED2-924D-A5CF-E179497E250B}" srcOrd="1" destOrd="0" presId="urn:microsoft.com/office/officeart/2005/8/layout/list1"/>
    <dgm:cxn modelId="{8FFB9599-6029-904E-B526-1C58E01DED8B}" type="presParOf" srcId="{65E1E97B-C659-964D-9F68-06EB9DF948DD}" destId="{A43DDCCC-EC29-1549-AFFA-B85044F99630}" srcOrd="1" destOrd="0" presId="urn:microsoft.com/office/officeart/2005/8/layout/list1"/>
    <dgm:cxn modelId="{060299F9-C729-EE4C-AEED-3A9F5E17C354}" type="presParOf" srcId="{65E1E97B-C659-964D-9F68-06EB9DF948DD}" destId="{692CA971-8D05-274E-B145-CB8B4F23A0B5}" srcOrd="2" destOrd="0" presId="urn:microsoft.com/office/officeart/2005/8/layout/list1"/>
    <dgm:cxn modelId="{02F69383-A847-9542-BECB-95B6D09C237C}" type="presParOf" srcId="{65E1E97B-C659-964D-9F68-06EB9DF948DD}" destId="{918C8343-B0C5-D845-AFED-748620338E12}" srcOrd="3" destOrd="0" presId="urn:microsoft.com/office/officeart/2005/8/layout/list1"/>
    <dgm:cxn modelId="{D11CB3A5-C255-3C4C-94EB-37B3485FA4DE}" type="presParOf" srcId="{65E1E97B-C659-964D-9F68-06EB9DF948DD}" destId="{C7F0FF74-D74D-F340-84E9-C847E6B08F5C}" srcOrd="4" destOrd="0" presId="urn:microsoft.com/office/officeart/2005/8/layout/list1"/>
    <dgm:cxn modelId="{6E3FB8D8-62BA-FB43-88A5-E08BA83A5BC7}" type="presParOf" srcId="{C7F0FF74-D74D-F340-84E9-C847E6B08F5C}" destId="{2F50DE52-E369-E64A-ACCD-A48B1F6D147E}" srcOrd="0" destOrd="0" presId="urn:microsoft.com/office/officeart/2005/8/layout/list1"/>
    <dgm:cxn modelId="{D78BE665-5148-6D47-A2F3-57B6A58333D3}" type="presParOf" srcId="{C7F0FF74-D74D-F340-84E9-C847E6B08F5C}" destId="{4D87EAA8-1088-C647-A320-AB52F01F593D}" srcOrd="1" destOrd="0" presId="urn:microsoft.com/office/officeart/2005/8/layout/list1"/>
    <dgm:cxn modelId="{EF3389CA-8B9E-AA4E-AEDE-E9B3FDD1E2EC}" type="presParOf" srcId="{65E1E97B-C659-964D-9F68-06EB9DF948DD}" destId="{61371EED-45AF-D449-8223-57B4AB6A7EAE}" srcOrd="5" destOrd="0" presId="urn:microsoft.com/office/officeart/2005/8/layout/list1"/>
    <dgm:cxn modelId="{A44F6773-47C9-CC47-BCD5-A57361004978}" type="presParOf" srcId="{65E1E97B-C659-964D-9F68-06EB9DF948DD}" destId="{3C23B8CB-8E40-C146-AFAB-A7678A2F0263}" srcOrd="6" destOrd="0" presId="urn:microsoft.com/office/officeart/2005/8/layout/list1"/>
    <dgm:cxn modelId="{3D1374CA-10C8-DC41-8567-D21709C0A758}" type="presParOf" srcId="{65E1E97B-C659-964D-9F68-06EB9DF948DD}" destId="{C8E0DC9A-9E0E-C74D-A8E6-8B58A6DD4E75}" srcOrd="7" destOrd="0" presId="urn:microsoft.com/office/officeart/2005/8/layout/list1"/>
    <dgm:cxn modelId="{D2EC2E3D-4B2D-104A-A6EF-BD5107AA7935}" type="presParOf" srcId="{65E1E97B-C659-964D-9F68-06EB9DF948DD}" destId="{EFCADDB6-DE6C-9349-9136-A3B2DCCEF544}" srcOrd="8" destOrd="0" presId="urn:microsoft.com/office/officeart/2005/8/layout/list1"/>
    <dgm:cxn modelId="{57AFCBB0-B223-4649-B6C6-8B094B451A50}" type="presParOf" srcId="{EFCADDB6-DE6C-9349-9136-A3B2DCCEF544}" destId="{8647054F-FB73-E84F-82B4-D15076B47D61}" srcOrd="0" destOrd="0" presId="urn:microsoft.com/office/officeart/2005/8/layout/list1"/>
    <dgm:cxn modelId="{FAF7892E-3DF4-3547-B5CF-2B6CB20996AE}" type="presParOf" srcId="{EFCADDB6-DE6C-9349-9136-A3B2DCCEF544}" destId="{10B191E5-3177-8947-B0DD-2C784E2D6B37}" srcOrd="1" destOrd="0" presId="urn:microsoft.com/office/officeart/2005/8/layout/list1"/>
    <dgm:cxn modelId="{73836FD6-AC41-F040-9178-19DD4C7FF93C}" type="presParOf" srcId="{65E1E97B-C659-964D-9F68-06EB9DF948DD}" destId="{D1282A20-6F4F-E640-9936-809C5F9FE2C7}" srcOrd="9" destOrd="0" presId="urn:microsoft.com/office/officeart/2005/8/layout/list1"/>
    <dgm:cxn modelId="{A1C8E081-AAF0-2140-A17F-11F3CAA658CF}" type="presParOf" srcId="{65E1E97B-C659-964D-9F68-06EB9DF948DD}" destId="{B5AB2778-61F9-034B-8B54-3DC0FFCC03F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2CA971-8D05-274E-B145-CB8B4F23A0B5}">
      <dsp:nvSpPr>
        <dsp:cNvPr id="0" name=""/>
        <dsp:cNvSpPr/>
      </dsp:nvSpPr>
      <dsp:spPr>
        <a:xfrm>
          <a:off x="0" y="705404"/>
          <a:ext cx="9601200" cy="1058400"/>
        </a:xfrm>
        <a:prstGeom prst="rect">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17D124-3ED2-924D-A5CF-E179497E250B}">
      <dsp:nvSpPr>
        <dsp:cNvPr id="0" name=""/>
        <dsp:cNvSpPr/>
      </dsp:nvSpPr>
      <dsp:spPr>
        <a:xfrm>
          <a:off x="480060" y="85484"/>
          <a:ext cx="6720840" cy="1239840"/>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32" tIns="0" rIns="254032" bIns="0" numCol="1" spcCol="1270" anchor="ctr" anchorCtr="0">
          <a:noAutofit/>
        </a:bodyPr>
        <a:lstStyle/>
        <a:p>
          <a:pPr lvl="0" algn="l" defTabSz="1866900">
            <a:lnSpc>
              <a:spcPct val="90000"/>
            </a:lnSpc>
            <a:spcBef>
              <a:spcPct val="0"/>
            </a:spcBef>
            <a:spcAft>
              <a:spcPct val="35000"/>
            </a:spcAft>
          </a:pPr>
          <a:r>
            <a:rPr lang="ru-RU" sz="4200" kern="1200" dirty="0"/>
            <a:t>Определение постоянного представительства</a:t>
          </a:r>
        </a:p>
      </dsp:txBody>
      <dsp:txXfrm>
        <a:off x="540584" y="146008"/>
        <a:ext cx="6599792" cy="1118792"/>
      </dsp:txXfrm>
    </dsp:sp>
    <dsp:sp modelId="{3C23B8CB-8E40-C146-AFAB-A7678A2F0263}">
      <dsp:nvSpPr>
        <dsp:cNvPr id="0" name=""/>
        <dsp:cNvSpPr/>
      </dsp:nvSpPr>
      <dsp:spPr>
        <a:xfrm>
          <a:off x="0" y="2610524"/>
          <a:ext cx="9601200" cy="1058400"/>
        </a:xfrm>
        <a:prstGeom prst="rect">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87EAA8-1088-C647-A320-AB52F01F593D}">
      <dsp:nvSpPr>
        <dsp:cNvPr id="0" name=""/>
        <dsp:cNvSpPr/>
      </dsp:nvSpPr>
      <dsp:spPr>
        <a:xfrm>
          <a:off x="480060" y="1990604"/>
          <a:ext cx="6720840" cy="1239840"/>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32" tIns="0" rIns="254032" bIns="0" numCol="1" spcCol="1270" anchor="ctr" anchorCtr="0">
          <a:noAutofit/>
        </a:bodyPr>
        <a:lstStyle/>
        <a:p>
          <a:pPr lvl="0" algn="l" defTabSz="1866900">
            <a:lnSpc>
              <a:spcPct val="90000"/>
            </a:lnSpc>
            <a:spcBef>
              <a:spcPct val="0"/>
            </a:spcBef>
            <a:spcAft>
              <a:spcPct val="35000"/>
            </a:spcAft>
          </a:pPr>
          <a:r>
            <a:rPr lang="ru-RU" sz="4200" kern="1200" dirty="0"/>
            <a:t>Дистрибутивные правила</a:t>
          </a:r>
        </a:p>
      </dsp:txBody>
      <dsp:txXfrm>
        <a:off x="540584" y="2051128"/>
        <a:ext cx="6599792" cy="1118792"/>
      </dsp:txXfrm>
    </dsp:sp>
    <dsp:sp modelId="{B5AB2778-61F9-034B-8B54-3DC0FFCC03F7}">
      <dsp:nvSpPr>
        <dsp:cNvPr id="0" name=""/>
        <dsp:cNvSpPr/>
      </dsp:nvSpPr>
      <dsp:spPr>
        <a:xfrm>
          <a:off x="0" y="4515644"/>
          <a:ext cx="9601200" cy="1058400"/>
        </a:xfrm>
        <a:prstGeom prst="rect">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B191E5-3177-8947-B0DD-2C784E2D6B37}">
      <dsp:nvSpPr>
        <dsp:cNvPr id="0" name=""/>
        <dsp:cNvSpPr/>
      </dsp:nvSpPr>
      <dsp:spPr>
        <a:xfrm>
          <a:off x="480060" y="3895724"/>
          <a:ext cx="6720840" cy="1239840"/>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32" tIns="0" rIns="254032" bIns="0" numCol="1" spcCol="1270" anchor="ctr" anchorCtr="0">
          <a:noAutofit/>
        </a:bodyPr>
        <a:lstStyle/>
        <a:p>
          <a:pPr lvl="0" algn="l" defTabSz="1866900">
            <a:lnSpc>
              <a:spcPct val="90000"/>
            </a:lnSpc>
            <a:spcBef>
              <a:spcPct val="0"/>
            </a:spcBef>
            <a:spcAft>
              <a:spcPct val="35000"/>
            </a:spcAft>
          </a:pPr>
          <a:r>
            <a:rPr lang="ru-RU" sz="4200" b="0" i="0" u="none" strike="noStrike" kern="1200" dirty="0">
              <a:solidFill>
                <a:schemeClr val="bg1"/>
              </a:solidFill>
              <a:effectLst/>
              <a:latin typeface="PT Serif" panose="020A0603040505020204" pitchFamily="18" charset="0"/>
            </a:rPr>
            <a:t>Ассоциированные предприятия</a:t>
          </a:r>
          <a:endParaRPr lang="ru-RU" sz="4200" kern="1200" dirty="0">
            <a:solidFill>
              <a:schemeClr val="bg1"/>
            </a:solidFill>
          </a:endParaRPr>
        </a:p>
      </dsp:txBody>
      <dsp:txXfrm>
        <a:off x="540584" y="3956248"/>
        <a:ext cx="6599792" cy="111879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ru-RU"/>
              <a:t>Образец заголовка</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3/18/2024</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ru-RU"/>
              <a:t>Образец заголовка</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3/18/2024</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ru-RU"/>
              <a:t>Образец заголовка</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3/18/2024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ru-RU"/>
              <a:t>Образец заголовка</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3/18/2024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3/18/2024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3/18/2024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ru-RU"/>
              <a:t>Образец заголовка</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3/18/2024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3/18/2024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3/18/2024</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s://e.nalogoved.ru/npd-doc?npmid=99&amp;npid=1302400684"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e.nalogoved.ru/npd-doc?npmid=99&amp;npid=1304344472"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e.nalogoved.ru/npd-doc?npmid=99&amp;npid=1304120324"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e.nalogoved.ru/npd-doc?npmid=99&amp;npid=578351095&amp;anchor=ZA00MAA2MU#ZA00MAA2MU" TargetMode="External"/><Relationship Id="rId2" Type="http://schemas.openxmlformats.org/officeDocument/2006/relationships/hyperlink" Target="https://e.nalogoved.ru/npd-doc?npmid=99&amp;npid=578349972&amp;anchor=ZAP1UR63BP#ZAP1UR63BP" TargetMode="External"/><Relationship Id="rId1" Type="http://schemas.openxmlformats.org/officeDocument/2006/relationships/slideLayout" Target="../slideLayouts/slideLayout2.xml"/><Relationship Id="rId4" Type="http://schemas.openxmlformats.org/officeDocument/2006/relationships/hyperlink" Target="https://e.nalogoved.ru/npd-doc?npmid=99&amp;npid=578349972&amp;anchor=ZA00MEO2N5#ZA00MEO2N5"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e.nalogoved.ru/npd-doc?npmid=99&amp;npid=578349972&amp;anchor=ZAP1UR63BP#ZAP1UR63BP" TargetMode="External"/><Relationship Id="rId2" Type="http://schemas.openxmlformats.org/officeDocument/2006/relationships/hyperlink" Target="https://e.nalogoved.ru/npd-doc?npmid=99&amp;npid=578349972&amp;anchor=ZA00MEO2N5#ZA00MEO2N5"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alphaModFix amt="27532"/>
          </a:blip>
          <a:stretch>
            <a:fillRect t="-7000" b="-7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5D15612-E4CF-9F7F-4667-07524D8939E2}"/>
              </a:ext>
            </a:extLst>
          </p:cNvPr>
          <p:cNvSpPr>
            <a:spLocks noGrp="1"/>
          </p:cNvSpPr>
          <p:nvPr>
            <p:ph type="ctrTitle"/>
          </p:nvPr>
        </p:nvSpPr>
        <p:spPr>
          <a:xfrm>
            <a:off x="1538539" y="1219200"/>
            <a:ext cx="9114922" cy="4724400"/>
          </a:xfrm>
        </p:spPr>
        <p:txBody>
          <a:bodyPr/>
          <a:lstStyle/>
          <a:p>
            <a:r>
              <a:rPr lang="ru-RU" sz="3600" b="1" i="0" u="none" strike="noStrike" dirty="0" smtClean="0">
                <a:solidFill>
                  <a:srgbClr val="000000"/>
                </a:solidFill>
                <a:effectLst/>
                <a:latin typeface="Times New Roman" panose="02020603050405020304" pitchFamily="18" charset="0"/>
                <a:cs typeface="Times New Roman" panose="02020603050405020304" pitchFamily="18" charset="0"/>
              </a:rPr>
              <a:t>Приостановка международных налоговых соглашений: правила и юридические последствия</a:t>
            </a:r>
            <a:br>
              <a:rPr lang="ru-RU" sz="3600" b="1" i="0" u="none" strike="noStrike" dirty="0" smtClean="0">
                <a:solidFill>
                  <a:srgbClr val="000000"/>
                </a:solidFill>
                <a:effectLst/>
                <a:latin typeface="Times New Roman" panose="02020603050405020304" pitchFamily="18" charset="0"/>
                <a:cs typeface="Times New Roman" panose="02020603050405020304" pitchFamily="18" charset="0"/>
              </a:rPr>
            </a:br>
            <a:r>
              <a:rPr lang="ru-RU" sz="1600" b="1" dirty="0">
                <a:solidFill>
                  <a:srgbClr val="282252"/>
                </a:solidFill>
              </a:rPr>
              <a:t>Крохина Юлия Александровна</a:t>
            </a:r>
            <a:r>
              <a:rPr lang="en-US" sz="1600" b="1" dirty="0">
                <a:solidFill>
                  <a:srgbClr val="282252"/>
                </a:solidFill>
              </a:rPr>
              <a:t/>
            </a:r>
            <a:br>
              <a:rPr lang="en-US" sz="1600" b="1" dirty="0">
                <a:solidFill>
                  <a:srgbClr val="282252"/>
                </a:solidFill>
              </a:rPr>
            </a:br>
            <a:r>
              <a:rPr lang="ru-RU" sz="1600" dirty="0">
                <a:solidFill>
                  <a:srgbClr val="282252"/>
                </a:solidFill>
              </a:rPr>
              <a:t>доктор юридических наук, профессор,</a:t>
            </a:r>
            <a:br>
              <a:rPr lang="ru-RU" sz="1600" dirty="0">
                <a:solidFill>
                  <a:srgbClr val="282252"/>
                </a:solidFill>
              </a:rPr>
            </a:br>
            <a:r>
              <a:rPr lang="ru-RU" sz="1600" dirty="0">
                <a:solidFill>
                  <a:srgbClr val="282252"/>
                </a:solidFill>
              </a:rPr>
              <a:t>заведующий кафедрой правовых дисциплин Высшей школы государственного аудита (факультет) МГУ им. Ломоносова</a:t>
            </a:r>
            <a:br>
              <a:rPr lang="ru-RU" sz="1600" dirty="0">
                <a:solidFill>
                  <a:srgbClr val="282252"/>
                </a:solidFill>
              </a:rPr>
            </a:br>
            <a:r>
              <a:rPr lang="ru-RU" sz="1600" dirty="0">
                <a:solidFill>
                  <a:srgbClr val="282252"/>
                </a:solidFill>
              </a:rPr>
              <a:t>Аттестованный налоговый консультант (АНК 1800948)</a:t>
            </a:r>
            <a:br>
              <a:rPr lang="ru-RU" sz="1600" dirty="0">
                <a:solidFill>
                  <a:srgbClr val="282252"/>
                </a:solidFill>
              </a:rPr>
            </a:br>
            <a:r>
              <a:rPr lang="ru-RU" sz="1600" dirty="0">
                <a:solidFill>
                  <a:srgbClr val="282252"/>
                </a:solidFill>
              </a:rPr>
              <a:t>Член Правления Ассоциации налоговых консультантов</a:t>
            </a:r>
            <a:br>
              <a:rPr lang="ru-RU" sz="1600" dirty="0">
                <a:solidFill>
                  <a:srgbClr val="282252"/>
                </a:solidFill>
              </a:rPr>
            </a:br>
            <a:r>
              <a:rPr lang="ru-RU" sz="1600" dirty="0">
                <a:solidFill>
                  <a:srgbClr val="282252"/>
                </a:solidFill>
              </a:rPr>
              <a:t>Руководитель практики бюджетного права Московской коллегии адвокатов «Арбат»</a:t>
            </a:r>
            <a:r>
              <a:rPr lang="ru-RU" sz="3600" dirty="0">
                <a:latin typeface="Times New Roman" panose="02020603050405020304" pitchFamily="18" charset="0"/>
                <a:cs typeface="Times New Roman" panose="02020603050405020304" pitchFamily="18" charset="0"/>
              </a:rPr>
              <a:t/>
            </a:r>
            <a:br>
              <a:rPr lang="ru-RU" sz="3600" dirty="0">
                <a:latin typeface="Times New Roman" panose="02020603050405020304" pitchFamily="18" charset="0"/>
                <a:cs typeface="Times New Roman" panose="02020603050405020304" pitchFamily="18" charset="0"/>
              </a:rPr>
            </a:br>
            <a:endParaRPr lang="ru-RU" sz="3600" b="1" i="0" u="none" strike="noStrike"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6117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sz="3600" dirty="0" smtClean="0"/>
              <a:t>Спасибо за внимание!</a:t>
            </a:r>
            <a:endParaRPr lang="ru-RU" sz="3600" dirty="0"/>
          </a:p>
        </p:txBody>
      </p:sp>
      <p:sp>
        <p:nvSpPr>
          <p:cNvPr id="3" name="Подзаголовок 2"/>
          <p:cNvSpPr>
            <a:spLocks noGrp="1"/>
          </p:cNvSpPr>
          <p:nvPr>
            <p:ph type="subTitle" idx="1"/>
          </p:nvPr>
        </p:nvSpPr>
        <p:spPr/>
        <p:txBody>
          <a:bodyPr/>
          <a:lstStyle/>
          <a:p>
            <a:r>
              <a:rPr lang="en-US" smtClean="0"/>
              <a:t>jkrokhina@mail.ru</a:t>
            </a:r>
            <a:endParaRPr lang="ru-RU"/>
          </a:p>
        </p:txBody>
      </p:sp>
    </p:spTree>
    <p:extLst>
      <p:ext uri="{BB962C8B-B14F-4D97-AF65-F5344CB8AC3E}">
        <p14:creationId xmlns:p14="http://schemas.microsoft.com/office/powerpoint/2010/main" val="3392230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2880DA2-DFFB-0B8D-2CA9-D9759CCDDE1E}"/>
              </a:ext>
            </a:extLst>
          </p:cNvPr>
          <p:cNvSpPr>
            <a:spLocks noGrp="1"/>
          </p:cNvSpPr>
          <p:nvPr>
            <p:ph type="title"/>
          </p:nvPr>
        </p:nvSpPr>
        <p:spPr>
          <a:xfrm>
            <a:off x="1678516" y="990600"/>
            <a:ext cx="9601200" cy="1485900"/>
          </a:xfrm>
        </p:spPr>
        <p:txBody>
          <a:bodyPr/>
          <a:lstStyle/>
          <a:p>
            <a:r>
              <a:rPr lang="ru-RU" b="1" dirty="0">
                <a:latin typeface="Times New Roman" panose="02020603050405020304" pitchFamily="18" charset="0"/>
                <a:cs typeface="Times New Roman" panose="02020603050405020304" pitchFamily="18" charset="0"/>
              </a:rPr>
              <a:t>Частичное приостановление </a:t>
            </a:r>
          </a:p>
        </p:txBody>
      </p:sp>
      <p:sp>
        <p:nvSpPr>
          <p:cNvPr id="3" name="Объект 2">
            <a:extLst>
              <a:ext uri="{FF2B5EF4-FFF2-40B4-BE49-F238E27FC236}">
                <a16:creationId xmlns:a16="http://schemas.microsoft.com/office/drawing/2014/main" xmlns="" id="{E4DDCF0A-A86C-C5A5-1B46-A8EC2AE8F77A}"/>
              </a:ext>
            </a:extLst>
          </p:cNvPr>
          <p:cNvSpPr>
            <a:spLocks noGrp="1"/>
          </p:cNvSpPr>
          <p:nvPr>
            <p:ph idx="1"/>
          </p:nvPr>
        </p:nvSpPr>
        <p:spPr/>
        <p:txBody>
          <a:bodyPr>
            <a:normAutofit/>
          </a:bodyPr>
          <a:lstStyle/>
          <a:p>
            <a:pPr algn="just"/>
            <a:r>
              <a:rPr lang="ru-RU" sz="2200" b="1" i="0" u="sng" strike="noStrike" dirty="0">
                <a:solidFill>
                  <a:schemeClr val="tx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Указом Президента РФ от 08.08.2023 № 585</a:t>
            </a:r>
            <a:r>
              <a:rPr lang="ru-RU" sz="2200" b="1" i="0" u="sng" strike="noStrike" dirty="0">
                <a:solidFill>
                  <a:schemeClr val="tx1"/>
                </a:solidFill>
                <a:effectLst/>
                <a:latin typeface="Times New Roman" panose="02020603050405020304" pitchFamily="18" charset="0"/>
                <a:cs typeface="Times New Roman" panose="02020603050405020304" pitchFamily="18" charset="0"/>
              </a:rPr>
              <a:t> </a:t>
            </a:r>
            <a:r>
              <a:rPr lang="ru-RU" sz="2200" b="0" i="0" u="none" strike="noStrike" dirty="0">
                <a:solidFill>
                  <a:srgbClr val="000000"/>
                </a:solidFill>
                <a:effectLst/>
                <a:latin typeface="Times New Roman" panose="02020603050405020304" pitchFamily="18" charset="0"/>
                <a:cs typeface="Times New Roman" panose="02020603050405020304" pitchFamily="18" charset="0"/>
              </a:rPr>
              <a:t>приостановлено действие отдельных положений 38 соглашений об избежании двойного налогообложения</a:t>
            </a:r>
          </a:p>
          <a:p>
            <a:pPr algn="just"/>
            <a:endParaRPr lang="ru-RU" sz="2200" dirty="0">
              <a:solidFill>
                <a:srgbClr val="000000"/>
              </a:solidFill>
              <a:latin typeface="Times New Roman" panose="02020603050405020304" pitchFamily="18" charset="0"/>
              <a:cs typeface="Times New Roman" panose="02020603050405020304" pitchFamily="18" charset="0"/>
            </a:endParaRPr>
          </a:p>
          <a:p>
            <a:pPr algn="just"/>
            <a:r>
              <a:rPr lang="ru-RU" sz="2200" b="0" i="0" u="none" strike="noStrike" dirty="0">
                <a:solidFill>
                  <a:srgbClr val="000000"/>
                </a:solidFill>
                <a:effectLst/>
                <a:latin typeface="Times New Roman" panose="02020603050405020304" pitchFamily="18" charset="0"/>
                <a:cs typeface="Times New Roman" panose="02020603050405020304" pitchFamily="18" charset="0"/>
              </a:rPr>
              <a:t>Под частичное приостановление попали все действующие СИДН </a:t>
            </a:r>
            <a:r>
              <a:rPr lang="ru-RU" sz="2200" b="1" i="0" u="none" strike="noStrike" dirty="0">
                <a:solidFill>
                  <a:srgbClr val="000000"/>
                </a:solidFill>
                <a:effectLst/>
                <a:latin typeface="Times New Roman" panose="02020603050405020304" pitchFamily="18" charset="0"/>
                <a:cs typeface="Times New Roman" panose="02020603050405020304" pitchFamily="18" charset="0"/>
              </a:rPr>
              <a:t>с «недружественными» странами с</a:t>
            </a:r>
            <a:r>
              <a:rPr lang="en-GB" sz="2200" b="1" i="0" u="none" strike="noStrike" dirty="0">
                <a:solidFill>
                  <a:srgbClr val="000000"/>
                </a:solidFill>
                <a:effectLst/>
                <a:latin typeface="Times New Roman" panose="02020603050405020304" pitchFamily="18" charset="0"/>
                <a:cs typeface="Times New Roman" panose="02020603050405020304" pitchFamily="18" charset="0"/>
              </a:rPr>
              <a:t> 8 </a:t>
            </a:r>
            <a:r>
              <a:rPr lang="ru-RU" sz="2200" b="1" i="0" u="none" strike="noStrike" dirty="0">
                <a:solidFill>
                  <a:srgbClr val="000000"/>
                </a:solidFill>
                <a:effectLst/>
                <a:latin typeface="Times New Roman" panose="02020603050405020304" pitchFamily="18" charset="0"/>
                <a:cs typeface="Times New Roman" panose="02020603050405020304" pitchFamily="18" charset="0"/>
              </a:rPr>
              <a:t>августа 2023</a:t>
            </a:r>
            <a:r>
              <a:rPr lang="ru-RU" sz="2200" b="0" i="0" u="none" strike="noStrike" dirty="0">
                <a:solidFill>
                  <a:srgbClr val="000000"/>
                </a:solidFill>
                <a:effectLst/>
                <a:latin typeface="Times New Roman" panose="02020603050405020304" pitchFamily="18" charset="0"/>
                <a:cs typeface="Times New Roman" panose="02020603050405020304" pitchFamily="18" charset="0"/>
              </a:rPr>
              <a:t> г. и до устранения этими государствами допущенных ими нарушений законных экономических и иных интересов РФ, прав ее граждан и юридических лиц или до прекращения действия в отношении РФ этих международных договоров.</a:t>
            </a:r>
            <a:endParaRPr lang="ru-RU" sz="22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0125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alphaModFix amt="27690"/>
          </a:blip>
          <a:stretch>
            <a:fillRect l="-1000" r="-1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76D06CC-AB12-7D41-B2ED-6280E419A28F}"/>
              </a:ext>
            </a:extLst>
          </p:cNvPr>
          <p:cNvSpPr>
            <a:spLocks noGrp="1"/>
          </p:cNvSpPr>
          <p:nvPr>
            <p:ph type="title"/>
          </p:nvPr>
        </p:nvSpPr>
        <p:spPr>
          <a:xfrm>
            <a:off x="1371599" y="685800"/>
            <a:ext cx="10576983" cy="1485900"/>
          </a:xfrm>
        </p:spPr>
        <p:txBody>
          <a:bodyPr/>
          <a:lstStyle/>
          <a:p>
            <a:r>
              <a:rPr lang="ru-RU" b="1" dirty="0">
                <a:latin typeface="Times New Roman" panose="02020603050405020304" pitchFamily="18" charset="0"/>
                <a:cs typeface="Times New Roman" panose="02020603050405020304" pitchFamily="18" charset="0"/>
              </a:rPr>
              <a:t>Действие каких статей приостановлено?</a:t>
            </a:r>
          </a:p>
        </p:txBody>
      </p:sp>
      <p:graphicFrame>
        <p:nvGraphicFramePr>
          <p:cNvPr id="7" name="Схема 6">
            <a:extLst>
              <a:ext uri="{FF2B5EF4-FFF2-40B4-BE49-F238E27FC236}">
                <a16:creationId xmlns:a16="http://schemas.microsoft.com/office/drawing/2014/main" xmlns="" id="{BB4D9A48-F174-07CD-C161-2CF91F30EBCD}"/>
              </a:ext>
            </a:extLst>
          </p:cNvPr>
          <p:cNvGraphicFramePr/>
          <p:nvPr>
            <p:extLst>
              <p:ext uri="{D42A27DB-BD31-4B8C-83A1-F6EECF244321}">
                <p14:modId xmlns:p14="http://schemas.microsoft.com/office/powerpoint/2010/main" val="3811572985"/>
              </p:ext>
            </p:extLst>
          </p:nvPr>
        </p:nvGraphicFramePr>
        <p:xfrm>
          <a:off x="1371600" y="1198471"/>
          <a:ext cx="9601200" cy="56595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9085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1ECC363-D862-D52B-078D-F16D94119410}"/>
              </a:ext>
            </a:extLst>
          </p:cNvPr>
          <p:cNvSpPr>
            <a:spLocks noGrp="1"/>
          </p:cNvSpPr>
          <p:nvPr>
            <p:ph type="title"/>
          </p:nvPr>
        </p:nvSpPr>
        <p:spPr/>
        <p:txBody>
          <a:bodyPr/>
          <a:lstStyle/>
          <a:p>
            <a:pPr algn="ctr"/>
            <a:r>
              <a:rPr lang="ru-RU" b="1" i="0" u="none" strike="noStrike" dirty="0">
                <a:solidFill>
                  <a:schemeClr val="tx1"/>
                </a:solidFill>
                <a:effectLst/>
                <a:latin typeface="Times New Roman" panose="02020603050405020304" pitchFamily="18" charset="0"/>
                <a:cs typeface="Times New Roman" panose="02020603050405020304" pitchFamily="18" charset="0"/>
              </a:rPr>
              <a:t>Дистрибутивные правила</a:t>
            </a:r>
            <a:r>
              <a:rPr lang="en-GB" b="1" i="0" u="none" strike="noStrike" dirty="0">
                <a:solidFill>
                  <a:schemeClr val="tx1"/>
                </a:solidFill>
                <a:effectLst/>
                <a:latin typeface="Times New Roman" panose="02020603050405020304" pitchFamily="18" charset="0"/>
                <a:cs typeface="Times New Roman" panose="02020603050405020304" pitchFamily="18" charset="0"/>
              </a:rPr>
              <a:t> </a:t>
            </a:r>
            <a:r>
              <a:rPr lang="en-GB" b="1" dirty="0">
                <a:solidFill>
                  <a:schemeClr val="tx1"/>
                </a:solidFill>
                <a:latin typeface="Times New Roman" panose="02020603050405020304" pitchFamily="18" charset="0"/>
                <a:cs typeface="Times New Roman" panose="02020603050405020304" pitchFamily="18" charset="0"/>
              </a:rPr>
              <a:t/>
            </a:r>
            <a:br>
              <a:rPr lang="en-GB" b="1" dirty="0">
                <a:solidFill>
                  <a:schemeClr val="tx1"/>
                </a:solidFill>
                <a:latin typeface="Times New Roman" panose="02020603050405020304" pitchFamily="18" charset="0"/>
                <a:cs typeface="Times New Roman" panose="02020603050405020304" pitchFamily="18" charset="0"/>
              </a:rPr>
            </a:br>
            <a:r>
              <a:rPr lang="en-GB" b="1" dirty="0">
                <a:solidFill>
                  <a:schemeClr val="tx1"/>
                </a:solidFill>
                <a:latin typeface="Times New Roman" panose="02020603050405020304" pitchFamily="18" charset="0"/>
                <a:cs typeface="Times New Roman" panose="02020603050405020304" pitchFamily="18" charset="0"/>
              </a:rPr>
              <a:t>T</a:t>
            </a:r>
            <a:r>
              <a:rPr lang="en-GB" b="1" i="0" u="none" strike="noStrike" dirty="0">
                <a:solidFill>
                  <a:schemeClr val="tx1"/>
                </a:solidFill>
                <a:effectLst/>
                <a:latin typeface="Times New Roman" panose="02020603050405020304" pitchFamily="18" charset="0"/>
                <a:cs typeface="Times New Roman" panose="02020603050405020304" pitchFamily="18" charset="0"/>
              </a:rPr>
              <a:t>ie-breaker rule</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xmlns="" id="{04FFB1B4-0CA6-1847-0DC8-D8C4B51B42A3}"/>
              </a:ext>
            </a:extLst>
          </p:cNvPr>
          <p:cNvSpPr>
            <a:spLocks noGrp="1"/>
          </p:cNvSpPr>
          <p:nvPr>
            <p:ph idx="1"/>
          </p:nvPr>
        </p:nvSpPr>
        <p:spPr>
          <a:xfrm>
            <a:off x="1714500" y="1777619"/>
            <a:ext cx="9863666" cy="3530981"/>
          </a:xfrm>
        </p:spPr>
        <p:txBody>
          <a:bodyPr>
            <a:noAutofit/>
          </a:bodyPr>
          <a:lstStyle/>
          <a:p>
            <a:pPr algn="just"/>
            <a:endParaRPr lang="ru-RU" sz="2400" b="1" i="0" u="none" strike="noStrike" dirty="0">
              <a:solidFill>
                <a:srgbClr val="214B5B"/>
              </a:solidFill>
              <a:effectLst/>
              <a:latin typeface="Times New Roman" panose="02020603050405020304" pitchFamily="18" charset="0"/>
              <a:cs typeface="Times New Roman" panose="02020603050405020304" pitchFamily="18" charset="0"/>
            </a:endParaRPr>
          </a:p>
          <a:p>
            <a:pPr algn="just"/>
            <a:r>
              <a:rPr lang="ru-RU" sz="2400" b="0" i="0" u="none" strike="noStrike" dirty="0">
                <a:solidFill>
                  <a:srgbClr val="000000"/>
                </a:solidFill>
                <a:effectLst/>
                <a:latin typeface="Times New Roman" panose="02020603050405020304" pitchFamily="18" charset="0"/>
                <a:cs typeface="Times New Roman" panose="02020603050405020304" pitchFamily="18" charset="0"/>
              </a:rPr>
              <a:t>Эти правила СИДН закрепляют, какое из государств имеет право на налогообложение соответствующего вида дохода или капитала.</a:t>
            </a:r>
            <a:endParaRPr lang="en-GB" sz="2400" b="0" i="0" u="none" strike="noStrike" dirty="0">
              <a:solidFill>
                <a:srgbClr val="000000"/>
              </a:solidFill>
              <a:effectLst/>
              <a:latin typeface="Times New Roman" panose="02020603050405020304" pitchFamily="18" charset="0"/>
              <a:cs typeface="Times New Roman" panose="02020603050405020304" pitchFamily="18" charset="0"/>
            </a:endParaRPr>
          </a:p>
          <a:p>
            <a:pPr algn="just"/>
            <a:endParaRPr lang="ru-RU" sz="2400" b="0" i="0" u="none" strike="noStrike" dirty="0">
              <a:solidFill>
                <a:srgbClr val="000000"/>
              </a:solidFill>
              <a:effectLst/>
              <a:latin typeface="Times New Roman" panose="02020603050405020304" pitchFamily="18" charset="0"/>
              <a:cs typeface="Times New Roman" panose="02020603050405020304" pitchFamily="18" charset="0"/>
            </a:endParaRPr>
          </a:p>
          <a:p>
            <a:pPr algn="just"/>
            <a:r>
              <a:rPr lang="ru-RU" sz="2400" b="0" i="0" u="none" strike="noStrike" dirty="0">
                <a:solidFill>
                  <a:srgbClr val="000000"/>
                </a:solidFill>
                <a:effectLst/>
                <a:latin typeface="Times New Roman" panose="02020603050405020304" pitchFamily="18" charset="0"/>
                <a:cs typeface="Times New Roman" panose="02020603050405020304" pitchFamily="18" charset="0"/>
              </a:rPr>
              <a:t>Часто также используется термин «распределительные правила», в английском языке </a:t>
            </a:r>
            <a:r>
              <a:rPr lang="en-GB" sz="2400" b="1" i="0" u="none" strike="noStrike" dirty="0">
                <a:solidFill>
                  <a:srgbClr val="000000"/>
                </a:solidFill>
                <a:effectLst/>
                <a:latin typeface="Times New Roman" panose="02020603050405020304" pitchFamily="18" charset="0"/>
                <a:cs typeface="Times New Roman" panose="02020603050405020304" pitchFamily="18" charset="0"/>
              </a:rPr>
              <a:t>distributive rules </a:t>
            </a:r>
            <a:r>
              <a:rPr lang="ru-RU" sz="2400" b="1" i="0" u="none" strike="noStrike" dirty="0">
                <a:solidFill>
                  <a:srgbClr val="000000"/>
                </a:solidFill>
                <a:effectLst/>
                <a:latin typeface="Times New Roman" panose="02020603050405020304" pitchFamily="18" charset="0"/>
                <a:cs typeface="Times New Roman" panose="02020603050405020304" pitchFamily="18" charset="0"/>
              </a:rPr>
              <a:t>или </a:t>
            </a:r>
            <a:r>
              <a:rPr lang="en-GB" sz="2400" b="1" i="0" u="none" strike="noStrike" dirty="0">
                <a:solidFill>
                  <a:srgbClr val="000000"/>
                </a:solidFill>
                <a:effectLst/>
                <a:latin typeface="Times New Roman" panose="02020603050405020304" pitchFamily="18" charset="0"/>
                <a:cs typeface="Times New Roman" panose="02020603050405020304" pitchFamily="18" charset="0"/>
              </a:rPr>
              <a:t>allocation rules.</a:t>
            </a:r>
          </a:p>
          <a:p>
            <a:pPr algn="just"/>
            <a:endParaRPr lang="en-GB" sz="2400" b="0" i="0" u="none" strike="noStrike" dirty="0">
              <a:solidFill>
                <a:srgbClr val="000000"/>
              </a:solidFill>
              <a:effectLst/>
              <a:latin typeface="Times New Roman" panose="02020603050405020304" pitchFamily="18" charset="0"/>
              <a:cs typeface="Times New Roman" panose="02020603050405020304" pitchFamily="18" charset="0"/>
            </a:endParaRPr>
          </a:p>
          <a:p>
            <a:pPr algn="just"/>
            <a:r>
              <a:rPr lang="ru-RU" sz="2400" b="0" i="0" u="none" strike="noStrike" dirty="0">
                <a:solidFill>
                  <a:srgbClr val="000000"/>
                </a:solidFill>
                <a:effectLst/>
                <a:latin typeface="Times New Roman" panose="02020603050405020304" pitchFamily="18" charset="0"/>
                <a:cs typeface="Times New Roman" panose="02020603050405020304" pitchFamily="18" charset="0"/>
              </a:rPr>
              <a:t>При двойном налоговом резидентстве может быть применено так называемое </a:t>
            </a:r>
            <a:r>
              <a:rPr lang="en-GB" sz="2400" b="1" i="0" u="none" strike="noStrike" dirty="0">
                <a:solidFill>
                  <a:srgbClr val="000000"/>
                </a:solidFill>
                <a:effectLst/>
                <a:latin typeface="Times New Roman" panose="02020603050405020304" pitchFamily="18" charset="0"/>
                <a:cs typeface="Times New Roman" panose="02020603050405020304" pitchFamily="18" charset="0"/>
              </a:rPr>
              <a:t>tie-breaker rule</a:t>
            </a:r>
            <a:r>
              <a:rPr lang="en-GB" sz="24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2400" b="0" i="0" u="none" strike="noStrike" dirty="0">
                <a:solidFill>
                  <a:srgbClr val="000000"/>
                </a:solidFill>
                <a:effectLst/>
                <a:latin typeface="Times New Roman" panose="02020603050405020304" pitchFamily="18" charset="0"/>
                <a:cs typeface="Times New Roman" panose="02020603050405020304" pitchFamily="18" charset="0"/>
              </a:rPr>
              <a:t>закрепляемое в статье о резидентстве. С его помощью устанавливается, какая из двух стран будет считаться государством резидентства. </a:t>
            </a:r>
            <a:endParaRPr lang="ru-RU" sz="2400" dirty="0">
              <a:latin typeface="Times New Roman" panose="02020603050405020304" pitchFamily="18" charset="0"/>
              <a:cs typeface="Times New Roman" panose="02020603050405020304" pitchFamily="18" charset="0"/>
            </a:endParaRPr>
          </a:p>
          <a:p>
            <a:pPr algn="just"/>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72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B350380-AD4E-E579-1508-1D9D3F40D345}"/>
              </a:ext>
            </a:extLst>
          </p:cNvPr>
          <p:cNvSpPr>
            <a:spLocks noGrp="1"/>
          </p:cNvSpPr>
          <p:nvPr>
            <p:ph type="title"/>
          </p:nvPr>
        </p:nvSpPr>
        <p:spPr/>
        <p:txBody>
          <a:bodyPr/>
          <a:lstStyle/>
          <a:p>
            <a:r>
              <a:rPr lang="ru-RU" b="1" dirty="0">
                <a:solidFill>
                  <a:srgbClr val="000000"/>
                </a:solidFill>
                <a:latin typeface="Times New Roman" panose="02020603050405020304" pitchFamily="18" charset="0"/>
                <a:cs typeface="Times New Roman" panose="02020603050405020304" pitchFamily="18" charset="0"/>
              </a:rPr>
              <a:t>Подход Российской Федерации</a:t>
            </a:r>
            <a:endParaRPr lang="ru-RU" b="1"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xmlns="" id="{5873A1F6-0F60-C013-1C18-D6AF2B556AB1}"/>
              </a:ext>
            </a:extLst>
          </p:cNvPr>
          <p:cNvSpPr>
            <a:spLocks noGrp="1"/>
          </p:cNvSpPr>
          <p:nvPr>
            <p:ph idx="1"/>
          </p:nvPr>
        </p:nvSpPr>
        <p:spPr>
          <a:xfrm>
            <a:off x="1543049" y="2171700"/>
            <a:ext cx="6860118" cy="3603332"/>
          </a:xfrm>
        </p:spPr>
        <p:txBody>
          <a:bodyPr>
            <a:noAutofit/>
          </a:bodyPr>
          <a:lstStyle/>
          <a:p>
            <a:pPr algn="just"/>
            <a:r>
              <a:rPr lang="ru-RU" sz="2200" b="0" i="0" u="none" strike="noStrike" dirty="0">
                <a:solidFill>
                  <a:srgbClr val="000000"/>
                </a:solidFill>
                <a:effectLst/>
                <a:latin typeface="Times New Roman" panose="02020603050405020304" pitchFamily="18" charset="0"/>
                <a:cs typeface="Times New Roman" panose="02020603050405020304" pitchFamily="18" charset="0"/>
              </a:rPr>
              <a:t>В рамках избранного Россией подхода приостанавливается действие дистрибутивных правил при сохранении применяемого государством резидентства метода устранения двойного налогообложения (РФ применяет ограниченный зачет). </a:t>
            </a:r>
          </a:p>
          <a:p>
            <a:pPr algn="just"/>
            <a:endParaRPr lang="ru-RU" sz="2200" dirty="0">
              <a:solidFill>
                <a:srgbClr val="000000"/>
              </a:solidFill>
              <a:latin typeface="Times New Roman" panose="02020603050405020304" pitchFamily="18" charset="0"/>
              <a:cs typeface="Times New Roman" panose="02020603050405020304" pitchFamily="18" charset="0"/>
            </a:endParaRPr>
          </a:p>
          <a:p>
            <a:pPr algn="just"/>
            <a:r>
              <a:rPr lang="ru-RU" sz="2200" b="0" i="0" u="none" strike="noStrike" dirty="0">
                <a:solidFill>
                  <a:srgbClr val="000000"/>
                </a:solidFill>
                <a:effectLst/>
                <a:latin typeface="Times New Roman" panose="02020603050405020304" pitchFamily="18" charset="0"/>
                <a:cs typeface="Times New Roman" panose="02020603050405020304" pitchFamily="18" charset="0"/>
              </a:rPr>
              <a:t>Дистрибутивные правила построены таким образом, что если они ограничивают право какого-то из государств на налогообложение, то это право государства источника дохода (местонахождения имущества).</a:t>
            </a:r>
            <a:endParaRPr lang="ru-RU" sz="2200" dirty="0">
              <a:latin typeface="Times New Roman" panose="02020603050405020304" pitchFamily="18" charset="0"/>
              <a:cs typeface="Times New Roman" panose="02020603050405020304" pitchFamily="18" charset="0"/>
            </a:endParaRPr>
          </a:p>
        </p:txBody>
      </p:sp>
      <p:sp>
        <p:nvSpPr>
          <p:cNvPr id="5" name="Разобрать по копиям 4">
            <a:extLst>
              <a:ext uri="{FF2B5EF4-FFF2-40B4-BE49-F238E27FC236}">
                <a16:creationId xmlns:a16="http://schemas.microsoft.com/office/drawing/2014/main" xmlns="" id="{335E4725-1387-CD61-9EAE-45AC60A3EE8D}"/>
              </a:ext>
            </a:extLst>
          </p:cNvPr>
          <p:cNvSpPr/>
          <p:nvPr/>
        </p:nvSpPr>
        <p:spPr>
          <a:xfrm>
            <a:off x="9080499" y="1714500"/>
            <a:ext cx="2228850" cy="4457700"/>
          </a:xfrm>
          <a:prstGeom prst="flowChartCol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185684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572A48D-46E8-FE29-7BF9-9E746F0D21A9}"/>
              </a:ext>
            </a:extLst>
          </p:cNvPr>
          <p:cNvSpPr>
            <a:spLocks noGrp="1"/>
          </p:cNvSpPr>
          <p:nvPr>
            <p:ph type="title"/>
          </p:nvPr>
        </p:nvSpPr>
        <p:spPr>
          <a:xfrm>
            <a:off x="1752600" y="685800"/>
            <a:ext cx="9317567" cy="1485900"/>
          </a:xfrm>
        </p:spPr>
        <p:txBody>
          <a:bodyPr/>
          <a:lstStyle/>
          <a:p>
            <a:r>
              <a:rPr lang="ru-RU" b="1" dirty="0">
                <a:latin typeface="Times New Roman" panose="02020603050405020304" pitchFamily="18" charset="0"/>
                <a:cs typeface="Times New Roman" panose="02020603050405020304" pitchFamily="18" charset="0"/>
              </a:rPr>
              <a:t>Какие последствия для налогоплательщиков?</a:t>
            </a:r>
          </a:p>
        </p:txBody>
      </p:sp>
      <p:sp>
        <p:nvSpPr>
          <p:cNvPr id="3" name="Объект 2">
            <a:extLst>
              <a:ext uri="{FF2B5EF4-FFF2-40B4-BE49-F238E27FC236}">
                <a16:creationId xmlns:a16="http://schemas.microsoft.com/office/drawing/2014/main" xmlns="" id="{E6842933-85E3-047A-32B2-AB99390E07D8}"/>
              </a:ext>
            </a:extLst>
          </p:cNvPr>
          <p:cNvSpPr>
            <a:spLocks noGrp="1"/>
          </p:cNvSpPr>
          <p:nvPr>
            <p:ph idx="1"/>
          </p:nvPr>
        </p:nvSpPr>
        <p:spPr>
          <a:xfrm>
            <a:off x="1371600" y="2309628"/>
            <a:ext cx="9560984" cy="3557771"/>
          </a:xfrm>
        </p:spPr>
        <p:txBody>
          <a:bodyPr>
            <a:normAutofit/>
          </a:bodyPr>
          <a:lstStyle/>
          <a:p>
            <a:pPr algn="just"/>
            <a:r>
              <a:rPr lang="ru-RU" sz="2200" b="0" i="0" u="none" strike="noStrike" dirty="0">
                <a:solidFill>
                  <a:srgbClr val="000000"/>
                </a:solidFill>
                <a:effectLst/>
                <a:latin typeface="Times New Roman" panose="02020603050405020304" pitchFamily="18" charset="0"/>
                <a:cs typeface="Times New Roman" panose="02020603050405020304" pitchFamily="18" charset="0"/>
              </a:rPr>
              <a:t>С 8 августа 2023 г. в трансграничных ситуациях, когда вовлечены налоговые резиденты государств, СИДН с которыми частично приостановлены, при налогообложении доходов в России следует руководствоваться положениями НК РФ</a:t>
            </a:r>
          </a:p>
          <a:p>
            <a:pPr algn="just"/>
            <a:endParaRPr lang="ru-RU" sz="2200" dirty="0">
              <a:solidFill>
                <a:srgbClr val="000000"/>
              </a:solidFill>
              <a:latin typeface="Times New Roman" panose="02020603050405020304" pitchFamily="18" charset="0"/>
              <a:cs typeface="Times New Roman" panose="02020603050405020304" pitchFamily="18" charset="0"/>
            </a:endParaRPr>
          </a:p>
          <a:p>
            <a:pPr algn="just"/>
            <a:r>
              <a:rPr lang="ru-RU" sz="2200" b="0" i="0" u="none" strike="noStrike" dirty="0">
                <a:solidFill>
                  <a:srgbClr val="000000"/>
                </a:solidFill>
                <a:effectLst/>
                <a:latin typeface="Times New Roman" panose="02020603050405020304" pitchFamily="18" charset="0"/>
                <a:cs typeface="Times New Roman" panose="02020603050405020304" pitchFamily="18" charset="0"/>
              </a:rPr>
              <a:t>Итоговый статус СИДН с учетом позиции второго государства – участника соглашения. </a:t>
            </a:r>
            <a:r>
              <a:rPr lang="ru-RU" sz="2200" dirty="0">
                <a:solidFill>
                  <a:srgbClr val="000000"/>
                </a:solidFill>
                <a:latin typeface="Times New Roman" panose="02020603050405020304" pitchFamily="18" charset="0"/>
                <a:cs typeface="Times New Roman" panose="02020603050405020304" pitchFamily="18" charset="0"/>
              </a:rPr>
              <a:t>Н</a:t>
            </a:r>
            <a:r>
              <a:rPr lang="ru-RU" sz="2200" b="0" i="0" u="none" strike="noStrike" dirty="0">
                <a:solidFill>
                  <a:srgbClr val="000000"/>
                </a:solidFill>
                <a:effectLst/>
                <a:latin typeface="Times New Roman" panose="02020603050405020304" pitchFamily="18" charset="0"/>
                <a:cs typeface="Times New Roman" panose="02020603050405020304" pitchFamily="18" charset="0"/>
              </a:rPr>
              <a:t>а сегодня публично отреагировали на приостановление далеко не все 38 государств.</a:t>
            </a:r>
            <a:endParaRPr lang="ru-RU"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1359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alphaModFix amt="19778"/>
          </a:blip>
          <a:stretch>
            <a:fillRect t="-7000" b="-7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374BA31-FD4E-1671-3FE6-F6EB403FD24F}"/>
              </a:ext>
            </a:extLst>
          </p:cNvPr>
          <p:cNvSpPr>
            <a:spLocks noGrp="1"/>
          </p:cNvSpPr>
          <p:nvPr>
            <p:ph type="title"/>
          </p:nvPr>
        </p:nvSpPr>
        <p:spPr/>
        <p:txBody>
          <a:bodyPr>
            <a:normAutofit fontScale="90000"/>
          </a:bodyPr>
          <a:lstStyle/>
          <a:p>
            <a:r>
              <a:rPr lang="ru-RU" b="1" i="0" u="none" strike="noStrike" dirty="0">
                <a:solidFill>
                  <a:srgbClr val="000000"/>
                </a:solidFill>
                <a:effectLst/>
                <a:latin typeface="Times New Roman" panose="02020603050405020304" pitchFamily="18" charset="0"/>
                <a:cs typeface="Times New Roman" panose="02020603050405020304" pitchFamily="18" charset="0"/>
              </a:rPr>
              <a:t>В чём заключаются новые правила Налогового кодекса РФ?</a:t>
            </a:r>
            <a:br>
              <a:rPr lang="ru-RU" b="1" i="0" u="none" strike="noStrike" dirty="0">
                <a:solidFill>
                  <a:srgbClr val="000000"/>
                </a:solidFill>
                <a:effectLst/>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xmlns="" id="{7104B5B2-2129-EEDC-B9DE-4FC47633832F}"/>
              </a:ext>
            </a:extLst>
          </p:cNvPr>
          <p:cNvSpPr>
            <a:spLocks noGrp="1"/>
          </p:cNvSpPr>
          <p:nvPr>
            <p:ph idx="1"/>
          </p:nvPr>
        </p:nvSpPr>
        <p:spPr/>
        <p:txBody>
          <a:bodyPr/>
          <a:lstStyle/>
          <a:p>
            <a:pPr algn="just"/>
            <a:r>
              <a:rPr lang="ru-RU" sz="2400" i="0" u="none" strike="noStrike" dirty="0">
                <a:solidFill>
                  <a:schemeClr val="tx1"/>
                </a:solidFill>
                <a:effectLst/>
                <a:latin typeface="Times New Roman" panose="02020603050405020304" pitchFamily="18" charset="0"/>
                <a:cs typeface="Times New Roman" panose="02020603050405020304" pitchFamily="18" charset="0"/>
              </a:rPr>
              <a:t>Приостановление СИДН оформлено </a:t>
            </a:r>
            <a:r>
              <a:rPr lang="ru-RU" sz="2400" i="0" u="none" strike="noStrike" dirty="0">
                <a:solidFill>
                  <a:schemeClr val="tx1"/>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Федеральным законом от 19.12.2023 № 598-ФЗ</a:t>
            </a:r>
            <a:r>
              <a:rPr lang="ru-RU" sz="2400" i="0" u="none" strike="noStrike" dirty="0">
                <a:solidFill>
                  <a:schemeClr val="tx1"/>
                </a:solidFill>
                <a:effectLst/>
                <a:latin typeface="Times New Roman" panose="02020603050405020304" pitchFamily="18" charset="0"/>
                <a:cs typeface="Times New Roman" panose="02020603050405020304" pitchFamily="18" charset="0"/>
              </a:rPr>
              <a:t>, который текстуально практически идентичен Указу Президента РФ.</a:t>
            </a:r>
          </a:p>
          <a:p>
            <a:pPr algn="just"/>
            <a:endParaRPr lang="ru-RU" sz="2400" i="0" u="none" strike="noStrike" dirty="0">
              <a:solidFill>
                <a:schemeClr val="tx1"/>
              </a:solidFill>
              <a:effectLst/>
              <a:latin typeface="Times New Roman" panose="02020603050405020304" pitchFamily="18" charset="0"/>
              <a:cs typeface="Times New Roman" panose="02020603050405020304" pitchFamily="18" charset="0"/>
            </a:endParaRPr>
          </a:p>
          <a:p>
            <a:pPr algn="just"/>
            <a:r>
              <a:rPr lang="ru-RU" sz="2400" i="0" u="none" strike="noStrike" dirty="0">
                <a:solidFill>
                  <a:schemeClr val="tx1"/>
                </a:solidFill>
                <a:effectLst/>
                <a:latin typeface="Times New Roman" panose="02020603050405020304" pitchFamily="18" charset="0"/>
                <a:cs typeface="Times New Roman" panose="02020603050405020304" pitchFamily="18" charset="0"/>
              </a:rPr>
              <a:t>Ряд новых правил об освобождении от налогообложения отдельных видов доходов иностранных организаций включены в НК РФ </a:t>
            </a:r>
            <a:r>
              <a:rPr lang="ru-RU" sz="2400" i="0" u="none" strike="noStrike" dirty="0">
                <a:solidFill>
                  <a:schemeClr val="tx1"/>
                </a:solidFill>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Федеральным законом от 27.11.2023 № 539-ФЗ</a:t>
            </a:r>
            <a:r>
              <a:rPr lang="ru-RU" sz="2400" i="0" u="none" strike="noStrike" dirty="0">
                <a:solidFill>
                  <a:schemeClr val="tx1"/>
                </a:solidFill>
                <a:effectLst/>
                <a:latin typeface="Times New Roman" panose="02020603050405020304" pitchFamily="18" charset="0"/>
                <a:cs typeface="Times New Roman" panose="02020603050405020304" pitchFamily="18" charset="0"/>
              </a:rPr>
              <a:t> , которым были приняты в том числе изменения, анонсированные Минфином России 11 августа 2023 г. </a:t>
            </a:r>
          </a:p>
          <a:p>
            <a:endParaRPr lang="ru-RU" dirty="0"/>
          </a:p>
        </p:txBody>
      </p:sp>
    </p:spTree>
    <p:extLst>
      <p:ext uri="{BB962C8B-B14F-4D97-AF65-F5344CB8AC3E}">
        <p14:creationId xmlns:p14="http://schemas.microsoft.com/office/powerpoint/2010/main" val="1977359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C052480E-443C-184A-7576-731951143A01}"/>
              </a:ext>
            </a:extLst>
          </p:cNvPr>
          <p:cNvSpPr>
            <a:spLocks noGrp="1"/>
          </p:cNvSpPr>
          <p:nvPr>
            <p:ph idx="1"/>
          </p:nvPr>
        </p:nvSpPr>
        <p:spPr>
          <a:xfrm>
            <a:off x="1397001" y="1135591"/>
            <a:ext cx="9884832" cy="4586817"/>
          </a:xfrm>
        </p:spPr>
        <p:txBody>
          <a:bodyPr>
            <a:noAutofit/>
          </a:bodyPr>
          <a:lstStyle/>
          <a:p>
            <a:pPr algn="just"/>
            <a:r>
              <a:rPr lang="ru-RU" sz="2300" b="0" i="0" u="none" strike="noStrike" dirty="0">
                <a:solidFill>
                  <a:schemeClr val="tx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Статья 310</a:t>
            </a:r>
            <a:r>
              <a:rPr lang="ru-RU" sz="2300" b="0" i="0" u="none" strike="noStrike" dirty="0">
                <a:solidFill>
                  <a:schemeClr val="tx1"/>
                </a:solidFill>
                <a:effectLst/>
                <a:latin typeface="Times New Roman" panose="02020603050405020304" pitchFamily="18" charset="0"/>
                <a:cs typeface="Times New Roman" panose="02020603050405020304" pitchFamily="18" charset="0"/>
              </a:rPr>
              <a:t> НК РФ устанавливает особенности исчисления и уплаты налога с доходов, полученных иностранной организацией от источников в РФ, удерживаемого налоговым агентом – российской организацией. Теперь она дополнена специальными правилами</a:t>
            </a:r>
          </a:p>
          <a:p>
            <a:pPr algn="just"/>
            <a:endParaRPr lang="ru-RU" sz="2300" b="0" i="0" u="none" strike="noStrike" dirty="0">
              <a:solidFill>
                <a:schemeClr val="tx1"/>
              </a:solidFill>
              <a:effectLst/>
              <a:latin typeface="Times New Roman" panose="02020603050405020304" pitchFamily="18" charset="0"/>
              <a:cs typeface="Times New Roman" panose="02020603050405020304" pitchFamily="18" charset="0"/>
            </a:endParaRPr>
          </a:p>
          <a:p>
            <a:pPr algn="just"/>
            <a:r>
              <a:rPr lang="ru-RU" sz="2300" dirty="0">
                <a:solidFill>
                  <a:schemeClr val="tx1"/>
                </a:solidFill>
                <a:latin typeface="Times New Roman" panose="02020603050405020304" pitchFamily="18" charset="0"/>
                <a:cs typeface="Times New Roman" panose="02020603050405020304" pitchFamily="18" charset="0"/>
              </a:rPr>
              <a:t>У</a:t>
            </a:r>
            <a:r>
              <a:rPr lang="ru-RU" sz="2300" b="0" i="0" u="none" strike="noStrike" dirty="0">
                <a:solidFill>
                  <a:schemeClr val="tx1"/>
                </a:solidFill>
                <a:effectLst/>
                <a:latin typeface="Times New Roman" panose="02020603050405020304" pitchFamily="18" charset="0"/>
                <a:cs typeface="Times New Roman" panose="02020603050405020304" pitchFamily="18" charset="0"/>
              </a:rPr>
              <a:t>словие применения освобождения от налогообложения: соответствующие российские и иностранные организации не должны быть взаимозависимыми лицами, как их определяет </a:t>
            </a:r>
            <a:r>
              <a:rPr lang="ru-RU" sz="2300" b="0" i="0" u="none" strike="noStrike" dirty="0">
                <a:solidFill>
                  <a:schemeClr val="tx1"/>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ст. 105.1</a:t>
            </a:r>
            <a:r>
              <a:rPr lang="ru-RU" sz="2300" b="0" i="0" u="none" strike="noStrike" dirty="0">
                <a:solidFill>
                  <a:schemeClr val="tx1"/>
                </a:solidFill>
                <a:effectLst/>
                <a:latin typeface="Times New Roman" panose="02020603050405020304" pitchFamily="18" charset="0"/>
                <a:cs typeface="Times New Roman" panose="02020603050405020304" pitchFamily="18" charset="0"/>
              </a:rPr>
              <a:t> НК РФ</a:t>
            </a:r>
          </a:p>
          <a:p>
            <a:pPr algn="just"/>
            <a:endParaRPr lang="ru-RU" sz="2300" b="0" i="0" u="none" strike="noStrike" dirty="0">
              <a:solidFill>
                <a:schemeClr val="tx1"/>
              </a:solidFill>
              <a:effectLst/>
              <a:latin typeface="Times New Roman" panose="02020603050405020304" pitchFamily="18" charset="0"/>
              <a:cs typeface="Times New Roman" panose="02020603050405020304" pitchFamily="18" charset="0"/>
            </a:endParaRPr>
          </a:p>
          <a:p>
            <a:pPr algn="just"/>
            <a:r>
              <a:rPr lang="ru-RU" sz="2300" dirty="0">
                <a:solidFill>
                  <a:schemeClr val="tx1"/>
                </a:solidFill>
                <a:latin typeface="Times New Roman" panose="02020603050405020304" pitchFamily="18" charset="0"/>
                <a:cs typeface="Times New Roman" panose="02020603050405020304" pitchFamily="18" charset="0"/>
              </a:rPr>
              <a:t>В</a:t>
            </a:r>
            <a:r>
              <a:rPr lang="ru-RU" sz="2300" b="0" i="0" u="none" strike="noStrike" dirty="0">
                <a:solidFill>
                  <a:schemeClr val="tx1"/>
                </a:solidFill>
                <a:effectLst/>
                <a:latin typeface="Times New Roman" panose="02020603050405020304" pitchFamily="18" charset="0"/>
                <a:cs typeface="Times New Roman" panose="02020603050405020304" pitchFamily="18" charset="0"/>
              </a:rPr>
              <a:t> </a:t>
            </a:r>
            <a:r>
              <a:rPr lang="ru-RU" sz="2300" b="0" i="0" u="none" strike="noStrike" dirty="0">
                <a:solidFill>
                  <a:schemeClr val="tx1"/>
                </a:solidFill>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ст. 284</a:t>
            </a:r>
            <a:r>
              <a:rPr lang="ru-RU" sz="2300" b="0" i="0" u="none" strike="noStrike" dirty="0">
                <a:solidFill>
                  <a:schemeClr val="tx1"/>
                </a:solidFill>
                <a:effectLst/>
                <a:latin typeface="Times New Roman" panose="02020603050405020304" pitchFamily="18" charset="0"/>
                <a:cs typeface="Times New Roman" panose="02020603050405020304" pitchFamily="18" charset="0"/>
              </a:rPr>
              <a:t> НК РФ, устанавливающую ставки по налогу на прибыль, вводится ставка 0% по доходам, полученным иностранными организациями по договорам об урегулировании страховых и (или) претензионных требований</a:t>
            </a:r>
            <a:endParaRPr lang="ru-RU" sz="23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6023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DA54644-ED43-7F3D-3317-694DCC3BD0AB}"/>
              </a:ext>
            </a:extLst>
          </p:cNvPr>
          <p:cNvSpPr>
            <a:spLocks noGrp="1"/>
          </p:cNvSpPr>
          <p:nvPr>
            <p:ph type="title"/>
          </p:nvPr>
        </p:nvSpPr>
        <p:spPr>
          <a:xfrm>
            <a:off x="1904820" y="685800"/>
            <a:ext cx="9601200" cy="1485900"/>
          </a:xfrm>
        </p:spPr>
        <p:txBody>
          <a:bodyPr/>
          <a:lstStyle/>
          <a:p>
            <a:r>
              <a:rPr lang="ru-RU" b="1" dirty="0">
                <a:latin typeface="Times New Roman" panose="02020603050405020304" pitchFamily="18" charset="0"/>
                <a:cs typeface="Times New Roman" panose="02020603050405020304" pitchFamily="18" charset="0"/>
              </a:rPr>
              <a:t>Заключение</a:t>
            </a:r>
          </a:p>
        </p:txBody>
      </p:sp>
      <p:sp>
        <p:nvSpPr>
          <p:cNvPr id="3" name="Объект 2">
            <a:extLst>
              <a:ext uri="{FF2B5EF4-FFF2-40B4-BE49-F238E27FC236}">
                <a16:creationId xmlns:a16="http://schemas.microsoft.com/office/drawing/2014/main" xmlns="" id="{4B9D0C43-E0C3-98B9-38B8-EB02013E95D5}"/>
              </a:ext>
            </a:extLst>
          </p:cNvPr>
          <p:cNvSpPr>
            <a:spLocks noGrp="1"/>
          </p:cNvSpPr>
          <p:nvPr>
            <p:ph idx="1"/>
          </p:nvPr>
        </p:nvSpPr>
        <p:spPr>
          <a:xfrm>
            <a:off x="1636185" y="2032000"/>
            <a:ext cx="9444565" cy="3835399"/>
          </a:xfrm>
        </p:spPr>
        <p:txBody>
          <a:bodyPr>
            <a:noAutofit/>
          </a:bodyPr>
          <a:lstStyle/>
          <a:p>
            <a:pPr algn="just"/>
            <a:r>
              <a:rPr lang="ru-RU" sz="2600" b="0" i="0" u="none" strike="noStrike" dirty="0">
                <a:solidFill>
                  <a:srgbClr val="000000"/>
                </a:solidFill>
                <a:effectLst/>
                <a:latin typeface="Times New Roman" panose="02020603050405020304" pitchFamily="18" charset="0"/>
                <a:cs typeface="Times New Roman" panose="02020603050405020304" pitchFamily="18" charset="0"/>
              </a:rPr>
              <a:t>Новые </a:t>
            </a:r>
            <a:r>
              <a:rPr lang="ru-RU" sz="2600" b="0" i="0" u="none" strike="noStrike" dirty="0">
                <a:solidFill>
                  <a:schemeClr val="tx1"/>
                </a:solidFill>
                <a:effectLst/>
                <a:latin typeface="Times New Roman" panose="02020603050405020304" pitchFamily="18" charset="0"/>
                <a:cs typeface="Times New Roman" panose="02020603050405020304" pitchFamily="18" charset="0"/>
              </a:rPr>
              <a:t>правила ст. </a:t>
            </a:r>
            <a:r>
              <a:rPr lang="ru-RU" sz="2600" b="0" i="0" u="none" strike="noStrike" dirty="0">
                <a:solidFill>
                  <a:schemeClr val="tx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284</a:t>
            </a:r>
            <a:r>
              <a:rPr lang="ru-RU" sz="2600" b="0" i="0" u="none" strike="noStrike" dirty="0">
                <a:solidFill>
                  <a:schemeClr val="tx1"/>
                </a:solidFill>
                <a:effectLst/>
                <a:latin typeface="Times New Roman" panose="02020603050405020304" pitchFamily="18" charset="0"/>
                <a:cs typeface="Times New Roman" panose="02020603050405020304" pitchFamily="18" charset="0"/>
              </a:rPr>
              <a:t> и </a:t>
            </a:r>
            <a:r>
              <a:rPr lang="ru-RU" sz="2600" b="0" i="0" u="none" strike="noStrike" dirty="0">
                <a:solidFill>
                  <a:schemeClr val="tx1"/>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310</a:t>
            </a:r>
            <a:r>
              <a:rPr lang="ru-RU" sz="2600" b="0" i="0" u="none" strike="noStrike" dirty="0">
                <a:solidFill>
                  <a:schemeClr val="tx1"/>
                </a:solidFill>
                <a:effectLst/>
                <a:latin typeface="Times New Roman" panose="02020603050405020304" pitchFamily="18" charset="0"/>
                <a:cs typeface="Times New Roman" panose="02020603050405020304" pitchFamily="18" charset="0"/>
              </a:rPr>
              <a:t> НК РФ введе</a:t>
            </a:r>
            <a:r>
              <a:rPr lang="ru-RU" sz="2600" b="0" i="0" u="none" strike="noStrike" dirty="0">
                <a:solidFill>
                  <a:srgbClr val="000000"/>
                </a:solidFill>
                <a:effectLst/>
                <a:latin typeface="Times New Roman" panose="02020603050405020304" pitchFamily="18" charset="0"/>
                <a:cs typeface="Times New Roman" panose="02020603050405020304" pitchFamily="18" charset="0"/>
              </a:rPr>
              <a:t>ны как временные и применяются до 31 декабря 2025 г. включительно в отношении доходов, выплаченных налоговым агентом начиная с 8 августа 2023 г.</a:t>
            </a:r>
          </a:p>
          <a:p>
            <a:pPr algn="just"/>
            <a:endParaRPr lang="ru-RU" sz="2600" dirty="0">
              <a:solidFill>
                <a:srgbClr val="000000"/>
              </a:solidFill>
              <a:latin typeface="Times New Roman" panose="02020603050405020304" pitchFamily="18" charset="0"/>
              <a:cs typeface="Times New Roman" panose="02020603050405020304" pitchFamily="18" charset="0"/>
            </a:endParaRPr>
          </a:p>
          <a:p>
            <a:pPr marL="0" indent="0" algn="just">
              <a:buNone/>
            </a:pPr>
            <a:endParaRPr lang="ru-RU"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8416661"/>
      </p:ext>
    </p:extLst>
  </p:cSld>
  <p:clrMapOvr>
    <a:masterClrMapping/>
  </p:clrMapOvr>
</p:sld>
</file>

<file path=ppt/theme/theme1.xml><?xml version="1.0" encoding="utf-8"?>
<a:theme xmlns:a="http://schemas.openxmlformats.org/drawingml/2006/main" name="Уголки">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rop" id="{EC9488ED-E761-4D60-9AC4-764D1FE2C171}" vid="{CE19780C-D67D-4C13-9DE9-A52BC3BA51B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Документ" ma:contentTypeID="0x0101002F6EB6BED3958C4F9B9DFF43A63C53CF" ma:contentTypeVersion="1" ma:contentTypeDescription="Создание документа." ma:contentTypeScope="" ma:versionID="d9ac2a2e6a22ce91ea6527a7e96fe38d">
  <xsd:schema xmlns:xsd="http://www.w3.org/2001/XMLSchema" xmlns:xs="http://www.w3.org/2001/XMLSchema" xmlns:p="http://schemas.microsoft.com/office/2006/metadata/properties" xmlns:ns2="b545a042-29c2-4f0a-932d-d96c064ae9ed" targetNamespace="http://schemas.microsoft.com/office/2006/metadata/properties" ma:root="true" ma:fieldsID="0329678ff4acef0a306ae52ae5bf9457" ns2:_="">
    <xsd:import namespace="b545a042-29c2-4f0a-932d-d96c064ae9ed"/>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45a042-29c2-4f0a-932d-d96c064ae9ed" elementFormDefault="qualified">
    <xsd:import namespace="http://schemas.microsoft.com/office/2006/documentManagement/types"/>
    <xsd:import namespace="http://schemas.microsoft.com/office/infopath/2007/PartnerControls"/>
    <xsd:element name="SharedWithUsers" ma:index="8" nillable="true" ma:displayName="Общий доступ с использованием"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E90D3E9-9E52-4F51-9F1B-2450EE99869A}"/>
</file>

<file path=customXml/itemProps2.xml><?xml version="1.0" encoding="utf-8"?>
<ds:datastoreItem xmlns:ds="http://schemas.openxmlformats.org/officeDocument/2006/customXml" ds:itemID="{99EA24C4-09A7-4952-971A-1CE30D518C98}"/>
</file>

<file path=customXml/itemProps3.xml><?xml version="1.0" encoding="utf-8"?>
<ds:datastoreItem xmlns:ds="http://schemas.openxmlformats.org/officeDocument/2006/customXml" ds:itemID="{63CF5A99-EB0A-4140-B004-08FE060E38EF}"/>
</file>

<file path=docProps/app.xml><?xml version="1.0" encoding="utf-8"?>
<Properties xmlns="http://schemas.openxmlformats.org/officeDocument/2006/extended-properties" xmlns:vt="http://schemas.openxmlformats.org/officeDocument/2006/docPropsVTypes">
  <TotalTime>6</TotalTime>
  <Words>99</Words>
  <Application>Microsoft Office PowerPoint</Application>
  <PresentationFormat>Произвольный</PresentationFormat>
  <Paragraphs>37</Paragraphs>
  <Slides>10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10</vt:i4>
      </vt:variant>
    </vt:vector>
  </HeadingPairs>
  <TitlesOfParts>
    <vt:vector size="11" baseType="lpstr">
      <vt:lpstr>Уголки</vt:lpstr>
      <vt:lpstr>Приостановка международных налоговых соглашений: правила и юридические последствия Крохина Юлия Александровна доктор юридических наук, профессор, заведующий кафедрой правовых дисциплин Высшей школы государственного аудита (факультет) МГУ им. Ломоносова Аттестованный налоговый консультант (АНК 1800948) Член Правления Ассоциации налоговых консультантов Руководитель практики бюджетного права Московской коллегии адвокатов «Арбат» </vt:lpstr>
      <vt:lpstr>Частичное приостановление </vt:lpstr>
      <vt:lpstr>Действие каких статей приостановлено?</vt:lpstr>
      <vt:lpstr>Дистрибутивные правила  Tie-breaker rule</vt:lpstr>
      <vt:lpstr>Подход Российской Федерации</vt:lpstr>
      <vt:lpstr>Какие последствия для налогоплательщиков?</vt:lpstr>
      <vt:lpstr>В чём заключаются новые правила Налогового кодекса РФ? </vt:lpstr>
      <vt:lpstr>Презентация PowerPoint</vt:lpstr>
      <vt:lpstr>Заключение</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Устранение двойного налогообложения после частичного приостановления Россией международных налоговых соглашений</dc:title>
  <dc:creator>Артем Кудимов</dc:creator>
  <cp:lastModifiedBy>Юлия</cp:lastModifiedBy>
  <cp:revision>6</cp:revision>
  <dcterms:created xsi:type="dcterms:W3CDTF">2024-03-09T10:28:52Z</dcterms:created>
  <dcterms:modified xsi:type="dcterms:W3CDTF">2024-03-18T17:24:05Z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0x0101002F6EB6BED3958C4F9B9DFF43A63C53CF</vt:lpwstr>
  </property>
</Properties>
</file>