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45"/>
  </p:notesMasterIdLst>
  <p:sldIdLst>
    <p:sldId id="1068" r:id="rId2"/>
    <p:sldId id="1046" r:id="rId3"/>
    <p:sldId id="1075" r:id="rId4"/>
    <p:sldId id="1074" r:id="rId5"/>
    <p:sldId id="1069" r:id="rId6"/>
    <p:sldId id="313" r:id="rId7"/>
    <p:sldId id="1085" r:id="rId8"/>
    <p:sldId id="1131" r:id="rId9"/>
    <p:sldId id="1084" r:id="rId10"/>
    <p:sldId id="1086" r:id="rId11"/>
    <p:sldId id="1009" r:id="rId12"/>
    <p:sldId id="263" r:id="rId13"/>
    <p:sldId id="1128" r:id="rId14"/>
    <p:sldId id="1010" r:id="rId15"/>
    <p:sldId id="1129" r:id="rId16"/>
    <p:sldId id="267" r:id="rId17"/>
    <p:sldId id="1065" r:id="rId18"/>
    <p:sldId id="265" r:id="rId19"/>
    <p:sldId id="1070" r:id="rId20"/>
    <p:sldId id="262" r:id="rId21"/>
    <p:sldId id="1088" r:id="rId22"/>
    <p:sldId id="270" r:id="rId23"/>
    <p:sldId id="271" r:id="rId24"/>
    <p:sldId id="1130" r:id="rId25"/>
    <p:sldId id="1005" r:id="rId26"/>
    <p:sldId id="975" r:id="rId27"/>
    <p:sldId id="272" r:id="rId28"/>
    <p:sldId id="1053" r:id="rId29"/>
    <p:sldId id="1132" r:id="rId30"/>
    <p:sldId id="994" r:id="rId31"/>
    <p:sldId id="995" r:id="rId32"/>
    <p:sldId id="996" r:id="rId33"/>
    <p:sldId id="987" r:id="rId34"/>
    <p:sldId id="1031" r:id="rId35"/>
    <p:sldId id="273" r:id="rId36"/>
    <p:sldId id="1063" r:id="rId37"/>
    <p:sldId id="1090" r:id="rId38"/>
    <p:sldId id="1135" r:id="rId39"/>
    <p:sldId id="1136" r:id="rId40"/>
    <p:sldId id="1133" r:id="rId41"/>
    <p:sldId id="1134" r:id="rId42"/>
    <p:sldId id="1138" r:id="rId43"/>
    <p:sldId id="989" r:id="rId4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2D3"/>
    <a:srgbClr val="A6A6A6"/>
    <a:srgbClr val="E48681"/>
    <a:srgbClr val="D9D9D9"/>
    <a:srgbClr val="FFBFBF"/>
    <a:srgbClr val="C00000"/>
    <a:srgbClr val="FCEBEA"/>
    <a:srgbClr val="E6E6E6"/>
    <a:srgbClr val="AFABAB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08" autoAdjust="0"/>
    <p:restoredTop sz="95781" autoAdjust="0"/>
  </p:normalViewPr>
  <p:slideViewPr>
    <p:cSldViewPr snapToGrid="0">
      <p:cViewPr varScale="1">
        <p:scale>
          <a:sx n="69" d="100"/>
          <a:sy n="69" d="100"/>
        </p:scale>
        <p:origin x="61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9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95950429555689"/>
          <c:y val="4.2869645590471829E-2"/>
          <c:w val="0.53948283107006978"/>
          <c:h val="0.809224246605104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06-4FA3-A5AD-05457F417112}"/>
              </c:ext>
            </c:extLst>
          </c:dPt>
          <c:dPt>
            <c:idx val="1"/>
            <c:bubble3D val="0"/>
            <c:spPr>
              <a:solidFill>
                <a:srgbClr val="E4868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06-4FA3-A5AD-05457F4171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4E-4BFE-B633-0671DA06AA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64E-4BFE-B633-0671DA06AA54}"/>
              </c:ext>
            </c:extLst>
          </c:dPt>
          <c:cat>
            <c:strRef>
              <c:f>Лист1!$A$2:$A$5</c:f>
              <c:strCache>
                <c:ptCount val="2"/>
                <c:pt idx="0">
                  <c:v>Наполнен</c:v>
                </c:pt>
                <c:pt idx="1">
                  <c:v>Недостаточно наполнен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86.7</c:v>
                </c:pt>
                <c:pt idx="1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06-4FA3-A5AD-05457F417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"/>
          <c:y val="0.89343011173726095"/>
          <c:w val="1"/>
          <c:h val="8.31864452133907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/>
              </a:solidFill>
              <a:latin typeface="Gotham Pro" panose="02000503040000020004" pitchFamily="50" charset="0"/>
              <a:ea typeface="+mn-ea"/>
              <a:cs typeface="Gotham Pro" panose="02000503040000020004" pitchFamily="50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58505912226899"/>
          <c:y val="4.9302581980100388E-2"/>
          <c:w val="0.52577300910898039"/>
          <c:h val="0.7886597491749807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561-4E97-9D6A-7B7C607BE65D}"/>
              </c:ext>
            </c:extLst>
          </c:dPt>
          <c:dPt>
            <c:idx val="1"/>
            <c:bubble3D val="0"/>
            <c:spPr>
              <a:solidFill>
                <a:srgbClr val="E4868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61-4E97-9D6A-7B7C607BE65D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6-491E-A592-684867D19995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86-491E-A592-684867D19995}"/>
              </c:ext>
            </c:extLst>
          </c:dPt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89.5</c:v>
                </c:pt>
                <c:pt idx="1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61-4E97-9D6A-7B7C607BE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/>
              </a:solidFill>
              <a:latin typeface="Gotham Pro" panose="02000503040000020004" pitchFamily="50" charset="0"/>
              <a:ea typeface="+mn-ea"/>
              <a:cs typeface="Gotham Pro" panose="02000503040000020004" pitchFamily="50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9F1DF-F5B2-4C4A-BF2E-062AE9587D9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88C00-29BD-40B4-83D2-C24C1B8E6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6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88C00-29BD-40B4-83D2-C24C1B8E6F3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22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88C00-29BD-40B4-83D2-C24C1B8E6F3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31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5A55B-5391-ACA1-043B-24B301C81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BC2303-365E-8D7C-9EC0-8FF221708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268288-61A0-CD7E-1EDF-6915827B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9F1F-7A95-4E7C-98A2-F178927D4F75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AAB300-0211-7AC6-95DA-8CCCD867D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9802C8-1D73-ABF6-AB49-A37390DC9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9511-915E-4749-993B-F4373B2AA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90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D8B790-0287-A2B6-F1FF-8B79333F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399E22-4FF5-9310-8D53-C42BA4514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C97DBB-B72C-6C4A-5E4E-31034885E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9F1F-7A95-4E7C-98A2-F178927D4F75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E0D744-3831-D837-900F-06F692DAC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3FF256-3152-6995-B220-FE5F35AC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9511-915E-4749-993B-F4373B2AA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998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41D21B-F5F2-2494-FCE9-7FB011DB4B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F81E66-AAC9-2696-53AA-15A3340E1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450E14-2DB2-AD77-DDC5-69ECFD22A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9F1F-7A95-4E7C-98A2-F178927D4F75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31E355-1232-86CC-8D29-F7B3DF06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45DB1C-EAAB-AE3C-79CE-61B25B0C8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9511-915E-4749-993B-F4373B2AA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945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Gotham Pro Black"/>
                <a:cs typeface="Gotham Pr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Gotham Pro Black"/>
                <a:cs typeface="Gotham Pro Black"/>
              </a:defRPr>
            </a:lvl1pPr>
          </a:lstStyle>
          <a:p>
            <a:pPr marL="38100">
              <a:lnSpc>
                <a:spcPts val="214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6063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Gotham Pro Black"/>
                <a:cs typeface="Gotham Pr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Gotham Pro Black"/>
                <a:cs typeface="Gotham Pro Black"/>
              </a:defRPr>
            </a:lvl1pPr>
          </a:lstStyle>
          <a:p>
            <a:pPr marL="38100">
              <a:lnSpc>
                <a:spcPts val="236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52360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47A94-821E-B05B-A497-DFEB79D09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9BA6B9-19AF-E3CA-C9D1-4669074E6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0D2487-7C02-73B1-A00D-0E18B394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9F1F-7A95-4E7C-98A2-F178927D4F75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A82B27-8ED2-567B-5E86-49DA42B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BCDB05-AF6A-6EF5-18DF-85213585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9511-915E-4749-993B-F4373B2AA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78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001AA-24C0-AF98-D0FE-BC1EA836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2D1277-E1B6-F602-3D2C-D5FDB89C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00CCF-3893-95B9-CF17-55C70D0A2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9F1F-7A95-4E7C-98A2-F178927D4F75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A7BF91-1B67-7E53-52A2-B09C2FB8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87A0A1-CCF2-27B0-214E-A62236DFF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9511-915E-4749-993B-F4373B2AA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24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79533-F150-69C7-6320-003827832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1607A8-3E5D-7539-D20D-2D2424217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961749-0887-F564-2C63-A50703AF8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CE67BD-D534-393F-9A1F-7B1EEE6C9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9F1F-7A95-4E7C-98A2-F178927D4F75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3F254B-8FE0-14F4-CD6E-0B4F894B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12D084-EDDD-7A87-F69A-1743ECB7A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9511-915E-4749-993B-F4373B2AA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60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9C980-25D7-A8D0-7EAD-D1F4CB49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80AB52-EE2D-B705-AFC3-196ADE717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434E57-81E3-CC9F-ECD4-6A421EA39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CD0C54-C108-738C-C740-C187C70D7D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E9CD17-348D-06CA-669E-DF171160A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3C6CD6B-C4A4-DD1F-9C33-18EAF04D8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9F1F-7A95-4E7C-98A2-F178927D4F75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513271-9EE3-093C-1DE5-CFE0C1C2E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D9DD6D-B782-126E-2649-E229D13D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9511-915E-4749-993B-F4373B2AA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91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3FBE5-385A-E5BF-9A15-15A06E33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429EBD-0740-14F3-5052-EAFCC87FA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9F1F-7A95-4E7C-98A2-F178927D4F75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7B5165-F28D-E4B3-8F4B-42F38710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1F5699-D9A1-7FDF-CBE3-F00C4EFF3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9511-915E-4749-993B-F4373B2AA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5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8DCA07-FEA5-C17A-97A0-C0942D84E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9F1F-7A95-4E7C-98A2-F178927D4F75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98C7A1-4F2F-9B08-31A1-89E79199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583884-39ED-AA79-64AF-C2C500CF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9511-915E-4749-993B-F4373B2AA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83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93FAA-6D59-2AA8-547E-E4BA9E551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DDCD5F-8242-910C-35E4-8AEC72971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0DFA47-A753-8CB8-EC16-46D911602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3D9CC0-CDF3-80B8-9838-7D5FE94E0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9F1F-7A95-4E7C-98A2-F178927D4F75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F62B6A-DBAA-F2EC-EB1F-507DBCDD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022CA-E74C-AB23-C342-333E0AFBE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9511-915E-4749-993B-F4373B2AA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22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1F6B7-6121-CD43-E8EB-BC54DE0A8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016DAE-B808-4B8A-A7ED-4130B08D7B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0FB79A-3712-C47D-7E6B-BE7D00310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1191AF-1A01-CC95-C533-D6DA7F129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9F1F-7A95-4E7C-98A2-F178927D4F75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2015B-E966-30E4-490B-2224CCB40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8EB355-FFAD-C2CF-35F0-E22EF697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9511-915E-4749-993B-F4373B2AA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91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398B6-AA4A-F099-03EE-4C4CA1D94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D35335-8E09-64F2-880C-68D5D0DEE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F927FB-1E0A-BEEA-3B4A-A92E0DE45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B9F1F-7A95-4E7C-98A2-F178927D4F75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39ED3E-4E07-60BC-AA6B-21491903A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F0BDBA-F229-AA4D-D262-6EF35645C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E9511-915E-4749-993B-F4373B2AA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04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8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6484B-22E5-8E2D-7C5C-D8026C84C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166" y="1510350"/>
            <a:ext cx="10720682" cy="269881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400" dirty="0">
                <a:latin typeface="Gotham Pro Black" panose="02000903040000020004" pitchFamily="50" charset="0"/>
                <a:ea typeface="+mn-ea"/>
                <a:cs typeface="Gotham Pro Black" panose="02000903040000020004" pitchFamily="50" charset="0"/>
              </a:rPr>
              <a:t>ОБСУЖДЕНИЕ ПРИМЕРНОЙ РАБОЧЕЙ ПРОГРАММЫ ВОСПИТАНИЯ ДЛЯ ОБРАЗОВАТЕЛЬНЫХ ОРГАНИЗАЦИЙ, РЕАЛИЗУЮЩИХ ПРОГРАММЫ СПО</a:t>
            </a:r>
            <a:br>
              <a:rPr lang="ru-RU" sz="3400" b="1" dirty="0">
                <a:latin typeface="Gotham Pro Black" panose="02000903040000020004" pitchFamily="50" charset="0"/>
                <a:ea typeface="+mn-ea"/>
                <a:cs typeface="Gotham Pro Black" panose="02000903040000020004" pitchFamily="50" charset="0"/>
              </a:rPr>
            </a:br>
            <a:endParaRPr lang="ru-RU" sz="3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2F717F-C92E-C07E-40A6-62CAB1ED4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488" y="3907529"/>
            <a:ext cx="3816427" cy="30177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B6CFEF-2A66-0B27-F6B2-FF89FAAE3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7404"/>
            <a:ext cx="959593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38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8904CBF0-200E-4EAE-AE45-D7B8E97C4DF2}"/>
              </a:ext>
            </a:extLst>
          </p:cNvPr>
          <p:cNvSpPr txBox="1"/>
          <p:nvPr/>
        </p:nvSpPr>
        <p:spPr>
          <a:xfrm>
            <a:off x="841375" y="560133"/>
            <a:ext cx="11350625" cy="1048856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lnSpc>
                <a:spcPts val="4000"/>
              </a:lnSpc>
              <a:spcBef>
                <a:spcPts val="79"/>
              </a:spcBef>
            </a:pPr>
            <a:r>
              <a:rPr lang="ru-RU" sz="4000" spc="-3" dirty="0">
                <a:latin typeface="Gotham Pro Black"/>
                <a:cs typeface="Gotham Pro Black"/>
              </a:rPr>
              <a:t>Целевой раздел:</a:t>
            </a:r>
          </a:p>
          <a:p>
            <a:pPr marL="7701">
              <a:lnSpc>
                <a:spcPts val="4000"/>
              </a:lnSpc>
              <a:spcBef>
                <a:spcPts val="79"/>
              </a:spcBef>
            </a:pPr>
            <a:r>
              <a:rPr lang="ru-RU" sz="4000" spc="-3" dirty="0">
                <a:latin typeface="Gotham Pro Black"/>
                <a:cs typeface="Gotham Pro Black"/>
              </a:rPr>
              <a:t>цель и задачи воспитания</a:t>
            </a:r>
            <a:endParaRPr lang="ru-RU" sz="4000" dirty="0">
              <a:latin typeface="Gotham Pro Black"/>
              <a:cs typeface="Gotham Pro Black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4C60E-E0FB-3BC6-5C5B-F415E034133D}"/>
              </a:ext>
            </a:extLst>
          </p:cNvPr>
          <p:cNvSpPr txBox="1"/>
          <p:nvPr/>
        </p:nvSpPr>
        <p:spPr>
          <a:xfrm>
            <a:off x="801183" y="1838562"/>
            <a:ext cx="646377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spc="-5" dirty="0">
                <a:solidFill>
                  <a:srgbClr val="C0000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Программа воспитания</a:t>
            </a:r>
            <a:r>
              <a:rPr lang="ru-RU" sz="3300" spc="-5" dirty="0">
                <a:solidFill>
                  <a:srgbClr val="C0000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30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— </a:t>
            </a:r>
          </a:p>
          <a:p>
            <a:r>
              <a:rPr lang="ru-RU" sz="2400" dirty="0">
                <a:latin typeface="Gotham Pro" panose="02000503040000020004" pitchFamily="2" charset="0"/>
                <a:cs typeface="Gotham Pro" panose="02000503040000020004" pitchFamily="2" charset="0"/>
              </a:rPr>
              <a:t>инструмент реализации государственной политики </a:t>
            </a:r>
            <a:br>
              <a:rPr lang="ru-RU" sz="2400" dirty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2400" dirty="0">
                <a:latin typeface="Gotham Pro" panose="02000503040000020004" pitchFamily="2" charset="0"/>
                <a:cs typeface="Gotham Pro" panose="02000503040000020004" pitchFamily="2" charset="0"/>
              </a:rPr>
              <a:t>в области воспитания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FDD58A-B039-0FB4-EC88-4C2D66D4C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9638"/>
            <a:ext cx="12192000" cy="2458362"/>
          </a:xfrm>
          <a:prstGeom prst="rect">
            <a:avLst/>
          </a:prstGeom>
        </p:spPr>
      </p:pic>
      <p:sp>
        <p:nvSpPr>
          <p:cNvPr id="5" name="object 9">
            <a:extLst>
              <a:ext uri="{FF2B5EF4-FFF2-40B4-BE49-F238E27FC236}">
                <a16:creationId xmlns:a16="http://schemas.microsoft.com/office/drawing/2014/main" id="{B839E688-F81E-DEC5-EB30-FCD36DC00084}"/>
              </a:ext>
            </a:extLst>
          </p:cNvPr>
          <p:cNvSpPr txBox="1"/>
          <p:nvPr/>
        </p:nvSpPr>
        <p:spPr>
          <a:xfrm>
            <a:off x="841375" y="6175375"/>
            <a:ext cx="383743" cy="306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100">
              <a:lnSpc>
                <a:spcPts val="2360"/>
              </a:lnSpc>
              <a:defRPr/>
            </a:pPr>
            <a:fld id="{19147F20-9665-4DC6-B041-ED9A4A05B0E0}" type="slidenum">
              <a:rPr sz="2000" b="1" spc="-5" dirty="0">
                <a:latin typeface="Gotham Pro Black"/>
                <a:cs typeface="Gotham Pro Black"/>
              </a:rPr>
              <a:pPr marL="38100">
                <a:lnSpc>
                  <a:spcPts val="2360"/>
                </a:lnSpc>
                <a:defRPr/>
              </a:pPr>
              <a:t>10</a:t>
            </a:fld>
            <a:endParaRPr sz="2000" dirty="0">
              <a:latin typeface="Gotham Pro Black"/>
              <a:cs typeface="Gotham Pro Black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2062AF-3B73-91FB-1E40-313E65A49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44826"/>
            <a:ext cx="5671962" cy="360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8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6148D45-34E5-8FD8-9C77-0ABD8C5B4C5C}"/>
              </a:ext>
            </a:extLst>
          </p:cNvPr>
          <p:cNvGrpSpPr/>
          <p:nvPr/>
        </p:nvGrpSpPr>
        <p:grpSpPr>
          <a:xfrm>
            <a:off x="0" y="4399638"/>
            <a:ext cx="12192000" cy="2458362"/>
            <a:chOff x="0" y="4399638"/>
            <a:chExt cx="12192000" cy="2458362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86DF70-42E9-6BE2-9689-8DDDABE89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399638"/>
              <a:ext cx="12192000" cy="2458362"/>
            </a:xfrm>
            <a:prstGeom prst="rect">
              <a:avLst/>
            </a:prstGeom>
          </p:spPr>
        </p:pic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0DDA9750-A9E3-8E65-08EF-2BC1E642F278}"/>
                </a:ext>
              </a:extLst>
            </p:cNvPr>
            <p:cNvSpPr txBox="1"/>
            <p:nvPr/>
          </p:nvSpPr>
          <p:spPr>
            <a:xfrm>
              <a:off x="841375" y="6175375"/>
              <a:ext cx="383743" cy="3063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38100">
                <a:lnSpc>
                  <a:spcPts val="2360"/>
                </a:lnSpc>
                <a:defRPr/>
              </a:pPr>
              <a:fld id="{19147F20-9665-4DC6-B041-ED9A4A05B0E0}" type="slidenum">
                <a:rPr sz="2000" b="1" spc="-5" dirty="0">
                  <a:latin typeface="Gotham Pro Black"/>
                  <a:cs typeface="Gotham Pro Black"/>
                </a:rPr>
                <a:pPr marL="38100">
                  <a:lnSpc>
                    <a:spcPts val="2360"/>
                  </a:lnSpc>
                  <a:defRPr/>
                </a:pPr>
                <a:t>11</a:t>
              </a:fld>
              <a:endParaRPr sz="2000" dirty="0">
                <a:latin typeface="Gotham Pro Black"/>
                <a:cs typeface="Gotham Pro Black"/>
              </a:endParaRPr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02793E57-6629-6DAE-25A7-FEA658C1A6CA}"/>
                </a:ext>
              </a:extLst>
            </p:cNvPr>
            <p:cNvSpPr/>
            <p:nvPr/>
          </p:nvSpPr>
          <p:spPr>
            <a:xfrm>
              <a:off x="9704483" y="4568021"/>
              <a:ext cx="2487517" cy="2289979"/>
            </a:xfrm>
            <a:custGeom>
              <a:avLst/>
              <a:gdLst/>
              <a:ahLst/>
              <a:cxnLst/>
              <a:rect l="l" t="t" r="r" b="b"/>
              <a:pathLst>
                <a:path w="4102100" h="3776345">
                  <a:moveTo>
                    <a:pt x="4101909" y="1118895"/>
                  </a:moveTo>
                  <a:lnTo>
                    <a:pt x="2749131" y="1421663"/>
                  </a:lnTo>
                  <a:lnTo>
                    <a:pt x="2749131" y="1605394"/>
                  </a:lnTo>
                  <a:lnTo>
                    <a:pt x="2704211" y="2024646"/>
                  </a:lnTo>
                  <a:lnTo>
                    <a:pt x="2400795" y="1982266"/>
                  </a:lnTo>
                  <a:lnTo>
                    <a:pt x="2300605" y="1702015"/>
                  </a:lnTo>
                  <a:lnTo>
                    <a:pt x="2282088" y="1671320"/>
                  </a:lnTo>
                  <a:lnTo>
                    <a:pt x="2254224" y="1650809"/>
                  </a:lnTo>
                  <a:lnTo>
                    <a:pt x="2220696" y="1642262"/>
                  </a:lnTo>
                  <a:lnTo>
                    <a:pt x="2185263" y="1647431"/>
                  </a:lnTo>
                  <a:lnTo>
                    <a:pt x="2154580" y="1665922"/>
                  </a:lnTo>
                  <a:lnTo>
                    <a:pt x="2134082" y="1693786"/>
                  </a:lnTo>
                  <a:lnTo>
                    <a:pt x="2125535" y="1727301"/>
                  </a:lnTo>
                  <a:lnTo>
                    <a:pt x="2130679" y="1762760"/>
                  </a:lnTo>
                  <a:lnTo>
                    <a:pt x="2199068" y="1954085"/>
                  </a:lnTo>
                  <a:lnTo>
                    <a:pt x="1520748" y="1859343"/>
                  </a:lnTo>
                  <a:lnTo>
                    <a:pt x="1525130" y="1853260"/>
                  </a:lnTo>
                  <a:lnTo>
                    <a:pt x="1533334" y="1819656"/>
                  </a:lnTo>
                  <a:lnTo>
                    <a:pt x="1527810" y="1784248"/>
                  </a:lnTo>
                  <a:lnTo>
                    <a:pt x="1453908" y="1584185"/>
                  </a:lnTo>
                  <a:lnTo>
                    <a:pt x="2702001" y="1605368"/>
                  </a:lnTo>
                  <a:lnTo>
                    <a:pt x="2721584" y="1601470"/>
                  </a:lnTo>
                  <a:lnTo>
                    <a:pt x="2744406" y="1605394"/>
                  </a:lnTo>
                  <a:lnTo>
                    <a:pt x="2749131" y="1605394"/>
                  </a:lnTo>
                  <a:lnTo>
                    <a:pt x="2749131" y="1421663"/>
                  </a:lnTo>
                  <a:lnTo>
                    <a:pt x="2725470" y="1426946"/>
                  </a:lnTo>
                  <a:lnTo>
                    <a:pt x="2721178" y="1428826"/>
                  </a:lnTo>
                  <a:lnTo>
                    <a:pt x="2703499" y="1424940"/>
                  </a:lnTo>
                  <a:lnTo>
                    <a:pt x="1386827" y="1402562"/>
                  </a:lnTo>
                  <a:lnTo>
                    <a:pt x="1354607" y="1315339"/>
                  </a:lnTo>
                  <a:lnTo>
                    <a:pt x="1354607" y="1836127"/>
                  </a:lnTo>
                  <a:lnTo>
                    <a:pt x="1053439" y="1794052"/>
                  </a:lnTo>
                  <a:lnTo>
                    <a:pt x="995375" y="1576387"/>
                  </a:lnTo>
                  <a:lnTo>
                    <a:pt x="1260335" y="1580896"/>
                  </a:lnTo>
                  <a:lnTo>
                    <a:pt x="1354607" y="1836127"/>
                  </a:lnTo>
                  <a:lnTo>
                    <a:pt x="1354607" y="1315339"/>
                  </a:lnTo>
                  <a:lnTo>
                    <a:pt x="1193253" y="878484"/>
                  </a:lnTo>
                  <a:lnTo>
                    <a:pt x="1193253" y="1399273"/>
                  </a:lnTo>
                  <a:lnTo>
                    <a:pt x="947013" y="1395082"/>
                  </a:lnTo>
                  <a:lnTo>
                    <a:pt x="645718" y="265633"/>
                  </a:lnTo>
                  <a:lnTo>
                    <a:pt x="755484" y="214071"/>
                  </a:lnTo>
                  <a:lnTo>
                    <a:pt x="1193253" y="1399273"/>
                  </a:lnTo>
                  <a:lnTo>
                    <a:pt x="1193253" y="878484"/>
                  </a:lnTo>
                  <a:lnTo>
                    <a:pt x="891628" y="61836"/>
                  </a:lnTo>
                  <a:lnTo>
                    <a:pt x="890752" y="60439"/>
                  </a:lnTo>
                  <a:lnTo>
                    <a:pt x="888657" y="51841"/>
                  </a:lnTo>
                  <a:lnTo>
                    <a:pt x="867308" y="23050"/>
                  </a:lnTo>
                  <a:lnTo>
                    <a:pt x="837615" y="5308"/>
                  </a:lnTo>
                  <a:lnTo>
                    <a:pt x="803427" y="0"/>
                  </a:lnTo>
                  <a:lnTo>
                    <a:pt x="768629" y="8521"/>
                  </a:lnTo>
                  <a:lnTo>
                    <a:pt x="51816" y="345236"/>
                  </a:lnTo>
                  <a:lnTo>
                    <a:pt x="23037" y="366585"/>
                  </a:lnTo>
                  <a:lnTo>
                    <a:pt x="5308" y="396278"/>
                  </a:lnTo>
                  <a:lnTo>
                    <a:pt x="0" y="430466"/>
                  </a:lnTo>
                  <a:lnTo>
                    <a:pt x="8509" y="465277"/>
                  </a:lnTo>
                  <a:lnTo>
                    <a:pt x="22999" y="487184"/>
                  </a:lnTo>
                  <a:lnTo>
                    <a:pt x="42430" y="503478"/>
                  </a:lnTo>
                  <a:lnTo>
                    <a:pt x="65328" y="513651"/>
                  </a:lnTo>
                  <a:lnTo>
                    <a:pt x="90246" y="517156"/>
                  </a:lnTo>
                  <a:lnTo>
                    <a:pt x="99898" y="516636"/>
                  </a:lnTo>
                  <a:lnTo>
                    <a:pt x="109562" y="515048"/>
                  </a:lnTo>
                  <a:lnTo>
                    <a:pt x="119138" y="512368"/>
                  </a:lnTo>
                  <a:lnTo>
                    <a:pt x="128549" y="508571"/>
                  </a:lnTo>
                  <a:lnTo>
                    <a:pt x="479755" y="343598"/>
                  </a:lnTo>
                  <a:lnTo>
                    <a:pt x="790841" y="1509763"/>
                  </a:lnTo>
                  <a:lnTo>
                    <a:pt x="792327" y="1517815"/>
                  </a:lnTo>
                  <a:lnTo>
                    <a:pt x="793445" y="1519555"/>
                  </a:lnTo>
                  <a:lnTo>
                    <a:pt x="863523" y="1782254"/>
                  </a:lnTo>
                  <a:lnTo>
                    <a:pt x="851954" y="1785175"/>
                  </a:lnTo>
                  <a:lnTo>
                    <a:pt x="851954" y="1971230"/>
                  </a:lnTo>
                  <a:lnTo>
                    <a:pt x="655866" y="2593009"/>
                  </a:lnTo>
                  <a:lnTo>
                    <a:pt x="290817" y="2112429"/>
                  </a:lnTo>
                  <a:lnTo>
                    <a:pt x="851954" y="1971230"/>
                  </a:lnTo>
                  <a:lnTo>
                    <a:pt x="851954" y="1785175"/>
                  </a:lnTo>
                  <a:lnTo>
                    <a:pt x="114363" y="1970760"/>
                  </a:lnTo>
                  <a:lnTo>
                    <a:pt x="114046" y="1970824"/>
                  </a:lnTo>
                  <a:lnTo>
                    <a:pt x="97891" y="1978634"/>
                  </a:lnTo>
                  <a:lnTo>
                    <a:pt x="82042" y="1986203"/>
                  </a:lnTo>
                  <a:lnTo>
                    <a:pt x="81902" y="1986368"/>
                  </a:lnTo>
                  <a:lnTo>
                    <a:pt x="78638" y="1990001"/>
                  </a:lnTo>
                  <a:lnTo>
                    <a:pt x="58940" y="2011959"/>
                  </a:lnTo>
                  <a:lnTo>
                    <a:pt x="58686" y="2012657"/>
                  </a:lnTo>
                  <a:lnTo>
                    <a:pt x="58127" y="2013292"/>
                  </a:lnTo>
                  <a:lnTo>
                    <a:pt x="52793" y="2028964"/>
                  </a:lnTo>
                  <a:lnTo>
                    <a:pt x="47193" y="2044484"/>
                  </a:lnTo>
                  <a:lnTo>
                    <a:pt x="47231" y="2045335"/>
                  </a:lnTo>
                  <a:lnTo>
                    <a:pt x="46990" y="2046046"/>
                  </a:lnTo>
                  <a:lnTo>
                    <a:pt x="48704" y="2076627"/>
                  </a:lnTo>
                  <a:lnTo>
                    <a:pt x="48882" y="2080260"/>
                  </a:lnTo>
                  <a:lnTo>
                    <a:pt x="48933" y="2080577"/>
                  </a:lnTo>
                  <a:lnTo>
                    <a:pt x="49949" y="2082711"/>
                  </a:lnTo>
                  <a:lnTo>
                    <a:pt x="61214" y="2108200"/>
                  </a:lnTo>
                  <a:lnTo>
                    <a:pt x="63436" y="2110587"/>
                  </a:lnTo>
                  <a:lnTo>
                    <a:pt x="64528" y="2112835"/>
                  </a:lnTo>
                  <a:lnTo>
                    <a:pt x="589381" y="2803817"/>
                  </a:lnTo>
                  <a:lnTo>
                    <a:pt x="288251" y="3758717"/>
                  </a:lnTo>
                  <a:lnTo>
                    <a:pt x="286385" y="3776218"/>
                  </a:lnTo>
                  <a:lnTo>
                    <a:pt x="471932" y="3776218"/>
                  </a:lnTo>
                  <a:lnTo>
                    <a:pt x="723087" y="2979826"/>
                  </a:lnTo>
                  <a:lnTo>
                    <a:pt x="881761" y="3188716"/>
                  </a:lnTo>
                  <a:lnTo>
                    <a:pt x="896645" y="3204133"/>
                  </a:lnTo>
                  <a:lnTo>
                    <a:pt x="914158" y="3215297"/>
                  </a:lnTo>
                  <a:lnTo>
                    <a:pt x="933437" y="3222066"/>
                  </a:lnTo>
                  <a:lnTo>
                    <a:pt x="953668" y="3224352"/>
                  </a:lnTo>
                  <a:lnTo>
                    <a:pt x="967917" y="3223222"/>
                  </a:lnTo>
                  <a:lnTo>
                    <a:pt x="1008189" y="3205975"/>
                  </a:lnTo>
                  <a:lnTo>
                    <a:pt x="1043012" y="3146348"/>
                  </a:lnTo>
                  <a:lnTo>
                    <a:pt x="1041057" y="3111804"/>
                  </a:lnTo>
                  <a:lnTo>
                    <a:pt x="1025461" y="3079559"/>
                  </a:lnTo>
                  <a:lnTo>
                    <a:pt x="789559" y="2769019"/>
                  </a:lnTo>
                  <a:lnTo>
                    <a:pt x="1040155" y="1974405"/>
                  </a:lnTo>
                  <a:lnTo>
                    <a:pt x="2267635" y="2145868"/>
                  </a:lnTo>
                  <a:lnTo>
                    <a:pt x="2844457" y="3759301"/>
                  </a:lnTo>
                  <a:lnTo>
                    <a:pt x="2853728" y="3776218"/>
                  </a:lnTo>
                  <a:lnTo>
                    <a:pt x="3004566" y="3776218"/>
                  </a:lnTo>
                  <a:lnTo>
                    <a:pt x="3010979" y="3767505"/>
                  </a:lnTo>
                  <a:lnTo>
                    <a:pt x="3019539" y="3733977"/>
                  </a:lnTo>
                  <a:lnTo>
                    <a:pt x="3014395" y="3698532"/>
                  </a:lnTo>
                  <a:lnTo>
                    <a:pt x="2469350" y="2174049"/>
                  </a:lnTo>
                  <a:lnTo>
                    <a:pt x="2718727" y="2208873"/>
                  </a:lnTo>
                  <a:lnTo>
                    <a:pt x="3325215" y="3776218"/>
                  </a:lnTo>
                  <a:lnTo>
                    <a:pt x="3502799" y="3776218"/>
                  </a:lnTo>
                  <a:lnTo>
                    <a:pt x="3505873" y="3762743"/>
                  </a:lnTo>
                  <a:lnTo>
                    <a:pt x="3499815" y="3727424"/>
                  </a:lnTo>
                  <a:lnTo>
                    <a:pt x="2875991" y="2115248"/>
                  </a:lnTo>
                  <a:lnTo>
                    <a:pt x="2934957" y="1564957"/>
                  </a:lnTo>
                  <a:lnTo>
                    <a:pt x="4101909" y="1303807"/>
                  </a:lnTo>
                  <a:lnTo>
                    <a:pt x="4101909" y="1118895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4" name="object 4"/>
          <p:cNvSpPr/>
          <p:nvPr/>
        </p:nvSpPr>
        <p:spPr>
          <a:xfrm>
            <a:off x="810894" y="4371575"/>
            <a:ext cx="3961129" cy="1511935"/>
          </a:xfrm>
          <a:custGeom>
            <a:avLst/>
            <a:gdLst/>
            <a:ahLst/>
            <a:cxnLst/>
            <a:rect l="l" t="t" r="r" b="b"/>
            <a:pathLst>
              <a:path w="3961129" h="1511935">
                <a:moveTo>
                  <a:pt x="0" y="251968"/>
                </a:moveTo>
                <a:lnTo>
                  <a:pt x="4059" y="206674"/>
                </a:lnTo>
                <a:lnTo>
                  <a:pt x="15764" y="164044"/>
                </a:lnTo>
                <a:lnTo>
                  <a:pt x="34401" y="124791"/>
                </a:lnTo>
                <a:lnTo>
                  <a:pt x="59261" y="89624"/>
                </a:lnTo>
                <a:lnTo>
                  <a:pt x="89629" y="59256"/>
                </a:lnTo>
                <a:lnTo>
                  <a:pt x="124796" y="34399"/>
                </a:lnTo>
                <a:lnTo>
                  <a:pt x="164049" y="15762"/>
                </a:lnTo>
                <a:lnTo>
                  <a:pt x="206677" y="4059"/>
                </a:lnTo>
                <a:lnTo>
                  <a:pt x="251968" y="0"/>
                </a:lnTo>
                <a:lnTo>
                  <a:pt x="3708908" y="0"/>
                </a:lnTo>
                <a:lnTo>
                  <a:pt x="3754198" y="4059"/>
                </a:lnTo>
                <a:lnTo>
                  <a:pt x="3796826" y="15762"/>
                </a:lnTo>
                <a:lnTo>
                  <a:pt x="3836079" y="34399"/>
                </a:lnTo>
                <a:lnTo>
                  <a:pt x="3871246" y="59256"/>
                </a:lnTo>
                <a:lnTo>
                  <a:pt x="3901614" y="89624"/>
                </a:lnTo>
                <a:lnTo>
                  <a:pt x="3926474" y="124791"/>
                </a:lnTo>
                <a:lnTo>
                  <a:pt x="3945111" y="164044"/>
                </a:lnTo>
                <a:lnTo>
                  <a:pt x="3956816" y="206674"/>
                </a:lnTo>
                <a:lnTo>
                  <a:pt x="3960876" y="251968"/>
                </a:lnTo>
                <a:lnTo>
                  <a:pt x="3960876" y="1259827"/>
                </a:lnTo>
                <a:lnTo>
                  <a:pt x="3956816" y="1305121"/>
                </a:lnTo>
                <a:lnTo>
                  <a:pt x="3945111" y="1347752"/>
                </a:lnTo>
                <a:lnTo>
                  <a:pt x="3926474" y="1387007"/>
                </a:lnTo>
                <a:lnTo>
                  <a:pt x="3901614" y="1422175"/>
                </a:lnTo>
                <a:lnTo>
                  <a:pt x="3871246" y="1452545"/>
                </a:lnTo>
                <a:lnTo>
                  <a:pt x="3836079" y="1477405"/>
                </a:lnTo>
                <a:lnTo>
                  <a:pt x="3796826" y="1496043"/>
                </a:lnTo>
                <a:lnTo>
                  <a:pt x="3754198" y="1507748"/>
                </a:lnTo>
                <a:lnTo>
                  <a:pt x="3708908" y="1511808"/>
                </a:lnTo>
                <a:lnTo>
                  <a:pt x="251968" y="1511808"/>
                </a:lnTo>
                <a:lnTo>
                  <a:pt x="206677" y="1507748"/>
                </a:lnTo>
                <a:lnTo>
                  <a:pt x="164049" y="1496043"/>
                </a:lnTo>
                <a:lnTo>
                  <a:pt x="124796" y="1477405"/>
                </a:lnTo>
                <a:lnTo>
                  <a:pt x="89629" y="1452545"/>
                </a:lnTo>
                <a:lnTo>
                  <a:pt x="59261" y="1422175"/>
                </a:lnTo>
                <a:lnTo>
                  <a:pt x="34401" y="1387007"/>
                </a:lnTo>
                <a:lnTo>
                  <a:pt x="15764" y="1347752"/>
                </a:lnTo>
                <a:lnTo>
                  <a:pt x="4059" y="1305121"/>
                </a:lnTo>
                <a:lnTo>
                  <a:pt x="0" y="1259827"/>
                </a:lnTo>
                <a:lnTo>
                  <a:pt x="0" y="251968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65194" y="4748315"/>
            <a:ext cx="403050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Gotham Pro Black"/>
                <a:cs typeface="Gotham Pro Black"/>
              </a:rPr>
              <a:t>ЕДИНАЯ</a:t>
            </a:r>
            <a:r>
              <a:rPr sz="3200" b="1" spc="-90" dirty="0">
                <a:solidFill>
                  <a:srgbClr val="C00000"/>
                </a:solidFill>
                <a:latin typeface="Gotham Pro Black"/>
                <a:cs typeface="Gotham Pro Black"/>
              </a:rPr>
              <a:t> </a:t>
            </a:r>
            <a:r>
              <a:rPr sz="3200" b="1" dirty="0">
                <a:solidFill>
                  <a:srgbClr val="C00000"/>
                </a:solidFill>
                <a:latin typeface="Gotham Pro Black"/>
                <a:cs typeface="Gotham Pro Black"/>
              </a:rPr>
              <a:t>ЦЕЛЬ</a:t>
            </a:r>
            <a:endParaRPr sz="3200" dirty="0">
              <a:latin typeface="Gotham Pro Black"/>
              <a:cs typeface="Gotham Pro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58155" y="4215384"/>
            <a:ext cx="1969770" cy="0"/>
          </a:xfrm>
          <a:custGeom>
            <a:avLst/>
            <a:gdLst/>
            <a:ahLst/>
            <a:cxnLst/>
            <a:rect l="l" t="t" r="r" b="b"/>
            <a:pathLst>
              <a:path w="1969770">
                <a:moveTo>
                  <a:pt x="0" y="0"/>
                </a:moveTo>
                <a:lnTo>
                  <a:pt x="1969503" y="0"/>
                </a:lnTo>
              </a:path>
            </a:pathLst>
          </a:custGeom>
          <a:ln w="762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89547" y="4101074"/>
            <a:ext cx="229235" cy="228600"/>
          </a:xfrm>
          <a:custGeom>
            <a:avLst/>
            <a:gdLst/>
            <a:ahLst/>
            <a:cxnLst/>
            <a:rect l="l" t="t" r="r" b="b"/>
            <a:pathLst>
              <a:path w="229234" h="228600">
                <a:moveTo>
                  <a:pt x="12" y="0"/>
                </a:moveTo>
                <a:lnTo>
                  <a:pt x="0" y="228600"/>
                </a:lnTo>
                <a:lnTo>
                  <a:pt x="228612" y="114312"/>
                </a:lnTo>
                <a:lnTo>
                  <a:pt x="1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58155" y="4643628"/>
            <a:ext cx="1609725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496" y="0"/>
                </a:lnTo>
              </a:path>
            </a:pathLst>
          </a:custGeom>
          <a:ln w="762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29548" y="4529318"/>
            <a:ext cx="229235" cy="228600"/>
          </a:xfrm>
          <a:custGeom>
            <a:avLst/>
            <a:gdLst/>
            <a:ahLst/>
            <a:cxnLst/>
            <a:rect l="l" t="t" r="r" b="b"/>
            <a:pathLst>
              <a:path w="229234" h="228600">
                <a:moveTo>
                  <a:pt x="12" y="0"/>
                </a:moveTo>
                <a:lnTo>
                  <a:pt x="0" y="228600"/>
                </a:lnTo>
                <a:lnTo>
                  <a:pt x="228612" y="114312"/>
                </a:lnTo>
                <a:lnTo>
                  <a:pt x="1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58155" y="5074920"/>
            <a:ext cx="1249680" cy="0"/>
          </a:xfrm>
          <a:custGeom>
            <a:avLst/>
            <a:gdLst/>
            <a:ahLst/>
            <a:cxnLst/>
            <a:rect l="l" t="t" r="r" b="b"/>
            <a:pathLst>
              <a:path w="1249679">
                <a:moveTo>
                  <a:pt x="0" y="0"/>
                </a:moveTo>
                <a:lnTo>
                  <a:pt x="1249502" y="0"/>
                </a:lnTo>
              </a:path>
            </a:pathLst>
          </a:custGeom>
          <a:ln w="762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69549" y="4960610"/>
            <a:ext cx="229235" cy="228600"/>
          </a:xfrm>
          <a:custGeom>
            <a:avLst/>
            <a:gdLst/>
            <a:ahLst/>
            <a:cxnLst/>
            <a:rect l="l" t="t" r="r" b="b"/>
            <a:pathLst>
              <a:path w="229235" h="228600">
                <a:moveTo>
                  <a:pt x="12" y="0"/>
                </a:moveTo>
                <a:lnTo>
                  <a:pt x="0" y="228600"/>
                </a:lnTo>
                <a:lnTo>
                  <a:pt x="228612" y="114312"/>
                </a:lnTo>
                <a:lnTo>
                  <a:pt x="1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58155" y="5492496"/>
            <a:ext cx="889635" cy="0"/>
          </a:xfrm>
          <a:custGeom>
            <a:avLst/>
            <a:gdLst/>
            <a:ahLst/>
            <a:cxnLst/>
            <a:rect l="l" t="t" r="r" b="b"/>
            <a:pathLst>
              <a:path w="889635">
                <a:moveTo>
                  <a:pt x="0" y="0"/>
                </a:moveTo>
                <a:lnTo>
                  <a:pt x="889495" y="0"/>
                </a:lnTo>
              </a:path>
            </a:pathLst>
          </a:custGeom>
          <a:ln w="762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09548" y="5378186"/>
            <a:ext cx="229235" cy="228600"/>
          </a:xfrm>
          <a:custGeom>
            <a:avLst/>
            <a:gdLst/>
            <a:ahLst/>
            <a:cxnLst/>
            <a:rect l="l" t="t" r="r" b="b"/>
            <a:pathLst>
              <a:path w="229235" h="228600">
                <a:moveTo>
                  <a:pt x="12" y="0"/>
                </a:moveTo>
                <a:lnTo>
                  <a:pt x="0" y="228600"/>
                </a:lnTo>
                <a:lnTo>
                  <a:pt x="228612" y="114312"/>
                </a:lnTo>
                <a:lnTo>
                  <a:pt x="1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10894" y="1720038"/>
            <a:ext cx="11049000" cy="25468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otham Pro"/>
                <a:cs typeface="Gotham Pro"/>
              </a:rPr>
              <a:t>Цель</a:t>
            </a:r>
            <a:r>
              <a:rPr sz="1400" spc="-10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воспитания</a:t>
            </a:r>
            <a:r>
              <a:rPr sz="1400" spc="-35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обучающихся</a:t>
            </a:r>
            <a:r>
              <a:rPr sz="1400" spc="-30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в</a:t>
            </a:r>
            <a:r>
              <a:rPr sz="1400" spc="10" dirty="0">
                <a:latin typeface="Gotham Pro"/>
                <a:cs typeface="Gotham Pro"/>
              </a:rPr>
              <a:t> </a:t>
            </a:r>
            <a:r>
              <a:rPr lang="ru-RU" sz="1400" dirty="0">
                <a:latin typeface="Gotham Pro"/>
                <a:cs typeface="Gotham Pro"/>
              </a:rPr>
              <a:t>ПОО</a:t>
            </a:r>
            <a:r>
              <a:rPr sz="1800" b="1" spc="-5" dirty="0">
                <a:latin typeface="Gotham Pro"/>
                <a:cs typeface="Gotham Pro"/>
              </a:rPr>
              <a:t>*</a:t>
            </a:r>
            <a:r>
              <a:rPr sz="1400" spc="-5" dirty="0">
                <a:latin typeface="Gotham Pro"/>
                <a:cs typeface="Gotham Pro"/>
              </a:rPr>
              <a:t>:</a:t>
            </a:r>
            <a:r>
              <a:rPr sz="1400" spc="15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развитие</a:t>
            </a:r>
            <a:r>
              <a:rPr sz="1400" spc="-30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личности,</a:t>
            </a:r>
            <a:r>
              <a:rPr sz="1400" spc="-5" dirty="0">
                <a:latin typeface="Gotham Pro"/>
                <a:cs typeface="Gotham Pro"/>
              </a:rPr>
              <a:t> создание</a:t>
            </a:r>
            <a:r>
              <a:rPr sz="1400" spc="-30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условий</a:t>
            </a:r>
            <a:r>
              <a:rPr sz="1400" spc="-5" dirty="0">
                <a:latin typeface="Gotham Pro"/>
                <a:cs typeface="Gotham Pro"/>
              </a:rPr>
              <a:t> для</a:t>
            </a:r>
            <a:r>
              <a:rPr sz="1400" spc="5" dirty="0">
                <a:latin typeface="Gotham Pro"/>
                <a:cs typeface="Gotham Pro"/>
              </a:rPr>
              <a:t> </a:t>
            </a:r>
            <a:r>
              <a:rPr sz="1400" spc="-5" dirty="0">
                <a:latin typeface="Gotham Pro"/>
                <a:cs typeface="Gotham Pro"/>
              </a:rPr>
              <a:t>самоопределения</a:t>
            </a:r>
            <a:endParaRPr sz="1400" dirty="0">
              <a:latin typeface="Gotham Pro"/>
              <a:cs typeface="Gotham Pro"/>
            </a:endParaRPr>
          </a:p>
          <a:p>
            <a:pPr marL="42545" marR="279400">
              <a:lnSpc>
                <a:spcPct val="100000"/>
              </a:lnSpc>
            </a:pPr>
            <a:r>
              <a:rPr sz="1400" dirty="0">
                <a:latin typeface="Gotham Pro"/>
                <a:cs typeface="Gotham Pro"/>
              </a:rPr>
              <a:t>и</a:t>
            </a:r>
            <a:r>
              <a:rPr sz="1400" spc="20" dirty="0">
                <a:latin typeface="Gotham Pro"/>
                <a:cs typeface="Gotham Pro"/>
              </a:rPr>
              <a:t> </a:t>
            </a:r>
            <a:r>
              <a:rPr sz="1400" spc="-5" dirty="0">
                <a:latin typeface="Gotham Pro"/>
                <a:cs typeface="Gotham Pro"/>
              </a:rPr>
              <a:t>социализации </a:t>
            </a:r>
            <a:r>
              <a:rPr sz="1400" dirty="0">
                <a:latin typeface="Gotham Pro"/>
                <a:cs typeface="Gotham Pro"/>
              </a:rPr>
              <a:t>на</a:t>
            </a:r>
            <a:r>
              <a:rPr sz="1400" spc="20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основе</a:t>
            </a:r>
            <a:r>
              <a:rPr sz="1400" spc="-25" dirty="0">
                <a:latin typeface="Gotham Pro"/>
                <a:cs typeface="Gotham Pro"/>
              </a:rPr>
              <a:t> </a:t>
            </a:r>
            <a:r>
              <a:rPr sz="1400" spc="-5" dirty="0">
                <a:latin typeface="Gotham Pro"/>
                <a:cs typeface="Gotham Pro"/>
              </a:rPr>
              <a:t>социокультурных,</a:t>
            </a:r>
            <a:r>
              <a:rPr sz="1400" spc="-25" dirty="0">
                <a:latin typeface="Gotham Pro"/>
                <a:cs typeface="Gotham Pro"/>
              </a:rPr>
              <a:t> </a:t>
            </a:r>
            <a:r>
              <a:rPr sz="1400" spc="-5" dirty="0">
                <a:latin typeface="Gotham Pro"/>
                <a:cs typeface="Gotham Pro"/>
              </a:rPr>
              <a:t>духовно-нравственных</a:t>
            </a:r>
            <a:r>
              <a:rPr sz="1400" spc="5" dirty="0">
                <a:latin typeface="Gotham Pro"/>
                <a:cs typeface="Gotham Pro"/>
              </a:rPr>
              <a:t> </a:t>
            </a:r>
            <a:r>
              <a:rPr sz="1400" spc="-5" dirty="0">
                <a:latin typeface="Gotham Pro"/>
                <a:cs typeface="Gotham Pro"/>
              </a:rPr>
              <a:t>ценностей</a:t>
            </a:r>
            <a:r>
              <a:rPr sz="1400" spc="-15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и</a:t>
            </a:r>
            <a:r>
              <a:rPr sz="1400" spc="30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принятых</a:t>
            </a:r>
            <a:r>
              <a:rPr sz="1400" spc="-20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в</a:t>
            </a:r>
            <a:r>
              <a:rPr sz="1400" spc="25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российском</a:t>
            </a:r>
            <a:r>
              <a:rPr sz="1400" spc="-10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обществе </a:t>
            </a:r>
            <a:r>
              <a:rPr sz="1400" spc="-405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правил и норм поведения в интересах человека, </a:t>
            </a:r>
            <a:r>
              <a:rPr sz="1400" spc="-5" dirty="0">
                <a:latin typeface="Gotham Pro"/>
                <a:cs typeface="Gotham Pro"/>
              </a:rPr>
              <a:t>семьи, </a:t>
            </a:r>
            <a:r>
              <a:rPr sz="1400" dirty="0">
                <a:latin typeface="Gotham Pro"/>
                <a:cs typeface="Gotham Pro"/>
              </a:rPr>
              <a:t>общества и государства, формирование у обучающихся </a:t>
            </a:r>
            <a:r>
              <a:rPr sz="1400" spc="5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чувства патриотизма, </a:t>
            </a:r>
            <a:r>
              <a:rPr sz="1400" spc="-5" dirty="0">
                <a:latin typeface="Gotham Pro"/>
                <a:cs typeface="Gotham Pro"/>
              </a:rPr>
              <a:t>гражданственности, </a:t>
            </a:r>
            <a:r>
              <a:rPr sz="1400" dirty="0">
                <a:latin typeface="Gotham Pro"/>
                <a:cs typeface="Gotham Pro"/>
              </a:rPr>
              <a:t>уважения к памяти защитников Отечества и подвигам Героев Отечества, </a:t>
            </a:r>
            <a:r>
              <a:rPr sz="1400" spc="-405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закону</a:t>
            </a:r>
            <a:r>
              <a:rPr sz="1400" spc="-15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и </a:t>
            </a:r>
            <a:r>
              <a:rPr sz="1400" spc="-5" dirty="0">
                <a:latin typeface="Gotham Pro"/>
                <a:cs typeface="Gotham Pro"/>
              </a:rPr>
              <a:t>правопорядку,</a:t>
            </a:r>
            <a:r>
              <a:rPr sz="1400" spc="-30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человеку</a:t>
            </a:r>
            <a:r>
              <a:rPr sz="1400" spc="-15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труда</a:t>
            </a:r>
            <a:r>
              <a:rPr sz="1400" spc="-20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и старшему</a:t>
            </a:r>
            <a:r>
              <a:rPr sz="1400" spc="-25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поколению,</a:t>
            </a:r>
            <a:r>
              <a:rPr sz="1400" spc="-10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взаимного</a:t>
            </a:r>
            <a:r>
              <a:rPr sz="1400" spc="-40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уважения,</a:t>
            </a:r>
            <a:r>
              <a:rPr sz="1400" spc="-35" dirty="0">
                <a:latin typeface="Gotham Pro"/>
                <a:cs typeface="Gotham Pro"/>
              </a:rPr>
              <a:t> </a:t>
            </a:r>
            <a:r>
              <a:rPr sz="1400" dirty="0" err="1">
                <a:latin typeface="Gotham Pro"/>
                <a:cs typeface="Gotham Pro"/>
              </a:rPr>
              <a:t>бережного</a:t>
            </a:r>
            <a:r>
              <a:rPr sz="1400" spc="-10" dirty="0">
                <a:latin typeface="Gotham Pro"/>
                <a:cs typeface="Gotham Pro"/>
              </a:rPr>
              <a:t> </a:t>
            </a:r>
            <a:r>
              <a:rPr sz="1400" spc="-5" dirty="0" err="1">
                <a:latin typeface="Gotham Pro"/>
                <a:cs typeface="Gotham Pro"/>
              </a:rPr>
              <a:t>отношения</a:t>
            </a:r>
            <a:r>
              <a:rPr lang="ru-RU" sz="1400" spc="-5" dirty="0">
                <a:latin typeface="Gotham Pro"/>
                <a:cs typeface="Gotham Pro"/>
              </a:rPr>
              <a:t> </a:t>
            </a:r>
            <a:r>
              <a:rPr sz="1400" cap="small" spc="5" dirty="0">
                <a:latin typeface="Gotham Pro"/>
                <a:cs typeface="Gotham Pro"/>
              </a:rPr>
              <a:t>к</a:t>
            </a:r>
            <a:r>
              <a:rPr sz="1400" spc="5" dirty="0">
                <a:latin typeface="Gotham Pro"/>
                <a:cs typeface="Gotham Pro"/>
              </a:rPr>
              <a:t> </a:t>
            </a:r>
            <a:r>
              <a:rPr sz="1400" spc="-5" dirty="0">
                <a:latin typeface="Gotham Pro"/>
                <a:cs typeface="Gotham Pro"/>
              </a:rPr>
              <a:t>ку</a:t>
            </a:r>
            <a:r>
              <a:rPr sz="1400" spc="-10" dirty="0">
                <a:latin typeface="Gotham Pro"/>
                <a:cs typeface="Gotham Pro"/>
              </a:rPr>
              <a:t>л</a:t>
            </a:r>
            <a:r>
              <a:rPr sz="1400" dirty="0">
                <a:latin typeface="Gotham Pro"/>
                <a:cs typeface="Gotham Pro"/>
              </a:rPr>
              <a:t>ь</a:t>
            </a:r>
            <a:r>
              <a:rPr sz="1400" spc="5" dirty="0">
                <a:latin typeface="Gotham Pro"/>
                <a:cs typeface="Gotham Pro"/>
              </a:rPr>
              <a:t>т</a:t>
            </a:r>
            <a:r>
              <a:rPr sz="1400" spc="-5" dirty="0">
                <a:latin typeface="Gotham Pro"/>
                <a:cs typeface="Gotham Pro"/>
              </a:rPr>
              <a:t>у</a:t>
            </a:r>
            <a:r>
              <a:rPr sz="1400" dirty="0">
                <a:latin typeface="Gotham Pro"/>
                <a:cs typeface="Gotham Pro"/>
              </a:rPr>
              <a:t>рно</a:t>
            </a:r>
            <a:r>
              <a:rPr sz="1400" spc="-10" dirty="0">
                <a:latin typeface="Gotham Pro"/>
                <a:cs typeface="Gotham Pro"/>
              </a:rPr>
              <a:t>м</a:t>
            </a:r>
            <a:r>
              <a:rPr sz="1400" dirty="0">
                <a:latin typeface="Gotham Pro"/>
                <a:cs typeface="Gotham Pro"/>
              </a:rPr>
              <a:t>у</a:t>
            </a:r>
            <a:r>
              <a:rPr sz="1400" spc="-40" dirty="0">
                <a:latin typeface="Gotham Pro"/>
                <a:cs typeface="Gotham Pro"/>
              </a:rPr>
              <a:t> </a:t>
            </a:r>
            <a:r>
              <a:rPr sz="1400" spc="-5" dirty="0">
                <a:latin typeface="Gotham Pro"/>
                <a:cs typeface="Gotham Pro"/>
              </a:rPr>
              <a:t>н</a:t>
            </a:r>
            <a:r>
              <a:rPr sz="1400" dirty="0">
                <a:latin typeface="Gotham Pro"/>
                <a:cs typeface="Gotham Pro"/>
              </a:rPr>
              <a:t>ас</a:t>
            </a:r>
            <a:r>
              <a:rPr sz="1400" spc="-10" dirty="0">
                <a:latin typeface="Gotham Pro"/>
                <a:cs typeface="Gotham Pro"/>
              </a:rPr>
              <a:t>л</a:t>
            </a:r>
            <a:r>
              <a:rPr sz="1400" spc="-5" dirty="0">
                <a:latin typeface="Gotham Pro"/>
                <a:cs typeface="Gotham Pro"/>
              </a:rPr>
              <a:t>ед</a:t>
            </a:r>
            <a:r>
              <a:rPr sz="1400" dirty="0">
                <a:latin typeface="Gotham Pro"/>
                <a:cs typeface="Gotham Pro"/>
              </a:rPr>
              <a:t>ию</a:t>
            </a:r>
            <a:r>
              <a:rPr sz="1400" spc="-20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и</a:t>
            </a:r>
            <a:r>
              <a:rPr sz="1400" spc="10" dirty="0">
                <a:latin typeface="Gotham Pro"/>
                <a:cs typeface="Gotham Pro"/>
              </a:rPr>
              <a:t> </a:t>
            </a:r>
            <a:r>
              <a:rPr sz="1400" spc="5" dirty="0">
                <a:latin typeface="Gotham Pro"/>
                <a:cs typeface="Gotham Pro"/>
              </a:rPr>
              <a:t>т</a:t>
            </a:r>
            <a:r>
              <a:rPr sz="1400" dirty="0">
                <a:latin typeface="Gotham Pro"/>
                <a:cs typeface="Gotham Pro"/>
              </a:rPr>
              <a:t>ра</a:t>
            </a:r>
            <a:r>
              <a:rPr sz="1400" spc="-5" dirty="0">
                <a:latin typeface="Gotham Pro"/>
                <a:cs typeface="Gotham Pro"/>
              </a:rPr>
              <a:t>д</a:t>
            </a:r>
            <a:r>
              <a:rPr sz="1400" dirty="0">
                <a:latin typeface="Gotham Pro"/>
                <a:cs typeface="Gotham Pro"/>
              </a:rPr>
              <a:t>и</a:t>
            </a:r>
            <a:r>
              <a:rPr sz="1400" spc="-10" dirty="0">
                <a:latin typeface="Gotham Pro"/>
                <a:cs typeface="Gotham Pro"/>
              </a:rPr>
              <a:t>ц</a:t>
            </a:r>
            <a:r>
              <a:rPr sz="1400" dirty="0">
                <a:latin typeface="Gotham Pro"/>
                <a:cs typeface="Gotham Pro"/>
              </a:rPr>
              <a:t>и</a:t>
            </a:r>
            <a:r>
              <a:rPr sz="1400" spc="-5" dirty="0">
                <a:latin typeface="Gotham Pro"/>
                <a:cs typeface="Gotham Pro"/>
              </a:rPr>
              <a:t>я</a:t>
            </a:r>
            <a:r>
              <a:rPr sz="1400" dirty="0">
                <a:latin typeface="Gotham Pro"/>
                <a:cs typeface="Gotham Pro"/>
              </a:rPr>
              <a:t>м</a:t>
            </a:r>
            <a:r>
              <a:rPr sz="1400" spc="-30" dirty="0">
                <a:latin typeface="Gotham Pro"/>
                <a:cs typeface="Gotham Pro"/>
              </a:rPr>
              <a:t> </a:t>
            </a:r>
            <a:r>
              <a:rPr sz="1400" spc="-10" dirty="0">
                <a:latin typeface="Gotham Pro"/>
                <a:cs typeface="Gotham Pro"/>
              </a:rPr>
              <a:t>м</a:t>
            </a:r>
            <a:r>
              <a:rPr sz="1400" spc="-5" dirty="0">
                <a:latin typeface="Gotham Pro"/>
                <a:cs typeface="Gotham Pro"/>
              </a:rPr>
              <a:t>н</a:t>
            </a:r>
            <a:r>
              <a:rPr sz="1400" dirty="0">
                <a:latin typeface="Gotham Pro"/>
                <a:cs typeface="Gotham Pro"/>
              </a:rPr>
              <a:t>о</a:t>
            </a:r>
            <a:r>
              <a:rPr sz="1400" spc="-5" dirty="0">
                <a:latin typeface="Gotham Pro"/>
                <a:cs typeface="Gotham Pro"/>
              </a:rPr>
              <a:t>г</a:t>
            </a:r>
            <a:r>
              <a:rPr sz="1400" spc="5" dirty="0">
                <a:latin typeface="Gotham Pro"/>
                <a:cs typeface="Gotham Pro"/>
              </a:rPr>
              <a:t>о</a:t>
            </a:r>
            <a:r>
              <a:rPr sz="1400" spc="-5" dirty="0">
                <a:latin typeface="Gotham Pro"/>
                <a:cs typeface="Gotham Pro"/>
              </a:rPr>
              <a:t>н</a:t>
            </a:r>
            <a:r>
              <a:rPr sz="1400" dirty="0">
                <a:latin typeface="Gotham Pro"/>
                <a:cs typeface="Gotham Pro"/>
              </a:rPr>
              <a:t>а</a:t>
            </a:r>
            <a:r>
              <a:rPr sz="1400" spc="-10" dirty="0">
                <a:latin typeface="Gotham Pro"/>
                <a:cs typeface="Gotham Pro"/>
              </a:rPr>
              <a:t>ц</a:t>
            </a:r>
            <a:r>
              <a:rPr sz="1400" dirty="0">
                <a:latin typeface="Gotham Pro"/>
                <a:cs typeface="Gotham Pro"/>
              </a:rPr>
              <a:t>и</a:t>
            </a:r>
            <a:r>
              <a:rPr sz="1400" spc="5" dirty="0">
                <a:latin typeface="Gotham Pro"/>
                <a:cs typeface="Gotham Pro"/>
              </a:rPr>
              <a:t>о</a:t>
            </a:r>
            <a:r>
              <a:rPr sz="1400" spc="-5" dirty="0">
                <a:latin typeface="Gotham Pro"/>
                <a:cs typeface="Gotham Pro"/>
              </a:rPr>
              <a:t>н</a:t>
            </a:r>
            <a:r>
              <a:rPr sz="1400" spc="-10" dirty="0">
                <a:latin typeface="Gotham Pro"/>
                <a:cs typeface="Gotham Pro"/>
              </a:rPr>
              <a:t>ал</a:t>
            </a:r>
            <a:r>
              <a:rPr sz="1400" dirty="0">
                <a:latin typeface="Gotham Pro"/>
                <a:cs typeface="Gotham Pro"/>
              </a:rPr>
              <a:t>ь</a:t>
            </a:r>
            <a:r>
              <a:rPr sz="1400" spc="-5" dirty="0">
                <a:latin typeface="Gotham Pro"/>
                <a:cs typeface="Gotham Pro"/>
              </a:rPr>
              <a:t>н</a:t>
            </a:r>
            <a:r>
              <a:rPr sz="1400" spc="-10" dirty="0">
                <a:latin typeface="Gotham Pro"/>
                <a:cs typeface="Gotham Pro"/>
              </a:rPr>
              <a:t>о</a:t>
            </a:r>
            <a:r>
              <a:rPr sz="1400" spc="-5" dirty="0">
                <a:latin typeface="Gotham Pro"/>
                <a:cs typeface="Gotham Pro"/>
              </a:rPr>
              <a:t>г</a:t>
            </a:r>
            <a:r>
              <a:rPr sz="1400" dirty="0">
                <a:latin typeface="Gotham Pro"/>
                <a:cs typeface="Gotham Pro"/>
              </a:rPr>
              <a:t>о</a:t>
            </a:r>
            <a:r>
              <a:rPr sz="1400" spc="-45" dirty="0">
                <a:latin typeface="Gotham Pro"/>
                <a:cs typeface="Gotham Pro"/>
              </a:rPr>
              <a:t> </a:t>
            </a:r>
            <a:r>
              <a:rPr sz="1400" spc="-5" dirty="0">
                <a:latin typeface="Gotham Pro"/>
                <a:cs typeface="Gotham Pro"/>
              </a:rPr>
              <a:t>н</a:t>
            </a:r>
            <a:r>
              <a:rPr sz="1400" dirty="0">
                <a:latin typeface="Gotham Pro"/>
                <a:cs typeface="Gotham Pro"/>
              </a:rPr>
              <a:t>ар</a:t>
            </a:r>
            <a:r>
              <a:rPr sz="1400" spc="5" dirty="0">
                <a:latin typeface="Gotham Pro"/>
                <a:cs typeface="Gotham Pro"/>
              </a:rPr>
              <a:t>о</a:t>
            </a:r>
            <a:r>
              <a:rPr sz="1400" spc="-5" dirty="0">
                <a:latin typeface="Gotham Pro"/>
                <a:cs typeface="Gotham Pro"/>
              </a:rPr>
              <a:t>д</a:t>
            </a:r>
            <a:r>
              <a:rPr sz="1400" dirty="0">
                <a:latin typeface="Gotham Pro"/>
                <a:cs typeface="Gotham Pro"/>
              </a:rPr>
              <a:t>а</a:t>
            </a:r>
            <a:r>
              <a:rPr sz="1400" spc="-25" dirty="0">
                <a:latin typeface="Gotham Pro"/>
                <a:cs typeface="Gotham Pro"/>
              </a:rPr>
              <a:t> </a:t>
            </a:r>
            <a:r>
              <a:rPr sz="1400" spc="-5" dirty="0">
                <a:latin typeface="Gotham Pro"/>
                <a:cs typeface="Gotham Pro"/>
              </a:rPr>
              <a:t>Р</a:t>
            </a:r>
            <a:r>
              <a:rPr sz="1400" dirty="0">
                <a:latin typeface="Gotham Pro"/>
                <a:cs typeface="Gotham Pro"/>
              </a:rPr>
              <a:t>оссийс</a:t>
            </a:r>
            <a:r>
              <a:rPr sz="1400" spc="-5" dirty="0">
                <a:latin typeface="Gotham Pro"/>
                <a:cs typeface="Gotham Pro"/>
              </a:rPr>
              <a:t>к</a:t>
            </a:r>
            <a:r>
              <a:rPr sz="1400" dirty="0">
                <a:latin typeface="Gotham Pro"/>
                <a:cs typeface="Gotham Pro"/>
              </a:rPr>
              <a:t>ой</a:t>
            </a:r>
            <a:r>
              <a:rPr sz="1400" spc="-25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Ф</a:t>
            </a:r>
            <a:r>
              <a:rPr sz="1400" spc="-5" dirty="0">
                <a:latin typeface="Gotham Pro"/>
                <a:cs typeface="Gotham Pro"/>
              </a:rPr>
              <a:t>еде</a:t>
            </a:r>
            <a:r>
              <a:rPr sz="1400" dirty="0">
                <a:latin typeface="Gotham Pro"/>
                <a:cs typeface="Gotham Pro"/>
              </a:rPr>
              <a:t>ра</a:t>
            </a:r>
            <a:r>
              <a:rPr sz="1400" spc="-10" dirty="0">
                <a:latin typeface="Gotham Pro"/>
                <a:cs typeface="Gotham Pro"/>
              </a:rPr>
              <a:t>ц</a:t>
            </a:r>
            <a:r>
              <a:rPr sz="1400" dirty="0">
                <a:latin typeface="Gotham Pro"/>
                <a:cs typeface="Gotham Pro"/>
              </a:rPr>
              <a:t>ии,</a:t>
            </a:r>
            <a:r>
              <a:rPr sz="1400" spc="-10" dirty="0">
                <a:latin typeface="Gotham Pro"/>
                <a:cs typeface="Gotham Pro"/>
              </a:rPr>
              <a:t> п</a:t>
            </a:r>
            <a:r>
              <a:rPr sz="1400" dirty="0">
                <a:latin typeface="Gotham Pro"/>
                <a:cs typeface="Gotham Pro"/>
              </a:rPr>
              <a:t>р</a:t>
            </a:r>
            <a:r>
              <a:rPr sz="1400" spc="-10" dirty="0">
                <a:latin typeface="Gotham Pro"/>
                <a:cs typeface="Gotham Pro"/>
              </a:rPr>
              <a:t>и</a:t>
            </a:r>
            <a:r>
              <a:rPr sz="1400" dirty="0">
                <a:latin typeface="Gotham Pro"/>
                <a:cs typeface="Gotham Pro"/>
              </a:rPr>
              <a:t>р</a:t>
            </a:r>
            <a:r>
              <a:rPr sz="1400" spc="-10" dirty="0">
                <a:latin typeface="Gotham Pro"/>
                <a:cs typeface="Gotham Pro"/>
              </a:rPr>
              <a:t>о</a:t>
            </a:r>
            <a:r>
              <a:rPr sz="1400" spc="-20" dirty="0">
                <a:latin typeface="Gotham Pro"/>
                <a:cs typeface="Gotham Pro"/>
              </a:rPr>
              <a:t>д</a:t>
            </a:r>
            <a:r>
              <a:rPr sz="1400" dirty="0">
                <a:latin typeface="Gotham Pro"/>
                <a:cs typeface="Gotham Pro"/>
              </a:rPr>
              <a:t>е</a:t>
            </a:r>
            <a:r>
              <a:rPr sz="1400" spc="-30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и о</a:t>
            </a:r>
            <a:r>
              <a:rPr sz="1400" spc="-5" dirty="0">
                <a:latin typeface="Gotham Pro"/>
                <a:cs typeface="Gotham Pro"/>
              </a:rPr>
              <a:t>к</a:t>
            </a:r>
            <a:r>
              <a:rPr sz="1400" dirty="0">
                <a:latin typeface="Gotham Pro"/>
                <a:cs typeface="Gotham Pro"/>
              </a:rPr>
              <a:t>р</a:t>
            </a:r>
            <a:r>
              <a:rPr sz="1400" spc="-5" dirty="0">
                <a:latin typeface="Gotham Pro"/>
                <a:cs typeface="Gotham Pro"/>
              </a:rPr>
              <a:t>у</a:t>
            </a:r>
            <a:r>
              <a:rPr sz="1400" spc="5" dirty="0">
                <a:latin typeface="Gotham Pro"/>
                <a:cs typeface="Gotham Pro"/>
              </a:rPr>
              <a:t>ж</a:t>
            </a:r>
            <a:r>
              <a:rPr sz="1400" dirty="0">
                <a:latin typeface="Gotham Pro"/>
                <a:cs typeface="Gotham Pro"/>
              </a:rPr>
              <a:t>а</a:t>
            </a:r>
            <a:r>
              <a:rPr sz="1400" spc="-5" dirty="0">
                <a:latin typeface="Gotham Pro"/>
                <a:cs typeface="Gotham Pro"/>
              </a:rPr>
              <a:t>ю</a:t>
            </a:r>
            <a:r>
              <a:rPr sz="1400" spc="-10" dirty="0">
                <a:latin typeface="Gotham Pro"/>
                <a:cs typeface="Gotham Pro"/>
              </a:rPr>
              <a:t>щ</a:t>
            </a:r>
            <a:r>
              <a:rPr sz="1400" spc="-5" dirty="0">
                <a:latin typeface="Gotham Pro"/>
                <a:cs typeface="Gotham Pro"/>
              </a:rPr>
              <a:t>е</a:t>
            </a:r>
            <a:r>
              <a:rPr sz="1400" dirty="0">
                <a:latin typeface="Gotham Pro"/>
                <a:cs typeface="Gotham Pro"/>
              </a:rPr>
              <a:t>й ср</a:t>
            </a:r>
            <a:r>
              <a:rPr sz="1400" spc="-5" dirty="0">
                <a:latin typeface="Gotham Pro"/>
                <a:cs typeface="Gotham Pro"/>
              </a:rPr>
              <a:t>еде</a:t>
            </a:r>
            <a:r>
              <a:rPr sz="1400" dirty="0">
                <a:latin typeface="Gotham Pro"/>
                <a:cs typeface="Gotham Pro"/>
              </a:rPr>
              <a:t>;</a:t>
            </a:r>
            <a:r>
              <a:rPr sz="1400" spc="-10" dirty="0">
                <a:latin typeface="Gotham Pro"/>
                <a:cs typeface="Gotham Pro"/>
              </a:rPr>
              <a:t> </a:t>
            </a:r>
            <a:r>
              <a:rPr sz="1400" spc="5" dirty="0">
                <a:latin typeface="Gotham Pro"/>
                <a:cs typeface="Gotham Pro"/>
              </a:rPr>
              <a:t>по</a:t>
            </a:r>
            <a:r>
              <a:rPr sz="1400" spc="-5" dirty="0">
                <a:latin typeface="Gotham Pro"/>
                <a:cs typeface="Gotham Pro"/>
              </a:rPr>
              <a:t>дг</a:t>
            </a:r>
            <a:r>
              <a:rPr sz="1400" spc="-10" dirty="0">
                <a:latin typeface="Gotham Pro"/>
                <a:cs typeface="Gotham Pro"/>
              </a:rPr>
              <a:t>о</a:t>
            </a:r>
            <a:r>
              <a:rPr sz="1400" spc="5" dirty="0">
                <a:latin typeface="Gotham Pro"/>
                <a:cs typeface="Gotham Pro"/>
              </a:rPr>
              <a:t>т</a:t>
            </a:r>
            <a:r>
              <a:rPr sz="1400" spc="-10" dirty="0">
                <a:latin typeface="Gotham Pro"/>
                <a:cs typeface="Gotham Pro"/>
              </a:rPr>
              <a:t>о</a:t>
            </a:r>
            <a:r>
              <a:rPr sz="1400" spc="5" dirty="0">
                <a:latin typeface="Gotham Pro"/>
                <a:cs typeface="Gotham Pro"/>
              </a:rPr>
              <a:t>в</a:t>
            </a:r>
            <a:r>
              <a:rPr sz="1400" spc="-5" dirty="0">
                <a:latin typeface="Gotham Pro"/>
                <a:cs typeface="Gotham Pro"/>
              </a:rPr>
              <a:t>к</a:t>
            </a:r>
            <a:r>
              <a:rPr sz="1400" dirty="0">
                <a:latin typeface="Gotham Pro"/>
                <a:cs typeface="Gotham Pro"/>
              </a:rPr>
              <a:t>а</a:t>
            </a:r>
            <a:r>
              <a:rPr sz="1400" spc="-35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к</a:t>
            </a:r>
            <a:r>
              <a:rPr sz="1400" spc="5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са</a:t>
            </a:r>
            <a:r>
              <a:rPr sz="1400" spc="-10" dirty="0">
                <a:latin typeface="Gotham Pro"/>
                <a:cs typeface="Gotham Pro"/>
              </a:rPr>
              <a:t>м</a:t>
            </a:r>
            <a:r>
              <a:rPr sz="1400" spc="5" dirty="0">
                <a:latin typeface="Gotham Pro"/>
                <a:cs typeface="Gotham Pro"/>
              </a:rPr>
              <a:t>о</a:t>
            </a:r>
            <a:r>
              <a:rPr sz="1400" dirty="0">
                <a:latin typeface="Gotham Pro"/>
                <a:cs typeface="Gotham Pro"/>
              </a:rPr>
              <a:t>с</a:t>
            </a:r>
            <a:r>
              <a:rPr sz="1400" spc="5" dirty="0">
                <a:latin typeface="Gotham Pro"/>
                <a:cs typeface="Gotham Pro"/>
              </a:rPr>
              <a:t>то</a:t>
            </a:r>
            <a:r>
              <a:rPr sz="1400" spc="-5" dirty="0">
                <a:latin typeface="Gotham Pro"/>
                <a:cs typeface="Gotham Pro"/>
              </a:rPr>
              <a:t>я</a:t>
            </a:r>
            <a:r>
              <a:rPr sz="1400" spc="-10" dirty="0">
                <a:latin typeface="Gotham Pro"/>
                <a:cs typeface="Gotham Pro"/>
              </a:rPr>
              <a:t>т</a:t>
            </a:r>
            <a:r>
              <a:rPr sz="1400" spc="-5" dirty="0">
                <a:latin typeface="Gotham Pro"/>
                <a:cs typeface="Gotham Pro"/>
              </a:rPr>
              <a:t>е</a:t>
            </a:r>
            <a:r>
              <a:rPr sz="1400" spc="-10" dirty="0">
                <a:latin typeface="Gotham Pro"/>
                <a:cs typeface="Gotham Pro"/>
              </a:rPr>
              <a:t>л</a:t>
            </a:r>
            <a:r>
              <a:rPr sz="1400" spc="-15" dirty="0">
                <a:latin typeface="Gotham Pro"/>
                <a:cs typeface="Gotham Pro"/>
              </a:rPr>
              <a:t>ь</a:t>
            </a:r>
            <a:r>
              <a:rPr sz="1400" dirty="0">
                <a:latin typeface="Gotham Pro"/>
                <a:cs typeface="Gotham Pro"/>
              </a:rPr>
              <a:t>н</a:t>
            </a:r>
            <a:r>
              <a:rPr sz="1400" spc="-10" dirty="0">
                <a:latin typeface="Gotham Pro"/>
                <a:cs typeface="Gotham Pro"/>
              </a:rPr>
              <a:t>о</a:t>
            </a:r>
            <a:r>
              <a:rPr sz="1400" dirty="0">
                <a:latin typeface="Gotham Pro"/>
                <a:cs typeface="Gotham Pro"/>
              </a:rPr>
              <a:t>й</a:t>
            </a:r>
            <a:r>
              <a:rPr sz="1400" spc="-25" dirty="0">
                <a:latin typeface="Gotham Pro"/>
                <a:cs typeface="Gotham Pro"/>
              </a:rPr>
              <a:t> </a:t>
            </a:r>
            <a:r>
              <a:rPr sz="1400" spc="5" dirty="0">
                <a:latin typeface="Gotham Pro"/>
                <a:cs typeface="Gotham Pro"/>
              </a:rPr>
              <a:t>п</a:t>
            </a:r>
            <a:r>
              <a:rPr sz="1400" dirty="0">
                <a:latin typeface="Gotham Pro"/>
                <a:cs typeface="Gotham Pro"/>
              </a:rPr>
              <a:t>р</a:t>
            </a:r>
            <a:r>
              <a:rPr sz="1400" spc="5" dirty="0">
                <a:latin typeface="Gotham Pro"/>
                <a:cs typeface="Gotham Pro"/>
              </a:rPr>
              <a:t>о</a:t>
            </a:r>
            <a:r>
              <a:rPr sz="1400" spc="-5" dirty="0">
                <a:latin typeface="Gotham Pro"/>
                <a:cs typeface="Gotham Pro"/>
              </a:rPr>
              <a:t>ф</a:t>
            </a:r>
            <a:r>
              <a:rPr sz="1400" spc="-20" dirty="0">
                <a:latin typeface="Gotham Pro"/>
                <a:cs typeface="Gotham Pro"/>
              </a:rPr>
              <a:t>е</a:t>
            </a:r>
            <a:r>
              <a:rPr sz="1400" dirty="0">
                <a:latin typeface="Gotham Pro"/>
                <a:cs typeface="Gotham Pro"/>
              </a:rPr>
              <a:t>сси</a:t>
            </a:r>
            <a:r>
              <a:rPr sz="1400" spc="-10" dirty="0">
                <a:latin typeface="Gotham Pro"/>
                <a:cs typeface="Gotham Pro"/>
              </a:rPr>
              <a:t>о</a:t>
            </a:r>
            <a:r>
              <a:rPr sz="1400" spc="-5" dirty="0">
                <a:latin typeface="Gotham Pro"/>
                <a:cs typeface="Gotham Pro"/>
              </a:rPr>
              <a:t>н</a:t>
            </a:r>
            <a:r>
              <a:rPr sz="1400" spc="-10" dirty="0">
                <a:latin typeface="Gotham Pro"/>
                <a:cs typeface="Gotham Pro"/>
              </a:rPr>
              <a:t>ал</a:t>
            </a:r>
            <a:r>
              <a:rPr sz="1400" dirty="0">
                <a:latin typeface="Gotham Pro"/>
                <a:cs typeface="Gotham Pro"/>
              </a:rPr>
              <a:t>ь</a:t>
            </a:r>
            <a:r>
              <a:rPr sz="1400" spc="-5" dirty="0">
                <a:latin typeface="Gotham Pro"/>
                <a:cs typeface="Gotham Pro"/>
              </a:rPr>
              <a:t>н</a:t>
            </a:r>
            <a:r>
              <a:rPr sz="1400" spc="-10" dirty="0">
                <a:latin typeface="Gotham Pro"/>
                <a:cs typeface="Gotham Pro"/>
              </a:rPr>
              <a:t>о</a:t>
            </a:r>
            <a:r>
              <a:rPr sz="1400" dirty="0">
                <a:latin typeface="Gotham Pro"/>
                <a:cs typeface="Gotham Pro"/>
              </a:rPr>
              <a:t>й</a:t>
            </a:r>
            <a:r>
              <a:rPr sz="1400" spc="-10" dirty="0">
                <a:latin typeface="Gotham Pro"/>
                <a:cs typeface="Gotham Pro"/>
              </a:rPr>
              <a:t> </a:t>
            </a:r>
            <a:r>
              <a:rPr sz="1400" spc="-5" dirty="0">
                <a:latin typeface="Gotham Pro"/>
                <a:cs typeface="Gotham Pro"/>
              </a:rPr>
              <a:t>дея</a:t>
            </a:r>
            <a:r>
              <a:rPr sz="1400" spc="-10" dirty="0">
                <a:latin typeface="Gotham Pro"/>
                <a:cs typeface="Gotham Pro"/>
              </a:rPr>
              <a:t>т</a:t>
            </a:r>
            <a:r>
              <a:rPr sz="1400" spc="-5" dirty="0">
                <a:latin typeface="Gotham Pro"/>
                <a:cs typeface="Gotham Pro"/>
              </a:rPr>
              <a:t>е</a:t>
            </a:r>
            <a:r>
              <a:rPr sz="1400" spc="-10" dirty="0">
                <a:latin typeface="Gotham Pro"/>
                <a:cs typeface="Gotham Pro"/>
              </a:rPr>
              <a:t>л</a:t>
            </a:r>
            <a:r>
              <a:rPr sz="1400" dirty="0">
                <a:latin typeface="Gotham Pro"/>
                <a:cs typeface="Gotham Pro"/>
              </a:rPr>
              <a:t>ь</a:t>
            </a:r>
            <a:r>
              <a:rPr sz="1400" spc="-15" dirty="0">
                <a:latin typeface="Gotham Pro"/>
                <a:cs typeface="Gotham Pro"/>
              </a:rPr>
              <a:t>н</a:t>
            </a:r>
            <a:r>
              <a:rPr sz="1400" spc="-10" dirty="0">
                <a:latin typeface="Gotham Pro"/>
                <a:cs typeface="Gotham Pro"/>
              </a:rPr>
              <a:t>о</a:t>
            </a:r>
            <a:r>
              <a:rPr sz="1400" dirty="0">
                <a:latin typeface="Gotham Pro"/>
                <a:cs typeface="Gotham Pro"/>
              </a:rPr>
              <a:t>с</a:t>
            </a:r>
            <a:r>
              <a:rPr sz="1400" spc="-10" dirty="0">
                <a:latin typeface="Gotham Pro"/>
                <a:cs typeface="Gotham Pro"/>
              </a:rPr>
              <a:t>т</a:t>
            </a:r>
            <a:r>
              <a:rPr sz="1400" dirty="0">
                <a:latin typeface="Gotham Pro"/>
                <a:cs typeface="Gotham Pro"/>
              </a:rPr>
              <a:t>и</a:t>
            </a:r>
            <a:r>
              <a:rPr sz="1400" spc="-25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и </a:t>
            </a:r>
            <a:r>
              <a:rPr sz="1400" spc="5" dirty="0">
                <a:latin typeface="Gotham Pro"/>
                <a:cs typeface="Gotham Pro"/>
              </a:rPr>
              <a:t>ж</a:t>
            </a:r>
            <a:r>
              <a:rPr sz="1400" dirty="0">
                <a:latin typeface="Gotham Pro"/>
                <a:cs typeface="Gotham Pro"/>
              </a:rPr>
              <a:t>из</a:t>
            </a:r>
            <a:r>
              <a:rPr sz="1400" spc="-5" dirty="0">
                <a:latin typeface="Gotham Pro"/>
                <a:cs typeface="Gotham Pro"/>
              </a:rPr>
              <a:t>н</a:t>
            </a:r>
            <a:r>
              <a:rPr sz="1400" dirty="0">
                <a:latin typeface="Gotham Pro"/>
                <a:cs typeface="Gotham Pro"/>
              </a:rPr>
              <a:t>и</a:t>
            </a:r>
            <a:r>
              <a:rPr sz="1400" spc="-10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в</a:t>
            </a:r>
            <a:r>
              <a:rPr sz="1400" spc="5" dirty="0">
                <a:latin typeface="Gotham Pro"/>
                <a:cs typeface="Gotham Pro"/>
              </a:rPr>
              <a:t> </a:t>
            </a:r>
            <a:r>
              <a:rPr sz="1400" dirty="0">
                <a:latin typeface="Gotham Pro"/>
                <a:cs typeface="Gotham Pro"/>
              </a:rPr>
              <a:t>с</a:t>
            </a:r>
            <a:r>
              <a:rPr sz="1400" spc="5" dirty="0">
                <a:latin typeface="Gotham Pro"/>
                <a:cs typeface="Gotham Pro"/>
              </a:rPr>
              <a:t>ов</a:t>
            </a:r>
            <a:r>
              <a:rPr sz="1400" dirty="0">
                <a:latin typeface="Gotham Pro"/>
                <a:cs typeface="Gotham Pro"/>
              </a:rPr>
              <a:t>р</a:t>
            </a:r>
            <a:r>
              <a:rPr sz="1400" spc="-5" dirty="0">
                <a:latin typeface="Gotham Pro"/>
                <a:cs typeface="Gotham Pro"/>
              </a:rPr>
              <a:t>е</a:t>
            </a:r>
            <a:r>
              <a:rPr sz="1400" spc="-10" dirty="0">
                <a:latin typeface="Gotham Pro"/>
                <a:cs typeface="Gotham Pro"/>
              </a:rPr>
              <a:t>м</a:t>
            </a:r>
            <a:r>
              <a:rPr sz="1400" spc="-5" dirty="0">
                <a:latin typeface="Gotham Pro"/>
                <a:cs typeface="Gotham Pro"/>
              </a:rPr>
              <a:t>енн</a:t>
            </a:r>
            <a:r>
              <a:rPr sz="1400" spc="-10" dirty="0">
                <a:latin typeface="Gotham Pro"/>
                <a:cs typeface="Gotham Pro"/>
              </a:rPr>
              <a:t>о</a:t>
            </a:r>
            <a:r>
              <a:rPr sz="1400" dirty="0">
                <a:latin typeface="Gotham Pro"/>
                <a:cs typeface="Gotham Pro"/>
              </a:rPr>
              <a:t>м</a:t>
            </a:r>
            <a:r>
              <a:rPr sz="1400" spc="-30" dirty="0">
                <a:latin typeface="Gotham Pro"/>
                <a:cs typeface="Gotham Pro"/>
              </a:rPr>
              <a:t> </a:t>
            </a:r>
            <a:r>
              <a:rPr sz="1400" dirty="0" err="1">
                <a:latin typeface="Gotham Pro"/>
                <a:cs typeface="Gotham Pro"/>
              </a:rPr>
              <a:t>р</a:t>
            </a:r>
            <a:r>
              <a:rPr sz="1400" spc="5" dirty="0" err="1">
                <a:latin typeface="Gotham Pro"/>
                <a:cs typeface="Gotham Pro"/>
              </a:rPr>
              <a:t>о</a:t>
            </a:r>
            <a:r>
              <a:rPr sz="1400" dirty="0" err="1">
                <a:latin typeface="Gotham Pro"/>
                <a:cs typeface="Gotham Pro"/>
              </a:rPr>
              <a:t>ссийс</a:t>
            </a:r>
            <a:r>
              <a:rPr sz="1400" spc="-5" dirty="0" err="1">
                <a:latin typeface="Gotham Pro"/>
                <a:cs typeface="Gotham Pro"/>
              </a:rPr>
              <a:t>к</a:t>
            </a:r>
            <a:r>
              <a:rPr sz="1400" spc="-10" dirty="0" err="1">
                <a:latin typeface="Gotham Pro"/>
                <a:cs typeface="Gotham Pro"/>
              </a:rPr>
              <a:t>о</a:t>
            </a:r>
            <a:r>
              <a:rPr sz="1400" dirty="0" err="1">
                <a:latin typeface="Gotham Pro"/>
                <a:cs typeface="Gotham Pro"/>
              </a:rPr>
              <a:t>м</a:t>
            </a:r>
            <a:r>
              <a:rPr sz="1400" spc="-30" dirty="0">
                <a:latin typeface="Gotham Pro"/>
                <a:cs typeface="Gotham Pro"/>
              </a:rPr>
              <a:t> </a:t>
            </a:r>
            <a:r>
              <a:rPr sz="1400" dirty="0" err="1">
                <a:latin typeface="Gotham Pro"/>
                <a:cs typeface="Gotham Pro"/>
              </a:rPr>
              <a:t>общ</a:t>
            </a:r>
            <a:r>
              <a:rPr sz="1400" spc="-5" dirty="0" err="1">
                <a:latin typeface="Gotham Pro"/>
                <a:cs typeface="Gotham Pro"/>
              </a:rPr>
              <a:t>е</a:t>
            </a:r>
            <a:r>
              <a:rPr sz="1400" dirty="0" err="1">
                <a:latin typeface="Gotham Pro"/>
                <a:cs typeface="Gotham Pro"/>
              </a:rPr>
              <a:t>с</a:t>
            </a:r>
            <a:r>
              <a:rPr sz="1400" spc="-10" dirty="0" err="1">
                <a:latin typeface="Gotham Pro"/>
                <a:cs typeface="Gotham Pro"/>
              </a:rPr>
              <a:t>т</a:t>
            </a:r>
            <a:r>
              <a:rPr sz="1400" spc="5" dirty="0" err="1">
                <a:latin typeface="Gotham Pro"/>
                <a:cs typeface="Gotham Pro"/>
              </a:rPr>
              <a:t>в</a:t>
            </a:r>
            <a:r>
              <a:rPr sz="1400" dirty="0" err="1">
                <a:latin typeface="Gotham Pro"/>
                <a:cs typeface="Gotham Pro"/>
              </a:rPr>
              <a:t>е</a:t>
            </a:r>
            <a:r>
              <a:rPr lang="ru-RU" sz="1400" dirty="0">
                <a:latin typeface="Gotham Pro"/>
                <a:cs typeface="Gotham Pro"/>
              </a:rPr>
              <a:t>.</a:t>
            </a:r>
            <a:endParaRPr sz="1400" dirty="0">
              <a:highlight>
                <a:srgbClr val="FFFF00"/>
              </a:highlight>
              <a:latin typeface="Gotham Pro"/>
              <a:cs typeface="Gotham Pro"/>
            </a:endParaRPr>
          </a:p>
          <a:p>
            <a:pPr marL="38100">
              <a:lnSpc>
                <a:spcPts val="3160"/>
              </a:lnSpc>
            </a:pPr>
            <a:r>
              <a:rPr sz="4800" b="1" spc="-7" baseline="-19097" dirty="0">
                <a:solidFill>
                  <a:srgbClr val="1D1D1B"/>
                </a:solidFill>
                <a:latin typeface="Gotham Pro Black"/>
                <a:cs typeface="Gotham Pro Black"/>
              </a:rPr>
              <a:t>*</a:t>
            </a:r>
            <a:r>
              <a:rPr sz="4800" b="1" spc="-44" baseline="-19097" dirty="0">
                <a:solidFill>
                  <a:srgbClr val="1D1D1B"/>
                </a:solidFill>
                <a:latin typeface="Gotham Pro Black"/>
                <a:cs typeface="Gotham Pro Black"/>
              </a:rPr>
              <a:t> </a:t>
            </a:r>
            <a:r>
              <a:rPr sz="1200" spc="-5" dirty="0">
                <a:solidFill>
                  <a:srgbClr val="1D1D1B"/>
                </a:solidFill>
                <a:latin typeface="Gotham Pro"/>
                <a:cs typeface="Gotham Pro"/>
              </a:rPr>
              <a:t>Федеральный</a:t>
            </a:r>
            <a:r>
              <a:rPr sz="1200" spc="45" dirty="0">
                <a:solidFill>
                  <a:srgbClr val="1D1D1B"/>
                </a:solidFill>
                <a:latin typeface="Gotham Pro"/>
                <a:cs typeface="Gotham Pro"/>
              </a:rPr>
              <a:t> </a:t>
            </a:r>
            <a:r>
              <a:rPr sz="1200" spc="-5" dirty="0" err="1">
                <a:solidFill>
                  <a:srgbClr val="1D1D1B"/>
                </a:solidFill>
                <a:latin typeface="Gotham Pro"/>
                <a:cs typeface="Gotham Pro"/>
              </a:rPr>
              <a:t>закон</a:t>
            </a:r>
            <a:r>
              <a:rPr sz="1200" dirty="0">
                <a:solidFill>
                  <a:srgbClr val="1D1D1B"/>
                </a:solidFill>
                <a:latin typeface="Gotham Pro"/>
                <a:cs typeface="Gotham Pro"/>
              </a:rPr>
              <a:t> </a:t>
            </a:r>
            <a:r>
              <a:rPr sz="1200" dirty="0" err="1">
                <a:solidFill>
                  <a:srgbClr val="1D1D1B"/>
                </a:solidFill>
                <a:latin typeface="Gotham Pro"/>
                <a:cs typeface="Gotham Pro"/>
              </a:rPr>
              <a:t>от</a:t>
            </a:r>
            <a:r>
              <a:rPr lang="ru-RU" sz="1200" dirty="0">
                <a:solidFill>
                  <a:srgbClr val="1D1D1B"/>
                </a:solidFill>
                <a:latin typeface="Gotham Pro"/>
                <a:cs typeface="Gotham Pro"/>
              </a:rPr>
              <a:t> </a:t>
            </a:r>
            <a:r>
              <a:rPr sz="1200" spc="-5" dirty="0">
                <a:solidFill>
                  <a:srgbClr val="1D1D1B"/>
                </a:solidFill>
                <a:latin typeface="Gotham Pro"/>
                <a:cs typeface="Gotham Pro"/>
              </a:rPr>
              <a:t>31</a:t>
            </a:r>
            <a:r>
              <a:rPr lang="ru-RU" sz="1200" spc="-5" dirty="0">
                <a:solidFill>
                  <a:srgbClr val="1D1D1B"/>
                </a:solidFill>
                <a:latin typeface="Gotham Pro"/>
                <a:cs typeface="Gotham Pro"/>
              </a:rPr>
              <a:t>.07.</a:t>
            </a:r>
            <a:r>
              <a:rPr sz="1200" dirty="0">
                <a:solidFill>
                  <a:srgbClr val="1D1D1B"/>
                </a:solidFill>
                <a:latin typeface="Gotham Pro"/>
                <a:cs typeface="Gotham Pro"/>
              </a:rPr>
              <a:t>2020</a:t>
            </a:r>
            <a:r>
              <a:rPr sz="1200" spc="20" dirty="0">
                <a:solidFill>
                  <a:srgbClr val="1D1D1B"/>
                </a:solidFill>
                <a:latin typeface="Gotham Pro"/>
                <a:cs typeface="Gotham Pro"/>
              </a:rPr>
              <a:t> </a:t>
            </a:r>
            <a:r>
              <a:rPr sz="1200" dirty="0">
                <a:solidFill>
                  <a:srgbClr val="1D1D1B"/>
                </a:solidFill>
                <a:latin typeface="Gotham Pro"/>
                <a:cs typeface="Gotham Pro"/>
              </a:rPr>
              <a:t>N </a:t>
            </a:r>
            <a:r>
              <a:rPr sz="1200" spc="-5" dirty="0">
                <a:solidFill>
                  <a:srgbClr val="1D1D1B"/>
                </a:solidFill>
                <a:latin typeface="Gotham Pro"/>
                <a:cs typeface="Gotham Pro"/>
              </a:rPr>
              <a:t>304-ФЗ </a:t>
            </a:r>
            <a:r>
              <a:rPr sz="1200" dirty="0">
                <a:solidFill>
                  <a:srgbClr val="1D1D1B"/>
                </a:solidFill>
                <a:latin typeface="Gotham Pro"/>
                <a:cs typeface="Gotham Pro"/>
              </a:rPr>
              <a:t>«О</a:t>
            </a:r>
            <a:r>
              <a:rPr sz="1200" spc="10" dirty="0">
                <a:solidFill>
                  <a:srgbClr val="1D1D1B"/>
                </a:solidFill>
                <a:latin typeface="Gotham Pro"/>
                <a:cs typeface="Gotham Pro"/>
              </a:rPr>
              <a:t> </a:t>
            </a:r>
            <a:r>
              <a:rPr sz="1200" spc="-5" dirty="0">
                <a:solidFill>
                  <a:srgbClr val="1D1D1B"/>
                </a:solidFill>
                <a:latin typeface="Gotham Pro"/>
                <a:cs typeface="Gotham Pro"/>
              </a:rPr>
              <a:t>внесении</a:t>
            </a:r>
            <a:r>
              <a:rPr sz="1200" spc="35" dirty="0">
                <a:solidFill>
                  <a:srgbClr val="1D1D1B"/>
                </a:solidFill>
                <a:latin typeface="Gotham Pro"/>
                <a:cs typeface="Gotham Pro"/>
              </a:rPr>
              <a:t> </a:t>
            </a:r>
            <a:r>
              <a:rPr sz="1200" spc="-5" dirty="0">
                <a:solidFill>
                  <a:srgbClr val="1D1D1B"/>
                </a:solidFill>
                <a:latin typeface="Gotham Pro"/>
                <a:cs typeface="Gotham Pro"/>
              </a:rPr>
              <a:t>изменений</a:t>
            </a:r>
            <a:r>
              <a:rPr sz="1200" spc="45" dirty="0">
                <a:solidFill>
                  <a:srgbClr val="1D1D1B"/>
                </a:solidFill>
                <a:latin typeface="Gotham Pro"/>
                <a:cs typeface="Gotham Pro"/>
              </a:rPr>
              <a:t> </a:t>
            </a:r>
            <a:r>
              <a:rPr sz="1200" dirty="0">
                <a:solidFill>
                  <a:srgbClr val="1D1D1B"/>
                </a:solidFill>
                <a:latin typeface="Gotham Pro"/>
                <a:cs typeface="Gotham Pro"/>
              </a:rPr>
              <a:t>в</a:t>
            </a:r>
            <a:r>
              <a:rPr sz="1200" spc="5" dirty="0">
                <a:solidFill>
                  <a:srgbClr val="1D1D1B"/>
                </a:solidFill>
                <a:latin typeface="Gotham Pro"/>
                <a:cs typeface="Gotham Pro"/>
              </a:rPr>
              <a:t> </a:t>
            </a:r>
            <a:r>
              <a:rPr sz="1200" spc="-5" dirty="0">
                <a:solidFill>
                  <a:srgbClr val="1D1D1B"/>
                </a:solidFill>
                <a:latin typeface="Gotham Pro"/>
                <a:cs typeface="Gotham Pro"/>
              </a:rPr>
              <a:t>Федеральный</a:t>
            </a:r>
            <a:r>
              <a:rPr sz="1200" spc="30" dirty="0">
                <a:solidFill>
                  <a:srgbClr val="1D1D1B"/>
                </a:solidFill>
                <a:latin typeface="Gotham Pro"/>
                <a:cs typeface="Gotham Pro"/>
              </a:rPr>
              <a:t> </a:t>
            </a:r>
            <a:r>
              <a:rPr sz="1200" spc="-5" dirty="0">
                <a:solidFill>
                  <a:srgbClr val="1D1D1B"/>
                </a:solidFill>
                <a:latin typeface="Gotham Pro"/>
                <a:cs typeface="Gotham Pro"/>
              </a:rPr>
              <a:t>закон</a:t>
            </a:r>
            <a:endParaRPr sz="1200" dirty="0">
              <a:latin typeface="Gotham Pro"/>
              <a:cs typeface="Gotham Pro"/>
            </a:endParaRPr>
          </a:p>
          <a:p>
            <a:pPr marL="319405">
              <a:lnSpc>
                <a:spcPts val="1240"/>
              </a:lnSpc>
            </a:pPr>
            <a:r>
              <a:rPr sz="1200" dirty="0">
                <a:solidFill>
                  <a:srgbClr val="1D1D1B"/>
                </a:solidFill>
                <a:latin typeface="Gotham Pro"/>
                <a:cs typeface="Gotham Pro"/>
              </a:rPr>
              <a:t>«Об</a:t>
            </a:r>
            <a:r>
              <a:rPr sz="1200" spc="20" dirty="0">
                <a:solidFill>
                  <a:srgbClr val="1D1D1B"/>
                </a:solidFill>
                <a:latin typeface="Gotham Pro"/>
                <a:cs typeface="Gotham Pro"/>
              </a:rPr>
              <a:t> </a:t>
            </a:r>
            <a:r>
              <a:rPr sz="1200" spc="-5" dirty="0">
                <a:solidFill>
                  <a:srgbClr val="1D1D1B"/>
                </a:solidFill>
                <a:latin typeface="Gotham Pro"/>
                <a:cs typeface="Gotham Pro"/>
              </a:rPr>
              <a:t>образовании</a:t>
            </a:r>
            <a:r>
              <a:rPr sz="1200" spc="15" dirty="0">
                <a:solidFill>
                  <a:srgbClr val="1D1D1B"/>
                </a:solidFill>
                <a:latin typeface="Gotham Pro"/>
                <a:cs typeface="Gotham Pro"/>
              </a:rPr>
              <a:t> </a:t>
            </a:r>
            <a:r>
              <a:rPr sz="1200" dirty="0">
                <a:solidFill>
                  <a:srgbClr val="1D1D1B"/>
                </a:solidFill>
                <a:latin typeface="Gotham Pro"/>
                <a:cs typeface="Gotham Pro"/>
              </a:rPr>
              <a:t>в</a:t>
            </a:r>
            <a:r>
              <a:rPr sz="1200" spc="5" dirty="0">
                <a:solidFill>
                  <a:srgbClr val="1D1D1B"/>
                </a:solidFill>
                <a:latin typeface="Gotham Pro"/>
                <a:cs typeface="Gotham Pro"/>
              </a:rPr>
              <a:t> </a:t>
            </a:r>
            <a:r>
              <a:rPr sz="1200" spc="-5" dirty="0">
                <a:solidFill>
                  <a:srgbClr val="1D1D1B"/>
                </a:solidFill>
                <a:latin typeface="Gotham Pro"/>
                <a:cs typeface="Gotham Pro"/>
              </a:rPr>
              <a:t>Российской</a:t>
            </a:r>
            <a:r>
              <a:rPr sz="1200" spc="20" dirty="0">
                <a:solidFill>
                  <a:srgbClr val="1D1D1B"/>
                </a:solidFill>
                <a:latin typeface="Gotham Pro"/>
                <a:cs typeface="Gotham Pro"/>
              </a:rPr>
              <a:t> </a:t>
            </a:r>
            <a:r>
              <a:rPr sz="1200" spc="-5" dirty="0">
                <a:solidFill>
                  <a:srgbClr val="1D1D1B"/>
                </a:solidFill>
                <a:latin typeface="Gotham Pro"/>
                <a:cs typeface="Gotham Pro"/>
              </a:rPr>
              <a:t>Федерации»</a:t>
            </a:r>
            <a:r>
              <a:rPr sz="1200" spc="40" dirty="0">
                <a:solidFill>
                  <a:srgbClr val="1D1D1B"/>
                </a:solidFill>
                <a:latin typeface="Gotham Pro"/>
                <a:cs typeface="Gotham Pro"/>
              </a:rPr>
              <a:t> </a:t>
            </a:r>
            <a:r>
              <a:rPr sz="1200" dirty="0">
                <a:solidFill>
                  <a:srgbClr val="1D1D1B"/>
                </a:solidFill>
                <a:latin typeface="Gotham Pro"/>
                <a:cs typeface="Gotham Pro"/>
              </a:rPr>
              <a:t>по</a:t>
            </a:r>
            <a:r>
              <a:rPr sz="1200" spc="10" dirty="0">
                <a:solidFill>
                  <a:srgbClr val="1D1D1B"/>
                </a:solidFill>
                <a:latin typeface="Gotham Pro"/>
                <a:cs typeface="Gotham Pro"/>
              </a:rPr>
              <a:t> </a:t>
            </a:r>
            <a:r>
              <a:rPr sz="1200" spc="-5" dirty="0">
                <a:solidFill>
                  <a:srgbClr val="1D1D1B"/>
                </a:solidFill>
                <a:latin typeface="Gotham Pro"/>
                <a:cs typeface="Gotham Pro"/>
              </a:rPr>
              <a:t>вопросам</a:t>
            </a:r>
            <a:r>
              <a:rPr sz="1200" spc="20" dirty="0">
                <a:solidFill>
                  <a:srgbClr val="1D1D1B"/>
                </a:solidFill>
                <a:latin typeface="Gotham Pro"/>
                <a:cs typeface="Gotham Pro"/>
              </a:rPr>
              <a:t> </a:t>
            </a:r>
            <a:r>
              <a:rPr sz="1200" spc="-5" dirty="0">
                <a:solidFill>
                  <a:srgbClr val="1D1D1B"/>
                </a:solidFill>
                <a:latin typeface="Gotham Pro"/>
                <a:cs typeface="Gotham Pro"/>
              </a:rPr>
              <a:t>воспитания</a:t>
            </a:r>
            <a:r>
              <a:rPr sz="1200" spc="20" dirty="0">
                <a:solidFill>
                  <a:srgbClr val="1D1D1B"/>
                </a:solidFill>
                <a:latin typeface="Gotham Pro"/>
                <a:cs typeface="Gotham Pro"/>
              </a:rPr>
              <a:t> </a:t>
            </a:r>
            <a:r>
              <a:rPr sz="1200" spc="-5" dirty="0">
                <a:solidFill>
                  <a:srgbClr val="1D1D1B"/>
                </a:solidFill>
                <a:latin typeface="Gotham Pro"/>
                <a:cs typeface="Gotham Pro"/>
              </a:rPr>
              <a:t>обучающихся»</a:t>
            </a:r>
            <a:endParaRPr sz="1200" dirty="0">
              <a:latin typeface="Gotham Pro"/>
              <a:cs typeface="Gotham Pro"/>
            </a:endParaRPr>
          </a:p>
          <a:p>
            <a:pPr>
              <a:lnSpc>
                <a:spcPct val="100000"/>
              </a:lnSpc>
            </a:pPr>
            <a:endParaRPr sz="1200" dirty="0">
              <a:latin typeface="Gotham Pro"/>
              <a:cs typeface="Gotham Pr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19714" y="4504193"/>
            <a:ext cx="258508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1D1D1B"/>
                </a:solidFill>
                <a:latin typeface="Gotham Pro Medium"/>
                <a:cs typeface="Gotham Pro Medium"/>
              </a:rPr>
              <a:t>ПРОФЕССИОНАЛЬНАЯ </a:t>
            </a:r>
            <a:r>
              <a:rPr sz="1050" spc="-5" dirty="0">
                <a:solidFill>
                  <a:srgbClr val="1D1D1B"/>
                </a:solidFill>
                <a:latin typeface="Gotham Pro Medium"/>
                <a:cs typeface="Gotham Pro Medium"/>
              </a:rPr>
              <a:t> </a:t>
            </a:r>
            <a:r>
              <a:rPr sz="1050" spc="5" dirty="0">
                <a:solidFill>
                  <a:srgbClr val="1D1D1B"/>
                </a:solidFill>
                <a:latin typeface="Gotham Pro Medium"/>
                <a:cs typeface="Gotham Pro Medium"/>
              </a:rPr>
              <a:t>О</a:t>
            </a:r>
            <a:r>
              <a:rPr sz="1050" spc="-10" dirty="0">
                <a:solidFill>
                  <a:srgbClr val="1D1D1B"/>
                </a:solidFill>
                <a:latin typeface="Gotham Pro Medium"/>
                <a:cs typeface="Gotham Pro Medium"/>
              </a:rPr>
              <a:t>Б</a:t>
            </a:r>
            <a:r>
              <a:rPr sz="1050" dirty="0">
                <a:solidFill>
                  <a:srgbClr val="1D1D1B"/>
                </a:solidFill>
                <a:latin typeface="Gotham Pro Medium"/>
                <a:cs typeface="Gotham Pro Medium"/>
              </a:rPr>
              <a:t>Р</a:t>
            </a:r>
            <a:r>
              <a:rPr sz="1050" spc="-35" dirty="0">
                <a:solidFill>
                  <a:srgbClr val="1D1D1B"/>
                </a:solidFill>
                <a:latin typeface="Gotham Pro Medium"/>
                <a:cs typeface="Gotham Pro Medium"/>
              </a:rPr>
              <a:t>А</a:t>
            </a:r>
            <a:r>
              <a:rPr sz="1050" spc="-50" dirty="0">
                <a:solidFill>
                  <a:srgbClr val="1D1D1B"/>
                </a:solidFill>
                <a:latin typeface="Gotham Pro Medium"/>
                <a:cs typeface="Gotham Pro Medium"/>
              </a:rPr>
              <a:t>З</a:t>
            </a:r>
            <a:r>
              <a:rPr sz="1050" spc="-20" dirty="0">
                <a:solidFill>
                  <a:srgbClr val="1D1D1B"/>
                </a:solidFill>
                <a:latin typeface="Gotham Pro Medium"/>
                <a:cs typeface="Gotham Pro Medium"/>
              </a:rPr>
              <a:t>О</a:t>
            </a:r>
            <a:r>
              <a:rPr sz="1050" spc="-10" dirty="0">
                <a:solidFill>
                  <a:srgbClr val="1D1D1B"/>
                </a:solidFill>
                <a:latin typeface="Gotham Pro Medium"/>
                <a:cs typeface="Gotham Pro Medium"/>
              </a:rPr>
              <a:t>В</a:t>
            </a:r>
            <a:r>
              <a:rPr sz="1050" spc="-35" dirty="0">
                <a:solidFill>
                  <a:srgbClr val="1D1D1B"/>
                </a:solidFill>
                <a:latin typeface="Gotham Pro Medium"/>
                <a:cs typeface="Gotham Pro Medium"/>
              </a:rPr>
              <a:t>А</a:t>
            </a:r>
            <a:r>
              <a:rPr sz="1050" spc="-40" dirty="0">
                <a:solidFill>
                  <a:srgbClr val="1D1D1B"/>
                </a:solidFill>
                <a:latin typeface="Gotham Pro Medium"/>
                <a:cs typeface="Gotham Pro Medium"/>
              </a:rPr>
              <a:t>Т</a:t>
            </a:r>
            <a:r>
              <a:rPr sz="1050" spc="-15" dirty="0">
                <a:solidFill>
                  <a:srgbClr val="1D1D1B"/>
                </a:solidFill>
                <a:latin typeface="Gotham Pro Medium"/>
                <a:cs typeface="Gotham Pro Medium"/>
              </a:rPr>
              <a:t>Е</a:t>
            </a:r>
            <a:r>
              <a:rPr sz="1050" spc="-5" dirty="0">
                <a:solidFill>
                  <a:srgbClr val="1D1D1B"/>
                </a:solidFill>
                <a:latin typeface="Gotham Pro Medium"/>
                <a:cs typeface="Gotham Pro Medium"/>
              </a:rPr>
              <a:t>Л</a:t>
            </a:r>
            <a:r>
              <a:rPr sz="1050" spc="-20" dirty="0">
                <a:solidFill>
                  <a:srgbClr val="1D1D1B"/>
                </a:solidFill>
                <a:latin typeface="Gotham Pro Medium"/>
                <a:cs typeface="Gotham Pro Medium"/>
              </a:rPr>
              <a:t>Ь</a:t>
            </a:r>
            <a:r>
              <a:rPr sz="1050" dirty="0">
                <a:solidFill>
                  <a:srgbClr val="1D1D1B"/>
                </a:solidFill>
                <a:latin typeface="Gotham Pro Medium"/>
                <a:cs typeface="Gotham Pro Medium"/>
              </a:rPr>
              <a:t>Н</a:t>
            </a:r>
            <a:r>
              <a:rPr sz="1050" spc="-45" dirty="0">
                <a:solidFill>
                  <a:srgbClr val="1D1D1B"/>
                </a:solidFill>
                <a:latin typeface="Gotham Pro Medium"/>
                <a:cs typeface="Gotham Pro Medium"/>
              </a:rPr>
              <a:t>А</a:t>
            </a:r>
            <a:r>
              <a:rPr sz="1050" dirty="0">
                <a:solidFill>
                  <a:srgbClr val="1D1D1B"/>
                </a:solidFill>
                <a:latin typeface="Gotham Pro Medium"/>
                <a:cs typeface="Gotham Pro Medium"/>
              </a:rPr>
              <a:t>Я</a:t>
            </a:r>
            <a:r>
              <a:rPr sz="1050" spc="-35" dirty="0">
                <a:solidFill>
                  <a:srgbClr val="1D1D1B"/>
                </a:solidFill>
                <a:latin typeface="Gotham Pro Medium"/>
                <a:cs typeface="Gotham Pro Medium"/>
              </a:rPr>
              <a:t> </a:t>
            </a:r>
            <a:r>
              <a:rPr sz="1050" spc="5" dirty="0">
                <a:solidFill>
                  <a:srgbClr val="1D1D1B"/>
                </a:solidFill>
                <a:latin typeface="Gotham Pro Medium"/>
                <a:cs typeface="Gotham Pro Medium"/>
              </a:rPr>
              <a:t>О</a:t>
            </a:r>
            <a:r>
              <a:rPr sz="1050" spc="10" dirty="0">
                <a:solidFill>
                  <a:srgbClr val="1D1D1B"/>
                </a:solidFill>
                <a:latin typeface="Gotham Pro Medium"/>
                <a:cs typeface="Gotham Pro Medium"/>
              </a:rPr>
              <a:t>Р</a:t>
            </a:r>
            <a:r>
              <a:rPr sz="1050" spc="-20" dirty="0">
                <a:solidFill>
                  <a:srgbClr val="1D1D1B"/>
                </a:solidFill>
                <a:latin typeface="Gotham Pro Medium"/>
                <a:cs typeface="Gotham Pro Medium"/>
              </a:rPr>
              <a:t>Г</a:t>
            </a:r>
            <a:r>
              <a:rPr sz="1050" spc="-35" dirty="0">
                <a:solidFill>
                  <a:srgbClr val="1D1D1B"/>
                </a:solidFill>
                <a:latin typeface="Gotham Pro Medium"/>
                <a:cs typeface="Gotham Pro Medium"/>
              </a:rPr>
              <a:t>А</a:t>
            </a:r>
            <a:r>
              <a:rPr sz="1050" dirty="0">
                <a:solidFill>
                  <a:srgbClr val="1D1D1B"/>
                </a:solidFill>
                <a:latin typeface="Gotham Pro Medium"/>
                <a:cs typeface="Gotham Pro Medium"/>
              </a:rPr>
              <a:t>Н</a:t>
            </a:r>
            <a:r>
              <a:rPr sz="1050" spc="-25" dirty="0">
                <a:solidFill>
                  <a:srgbClr val="1D1D1B"/>
                </a:solidFill>
                <a:latin typeface="Gotham Pro Medium"/>
                <a:cs typeface="Gotham Pro Medium"/>
              </a:rPr>
              <a:t>И</a:t>
            </a:r>
            <a:r>
              <a:rPr sz="1050" spc="-35" dirty="0">
                <a:solidFill>
                  <a:srgbClr val="1D1D1B"/>
                </a:solidFill>
                <a:latin typeface="Gotham Pro Medium"/>
                <a:cs typeface="Gotham Pro Medium"/>
              </a:rPr>
              <a:t>З</a:t>
            </a:r>
            <a:r>
              <a:rPr sz="1050" spc="-45" dirty="0">
                <a:solidFill>
                  <a:srgbClr val="1D1D1B"/>
                </a:solidFill>
                <a:latin typeface="Gotham Pro Medium"/>
                <a:cs typeface="Gotham Pro Medium"/>
              </a:rPr>
              <a:t>А</a:t>
            </a:r>
            <a:r>
              <a:rPr sz="1050" spc="-10" dirty="0">
                <a:solidFill>
                  <a:srgbClr val="1D1D1B"/>
                </a:solidFill>
                <a:latin typeface="Gotham Pro Medium"/>
                <a:cs typeface="Gotham Pro Medium"/>
              </a:rPr>
              <a:t>Ц</a:t>
            </a:r>
            <a:r>
              <a:rPr sz="1050" spc="-15" dirty="0">
                <a:solidFill>
                  <a:srgbClr val="1D1D1B"/>
                </a:solidFill>
                <a:latin typeface="Gotham Pro Medium"/>
                <a:cs typeface="Gotham Pro Medium"/>
              </a:rPr>
              <a:t>И</a:t>
            </a:r>
            <a:r>
              <a:rPr sz="1050" dirty="0">
                <a:solidFill>
                  <a:srgbClr val="1D1D1B"/>
                </a:solidFill>
                <a:latin typeface="Gotham Pro Medium"/>
                <a:cs typeface="Gotham Pro Medium"/>
              </a:rPr>
              <a:t>Я</a:t>
            </a:r>
            <a:endParaRPr sz="1050" dirty="0">
              <a:latin typeface="Gotham Pro Medium"/>
              <a:cs typeface="Gotham Pro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59713" y="4918574"/>
            <a:ext cx="191516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solidFill>
                  <a:srgbClr val="1D1D1B"/>
                </a:solidFill>
                <a:latin typeface="Gotham Pro Medium"/>
                <a:cs typeface="Gotham Pro Medium"/>
              </a:rPr>
              <a:t>ОБЩЕОБРАЗОВАТЕЛЬНАЯ </a:t>
            </a:r>
            <a:r>
              <a:rPr sz="1050" spc="-300" dirty="0">
                <a:solidFill>
                  <a:srgbClr val="1D1D1B"/>
                </a:solidFill>
                <a:latin typeface="Gotham Pro Medium"/>
                <a:cs typeface="Gotham Pro Medium"/>
              </a:rPr>
              <a:t> </a:t>
            </a:r>
            <a:r>
              <a:rPr sz="1050" spc="-15" dirty="0">
                <a:solidFill>
                  <a:srgbClr val="1D1D1B"/>
                </a:solidFill>
                <a:latin typeface="Gotham Pro Medium"/>
                <a:cs typeface="Gotham Pro Medium"/>
              </a:rPr>
              <a:t>ОРГАНИЗАЦИЯ</a:t>
            </a:r>
            <a:endParaRPr sz="1050">
              <a:latin typeface="Gotham Pro Medium"/>
              <a:cs typeface="Gotham Pro 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12085" y="5348312"/>
            <a:ext cx="258508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5" dirty="0">
                <a:solidFill>
                  <a:srgbClr val="1D1D1B"/>
                </a:solidFill>
                <a:latin typeface="Gotham Pro Medium"/>
                <a:cs typeface="Gotham Pro Medium"/>
              </a:rPr>
              <a:t>ДОШКОЛЬНАЯ</a:t>
            </a:r>
            <a:endParaRPr sz="1050">
              <a:latin typeface="Gotham Pro Medium"/>
              <a:cs typeface="Gotham Pro Medium"/>
            </a:endParaRPr>
          </a:p>
          <a:p>
            <a:pPr marL="12700">
              <a:lnSpc>
                <a:spcPct val="100000"/>
              </a:lnSpc>
            </a:pPr>
            <a:r>
              <a:rPr sz="1050" spc="5" dirty="0">
                <a:solidFill>
                  <a:srgbClr val="1D1D1B"/>
                </a:solidFill>
                <a:latin typeface="Gotham Pro Medium"/>
                <a:cs typeface="Gotham Pro Medium"/>
              </a:rPr>
              <a:t>О</a:t>
            </a:r>
            <a:r>
              <a:rPr sz="1050" spc="-10" dirty="0">
                <a:solidFill>
                  <a:srgbClr val="1D1D1B"/>
                </a:solidFill>
                <a:latin typeface="Gotham Pro Medium"/>
                <a:cs typeface="Gotham Pro Medium"/>
              </a:rPr>
              <a:t>Б</a:t>
            </a:r>
            <a:r>
              <a:rPr sz="1050" dirty="0">
                <a:solidFill>
                  <a:srgbClr val="1D1D1B"/>
                </a:solidFill>
                <a:latin typeface="Gotham Pro Medium"/>
                <a:cs typeface="Gotham Pro Medium"/>
              </a:rPr>
              <a:t>Р</a:t>
            </a:r>
            <a:r>
              <a:rPr sz="1050" spc="-35" dirty="0">
                <a:solidFill>
                  <a:srgbClr val="1D1D1B"/>
                </a:solidFill>
                <a:latin typeface="Gotham Pro Medium"/>
                <a:cs typeface="Gotham Pro Medium"/>
              </a:rPr>
              <a:t>А</a:t>
            </a:r>
            <a:r>
              <a:rPr sz="1050" spc="-50" dirty="0">
                <a:solidFill>
                  <a:srgbClr val="1D1D1B"/>
                </a:solidFill>
                <a:latin typeface="Gotham Pro Medium"/>
                <a:cs typeface="Gotham Pro Medium"/>
              </a:rPr>
              <a:t>З</a:t>
            </a:r>
            <a:r>
              <a:rPr sz="1050" spc="-20" dirty="0">
                <a:solidFill>
                  <a:srgbClr val="1D1D1B"/>
                </a:solidFill>
                <a:latin typeface="Gotham Pro Medium"/>
                <a:cs typeface="Gotham Pro Medium"/>
              </a:rPr>
              <a:t>О</a:t>
            </a:r>
            <a:r>
              <a:rPr sz="1050" spc="-10" dirty="0">
                <a:solidFill>
                  <a:srgbClr val="1D1D1B"/>
                </a:solidFill>
                <a:latin typeface="Gotham Pro Medium"/>
                <a:cs typeface="Gotham Pro Medium"/>
              </a:rPr>
              <a:t>В</a:t>
            </a:r>
            <a:r>
              <a:rPr sz="1050" spc="-35" dirty="0">
                <a:solidFill>
                  <a:srgbClr val="1D1D1B"/>
                </a:solidFill>
                <a:latin typeface="Gotham Pro Medium"/>
                <a:cs typeface="Gotham Pro Medium"/>
              </a:rPr>
              <a:t>А</a:t>
            </a:r>
            <a:r>
              <a:rPr sz="1050" spc="-40" dirty="0">
                <a:solidFill>
                  <a:srgbClr val="1D1D1B"/>
                </a:solidFill>
                <a:latin typeface="Gotham Pro Medium"/>
                <a:cs typeface="Gotham Pro Medium"/>
              </a:rPr>
              <a:t>Т</a:t>
            </a:r>
            <a:r>
              <a:rPr sz="1050" spc="-15" dirty="0">
                <a:solidFill>
                  <a:srgbClr val="1D1D1B"/>
                </a:solidFill>
                <a:latin typeface="Gotham Pro Medium"/>
                <a:cs typeface="Gotham Pro Medium"/>
              </a:rPr>
              <a:t>Е</a:t>
            </a:r>
            <a:r>
              <a:rPr sz="1050" spc="-5" dirty="0">
                <a:solidFill>
                  <a:srgbClr val="1D1D1B"/>
                </a:solidFill>
                <a:latin typeface="Gotham Pro Medium"/>
                <a:cs typeface="Gotham Pro Medium"/>
              </a:rPr>
              <a:t>Л</a:t>
            </a:r>
            <a:r>
              <a:rPr sz="1050" spc="-20" dirty="0">
                <a:solidFill>
                  <a:srgbClr val="1D1D1B"/>
                </a:solidFill>
                <a:latin typeface="Gotham Pro Medium"/>
                <a:cs typeface="Gotham Pro Medium"/>
              </a:rPr>
              <a:t>Ь</a:t>
            </a:r>
            <a:r>
              <a:rPr sz="1050" dirty="0">
                <a:solidFill>
                  <a:srgbClr val="1D1D1B"/>
                </a:solidFill>
                <a:latin typeface="Gotham Pro Medium"/>
                <a:cs typeface="Gotham Pro Medium"/>
              </a:rPr>
              <a:t>Н</a:t>
            </a:r>
            <a:r>
              <a:rPr sz="1050" spc="-45" dirty="0">
                <a:solidFill>
                  <a:srgbClr val="1D1D1B"/>
                </a:solidFill>
                <a:latin typeface="Gotham Pro Medium"/>
                <a:cs typeface="Gotham Pro Medium"/>
              </a:rPr>
              <a:t>А</a:t>
            </a:r>
            <a:r>
              <a:rPr sz="1050" dirty="0">
                <a:solidFill>
                  <a:srgbClr val="1D1D1B"/>
                </a:solidFill>
                <a:latin typeface="Gotham Pro Medium"/>
                <a:cs typeface="Gotham Pro Medium"/>
              </a:rPr>
              <a:t>Я</a:t>
            </a:r>
            <a:r>
              <a:rPr sz="1050" spc="-35" dirty="0">
                <a:solidFill>
                  <a:srgbClr val="1D1D1B"/>
                </a:solidFill>
                <a:latin typeface="Gotham Pro Medium"/>
                <a:cs typeface="Gotham Pro Medium"/>
              </a:rPr>
              <a:t> </a:t>
            </a:r>
            <a:r>
              <a:rPr sz="1050" spc="5" dirty="0">
                <a:solidFill>
                  <a:srgbClr val="1D1D1B"/>
                </a:solidFill>
                <a:latin typeface="Gotham Pro Medium"/>
                <a:cs typeface="Gotham Pro Medium"/>
              </a:rPr>
              <a:t>О</a:t>
            </a:r>
            <a:r>
              <a:rPr sz="1050" spc="10" dirty="0">
                <a:solidFill>
                  <a:srgbClr val="1D1D1B"/>
                </a:solidFill>
                <a:latin typeface="Gotham Pro Medium"/>
                <a:cs typeface="Gotham Pro Medium"/>
              </a:rPr>
              <a:t>Р</a:t>
            </a:r>
            <a:r>
              <a:rPr sz="1050" spc="-20" dirty="0">
                <a:solidFill>
                  <a:srgbClr val="1D1D1B"/>
                </a:solidFill>
                <a:latin typeface="Gotham Pro Medium"/>
                <a:cs typeface="Gotham Pro Medium"/>
              </a:rPr>
              <a:t>Г</a:t>
            </a:r>
            <a:r>
              <a:rPr sz="1050" spc="-35" dirty="0">
                <a:solidFill>
                  <a:srgbClr val="1D1D1B"/>
                </a:solidFill>
                <a:latin typeface="Gotham Pro Medium"/>
                <a:cs typeface="Gotham Pro Medium"/>
              </a:rPr>
              <a:t>А</a:t>
            </a:r>
            <a:r>
              <a:rPr sz="1050" dirty="0">
                <a:solidFill>
                  <a:srgbClr val="1D1D1B"/>
                </a:solidFill>
                <a:latin typeface="Gotham Pro Medium"/>
                <a:cs typeface="Gotham Pro Medium"/>
              </a:rPr>
              <a:t>Н</a:t>
            </a:r>
            <a:r>
              <a:rPr sz="1050" spc="-25" dirty="0">
                <a:solidFill>
                  <a:srgbClr val="1D1D1B"/>
                </a:solidFill>
                <a:latin typeface="Gotham Pro Medium"/>
                <a:cs typeface="Gotham Pro Medium"/>
              </a:rPr>
              <a:t>И</a:t>
            </a:r>
            <a:r>
              <a:rPr sz="1050" spc="-35" dirty="0">
                <a:solidFill>
                  <a:srgbClr val="1D1D1B"/>
                </a:solidFill>
                <a:latin typeface="Gotham Pro Medium"/>
                <a:cs typeface="Gotham Pro Medium"/>
              </a:rPr>
              <a:t>З</a:t>
            </a:r>
            <a:r>
              <a:rPr sz="1050" spc="-45" dirty="0">
                <a:solidFill>
                  <a:srgbClr val="1D1D1B"/>
                </a:solidFill>
                <a:latin typeface="Gotham Pro Medium"/>
                <a:cs typeface="Gotham Pro Medium"/>
              </a:rPr>
              <a:t>А</a:t>
            </a:r>
            <a:r>
              <a:rPr sz="1050" spc="-10" dirty="0">
                <a:solidFill>
                  <a:srgbClr val="1D1D1B"/>
                </a:solidFill>
                <a:latin typeface="Gotham Pro Medium"/>
                <a:cs typeface="Gotham Pro Medium"/>
              </a:rPr>
              <a:t>Ц</a:t>
            </a:r>
            <a:r>
              <a:rPr sz="1050" spc="-15" dirty="0">
                <a:solidFill>
                  <a:srgbClr val="1D1D1B"/>
                </a:solidFill>
                <a:latin typeface="Gotham Pro Medium"/>
                <a:cs typeface="Gotham Pro Medium"/>
              </a:rPr>
              <a:t>И</a:t>
            </a:r>
            <a:r>
              <a:rPr sz="1050" dirty="0">
                <a:solidFill>
                  <a:srgbClr val="1D1D1B"/>
                </a:solidFill>
                <a:latin typeface="Gotham Pro Medium"/>
                <a:cs typeface="Gotham Pro Medium"/>
              </a:rPr>
              <a:t>Я</a:t>
            </a:r>
            <a:endParaRPr sz="1050">
              <a:latin typeface="Gotham Pro Medium"/>
              <a:cs typeface="Gotham Pro Medium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028BDB-F13D-F77D-2FA5-736BE44A3032}"/>
              </a:ext>
            </a:extLst>
          </p:cNvPr>
          <p:cNvSpPr txBox="1"/>
          <p:nvPr/>
        </p:nvSpPr>
        <p:spPr>
          <a:xfrm>
            <a:off x="7161451" y="4036295"/>
            <a:ext cx="282353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spc="5" dirty="0">
                <a:solidFill>
                  <a:srgbClr val="1D1D1B"/>
                </a:solidFill>
                <a:latin typeface="Gotham Pro Medium"/>
                <a:cs typeface="Gotham Pro Medium"/>
              </a:rPr>
              <a:t>О</a:t>
            </a:r>
            <a:r>
              <a:rPr lang="ru-RU" sz="1050" spc="-10" dirty="0">
                <a:solidFill>
                  <a:srgbClr val="1D1D1B"/>
                </a:solidFill>
                <a:latin typeface="Gotham Pro Medium"/>
                <a:cs typeface="Gotham Pro Medium"/>
              </a:rPr>
              <a:t>Б</a:t>
            </a:r>
            <a:r>
              <a:rPr lang="ru-RU" sz="1050" dirty="0">
                <a:solidFill>
                  <a:srgbClr val="1D1D1B"/>
                </a:solidFill>
                <a:latin typeface="Gotham Pro Medium"/>
                <a:cs typeface="Gotham Pro Medium"/>
              </a:rPr>
              <a:t>Р</a:t>
            </a:r>
            <a:r>
              <a:rPr lang="ru-RU" sz="1050" spc="-35" dirty="0">
                <a:solidFill>
                  <a:srgbClr val="1D1D1B"/>
                </a:solidFill>
                <a:latin typeface="Gotham Pro Medium"/>
                <a:cs typeface="Gotham Pro Medium"/>
              </a:rPr>
              <a:t>А</a:t>
            </a:r>
            <a:r>
              <a:rPr lang="ru-RU" sz="1050" spc="-50" dirty="0">
                <a:solidFill>
                  <a:srgbClr val="1D1D1B"/>
                </a:solidFill>
                <a:latin typeface="Gotham Pro Medium"/>
                <a:cs typeface="Gotham Pro Medium"/>
              </a:rPr>
              <a:t>З</a:t>
            </a:r>
            <a:r>
              <a:rPr lang="ru-RU" sz="1050" spc="-20" dirty="0">
                <a:solidFill>
                  <a:srgbClr val="1D1D1B"/>
                </a:solidFill>
                <a:latin typeface="Gotham Pro Medium"/>
                <a:cs typeface="Gotham Pro Medium"/>
              </a:rPr>
              <a:t>О</a:t>
            </a:r>
            <a:r>
              <a:rPr lang="ru-RU" sz="1050" spc="-10" dirty="0">
                <a:solidFill>
                  <a:srgbClr val="1D1D1B"/>
                </a:solidFill>
                <a:latin typeface="Gotham Pro Medium"/>
                <a:cs typeface="Gotham Pro Medium"/>
              </a:rPr>
              <a:t>В</a:t>
            </a:r>
            <a:r>
              <a:rPr lang="ru-RU" sz="1050" spc="-35" dirty="0">
                <a:solidFill>
                  <a:srgbClr val="1D1D1B"/>
                </a:solidFill>
                <a:latin typeface="Gotham Pro Medium"/>
                <a:cs typeface="Gotham Pro Medium"/>
              </a:rPr>
              <a:t>А</a:t>
            </a:r>
            <a:r>
              <a:rPr lang="ru-RU" sz="1050" spc="-40" dirty="0">
                <a:solidFill>
                  <a:srgbClr val="1D1D1B"/>
                </a:solidFill>
                <a:latin typeface="Gotham Pro Medium"/>
                <a:cs typeface="Gotham Pro Medium"/>
              </a:rPr>
              <a:t>Т</a:t>
            </a:r>
            <a:r>
              <a:rPr lang="ru-RU" sz="1050" spc="-15" dirty="0">
                <a:solidFill>
                  <a:srgbClr val="1D1D1B"/>
                </a:solidFill>
                <a:latin typeface="Gotham Pro Medium"/>
                <a:cs typeface="Gotham Pro Medium"/>
              </a:rPr>
              <a:t>Е</a:t>
            </a:r>
            <a:r>
              <a:rPr lang="ru-RU" sz="1050" spc="-5" dirty="0">
                <a:solidFill>
                  <a:srgbClr val="1D1D1B"/>
                </a:solidFill>
                <a:latin typeface="Gotham Pro Medium"/>
                <a:cs typeface="Gotham Pro Medium"/>
              </a:rPr>
              <a:t>Л</a:t>
            </a:r>
            <a:r>
              <a:rPr lang="ru-RU" sz="1050" spc="-20" dirty="0">
                <a:solidFill>
                  <a:srgbClr val="1D1D1B"/>
                </a:solidFill>
                <a:latin typeface="Gotham Pro Medium"/>
                <a:cs typeface="Gotham Pro Medium"/>
              </a:rPr>
              <a:t>Ь</a:t>
            </a:r>
            <a:r>
              <a:rPr lang="ru-RU" sz="1050" dirty="0">
                <a:solidFill>
                  <a:srgbClr val="1D1D1B"/>
                </a:solidFill>
                <a:latin typeface="Gotham Pro Medium"/>
                <a:cs typeface="Gotham Pro Medium"/>
              </a:rPr>
              <a:t>Н</a:t>
            </a:r>
            <a:r>
              <a:rPr lang="ru-RU" sz="1050" spc="-45" dirty="0">
                <a:solidFill>
                  <a:srgbClr val="1D1D1B"/>
                </a:solidFill>
                <a:latin typeface="Gotham Pro Medium"/>
                <a:cs typeface="Gotham Pro Medium"/>
              </a:rPr>
              <a:t>А</a:t>
            </a:r>
            <a:r>
              <a:rPr lang="ru-RU" sz="1050" dirty="0">
                <a:solidFill>
                  <a:srgbClr val="1D1D1B"/>
                </a:solidFill>
                <a:latin typeface="Gotham Pro Medium"/>
                <a:cs typeface="Gotham Pro Medium"/>
              </a:rPr>
              <a:t>Я</a:t>
            </a:r>
            <a:r>
              <a:rPr lang="ru-RU" sz="1050" spc="-35" dirty="0">
                <a:solidFill>
                  <a:srgbClr val="1D1D1B"/>
                </a:solidFill>
                <a:latin typeface="Gotham Pro Medium"/>
                <a:cs typeface="Gotham Pro Medium"/>
              </a:rPr>
              <a:t> </a:t>
            </a:r>
            <a:r>
              <a:rPr lang="ru-RU" sz="1050" spc="5" dirty="0">
                <a:solidFill>
                  <a:srgbClr val="1D1D1B"/>
                </a:solidFill>
                <a:latin typeface="Gotham Pro Medium"/>
                <a:cs typeface="Gotham Pro Medium"/>
              </a:rPr>
              <a:t>О</a:t>
            </a:r>
            <a:r>
              <a:rPr lang="ru-RU" sz="1050" spc="10" dirty="0">
                <a:solidFill>
                  <a:srgbClr val="1D1D1B"/>
                </a:solidFill>
                <a:latin typeface="Gotham Pro Medium"/>
                <a:cs typeface="Gotham Pro Medium"/>
              </a:rPr>
              <a:t>Р</a:t>
            </a:r>
            <a:r>
              <a:rPr lang="ru-RU" sz="1050" spc="-20" dirty="0">
                <a:solidFill>
                  <a:srgbClr val="1D1D1B"/>
                </a:solidFill>
                <a:latin typeface="Gotham Pro Medium"/>
                <a:cs typeface="Gotham Pro Medium"/>
              </a:rPr>
              <a:t>Г</a:t>
            </a:r>
            <a:r>
              <a:rPr lang="ru-RU" sz="1050" spc="-35" dirty="0">
                <a:solidFill>
                  <a:srgbClr val="1D1D1B"/>
                </a:solidFill>
                <a:latin typeface="Gotham Pro Medium"/>
                <a:cs typeface="Gotham Pro Medium"/>
              </a:rPr>
              <a:t>А</a:t>
            </a:r>
            <a:r>
              <a:rPr lang="ru-RU" sz="1050" dirty="0">
                <a:solidFill>
                  <a:srgbClr val="1D1D1B"/>
                </a:solidFill>
                <a:latin typeface="Gotham Pro Medium"/>
                <a:cs typeface="Gotham Pro Medium"/>
              </a:rPr>
              <a:t>Н</a:t>
            </a:r>
            <a:r>
              <a:rPr lang="ru-RU" sz="1050" spc="-25" dirty="0">
                <a:solidFill>
                  <a:srgbClr val="1D1D1B"/>
                </a:solidFill>
                <a:latin typeface="Gotham Pro Medium"/>
                <a:cs typeface="Gotham Pro Medium"/>
              </a:rPr>
              <a:t>И</a:t>
            </a:r>
            <a:r>
              <a:rPr lang="ru-RU" sz="1050" spc="-35" dirty="0">
                <a:solidFill>
                  <a:srgbClr val="1D1D1B"/>
                </a:solidFill>
                <a:latin typeface="Gotham Pro Medium"/>
                <a:cs typeface="Gotham Pro Medium"/>
              </a:rPr>
              <a:t>З</a:t>
            </a:r>
            <a:r>
              <a:rPr lang="ru-RU" sz="1050" spc="-45" dirty="0">
                <a:solidFill>
                  <a:srgbClr val="1D1D1B"/>
                </a:solidFill>
                <a:latin typeface="Gotham Pro Medium"/>
                <a:cs typeface="Gotham Pro Medium"/>
              </a:rPr>
              <a:t>А</a:t>
            </a:r>
            <a:r>
              <a:rPr lang="ru-RU" sz="1050" spc="-10" dirty="0">
                <a:solidFill>
                  <a:srgbClr val="1D1D1B"/>
                </a:solidFill>
                <a:latin typeface="Gotham Pro Medium"/>
                <a:cs typeface="Gotham Pro Medium"/>
              </a:rPr>
              <a:t>Ц</a:t>
            </a:r>
            <a:r>
              <a:rPr lang="ru-RU" sz="1050" spc="-15" dirty="0">
                <a:solidFill>
                  <a:srgbClr val="1D1D1B"/>
                </a:solidFill>
                <a:latin typeface="Gotham Pro Medium"/>
                <a:cs typeface="Gotham Pro Medium"/>
              </a:rPr>
              <a:t>И</a:t>
            </a:r>
            <a:r>
              <a:rPr lang="ru-RU" sz="1050" dirty="0">
                <a:solidFill>
                  <a:srgbClr val="1D1D1B"/>
                </a:solidFill>
                <a:latin typeface="Gotham Pro Medium"/>
                <a:cs typeface="Gotham Pro Medium"/>
              </a:rPr>
              <a:t>Я  </a:t>
            </a:r>
          </a:p>
          <a:p>
            <a:r>
              <a:rPr lang="ru-RU" sz="1050" spc="-5" dirty="0">
                <a:solidFill>
                  <a:srgbClr val="1D1D1B"/>
                </a:solidFill>
                <a:latin typeface="Gotham Pro Medium"/>
                <a:cs typeface="Gotham Pro Medium"/>
              </a:rPr>
              <a:t>ВЫСШЕГО</a:t>
            </a:r>
            <a:r>
              <a:rPr lang="ru-RU" sz="1050" spc="-70" dirty="0">
                <a:solidFill>
                  <a:srgbClr val="1D1D1B"/>
                </a:solidFill>
                <a:latin typeface="Gotham Pro Medium"/>
                <a:cs typeface="Gotham Pro Medium"/>
              </a:rPr>
              <a:t> </a:t>
            </a:r>
            <a:r>
              <a:rPr lang="ru-RU" sz="1050" spc="-15" dirty="0">
                <a:solidFill>
                  <a:srgbClr val="1D1D1B"/>
                </a:solidFill>
                <a:latin typeface="Gotham Pro Medium"/>
                <a:cs typeface="Gotham Pro Medium"/>
              </a:rPr>
              <a:t>ОБРАЗОВАНИЯ</a:t>
            </a:r>
            <a:endParaRPr lang="ru-RU" sz="1050" dirty="0">
              <a:latin typeface="Gotham Pro Medium"/>
              <a:cs typeface="Gotham Pro Medium"/>
            </a:endParaRPr>
          </a:p>
          <a:p>
            <a:endParaRPr lang="ru-RU" sz="1050" dirty="0"/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904CBF0-200E-4EAE-AE45-D7B8E97C4DF2}"/>
              </a:ext>
            </a:extLst>
          </p:cNvPr>
          <p:cNvSpPr txBox="1"/>
          <p:nvPr/>
        </p:nvSpPr>
        <p:spPr>
          <a:xfrm>
            <a:off x="841375" y="560133"/>
            <a:ext cx="11350625" cy="1048856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lnSpc>
                <a:spcPts val="4000"/>
              </a:lnSpc>
              <a:spcBef>
                <a:spcPts val="79"/>
              </a:spcBef>
            </a:pPr>
            <a:r>
              <a:rPr lang="ru-RU" sz="4000" spc="-3" dirty="0">
                <a:latin typeface="Gotham Pro Black"/>
                <a:cs typeface="Gotham Pro Black"/>
              </a:rPr>
              <a:t>Целевой раздел:</a:t>
            </a:r>
          </a:p>
          <a:p>
            <a:pPr marL="7701">
              <a:lnSpc>
                <a:spcPts val="4000"/>
              </a:lnSpc>
              <a:spcBef>
                <a:spcPts val="79"/>
              </a:spcBef>
            </a:pPr>
            <a:r>
              <a:rPr lang="ru-RU" sz="4000" spc="-3" dirty="0">
                <a:latin typeface="Gotham Pro Black"/>
                <a:cs typeface="Gotham Pro Black"/>
              </a:rPr>
              <a:t>цель и задачи воспитания</a:t>
            </a:r>
            <a:endParaRPr lang="ru-RU" sz="4000" dirty="0">
              <a:latin typeface="Gotham Pro Black"/>
              <a:cs typeface="Gotham Pro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F6842C0-9533-1239-2CD0-EEA7AF9E0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0550"/>
            <a:ext cx="12192000" cy="2457450"/>
          </a:xfrm>
          <a:prstGeom prst="rect">
            <a:avLst/>
          </a:prstGeom>
        </p:spPr>
      </p:pic>
      <p:sp>
        <p:nvSpPr>
          <p:cNvPr id="16" name="object 9">
            <a:extLst>
              <a:ext uri="{FF2B5EF4-FFF2-40B4-BE49-F238E27FC236}">
                <a16:creationId xmlns:a16="http://schemas.microsoft.com/office/drawing/2014/main" id="{025951E9-D556-8875-E2CD-B93883118917}"/>
              </a:ext>
            </a:extLst>
          </p:cNvPr>
          <p:cNvSpPr txBox="1"/>
          <p:nvPr/>
        </p:nvSpPr>
        <p:spPr>
          <a:xfrm>
            <a:off x="841375" y="6175375"/>
            <a:ext cx="458507" cy="306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100">
              <a:lnSpc>
                <a:spcPts val="2360"/>
              </a:lnSpc>
              <a:defRPr/>
            </a:pPr>
            <a:fld id="{19147F20-9665-4DC6-B041-ED9A4A05B0E0}" type="slidenum">
              <a:rPr sz="2000" b="1" spc="-5" dirty="0">
                <a:latin typeface="Gotham Pro Black"/>
                <a:cs typeface="Gotham Pro Black"/>
              </a:rPr>
              <a:pPr marL="38100">
                <a:lnSpc>
                  <a:spcPts val="2360"/>
                </a:lnSpc>
                <a:defRPr/>
              </a:pPr>
              <a:t>12</a:t>
            </a:fld>
            <a:endParaRPr sz="2000" dirty="0">
              <a:latin typeface="Gotham Pro Black"/>
              <a:cs typeface="Gotham Pro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375" y="1832786"/>
            <a:ext cx="9902032" cy="3796489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400" b="1" spc="-5" dirty="0" err="1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Задачи</a:t>
            </a:r>
            <a:r>
              <a:rPr sz="2400" b="1" spc="-35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воспитания</a:t>
            </a:r>
            <a:r>
              <a:rPr sz="2400" b="1" spc="-10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:</a:t>
            </a:r>
            <a:endParaRPr sz="2400" b="1" dirty="0">
              <a:solidFill>
                <a:srgbClr val="C0000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x-none" sz="1400" dirty="0">
                <a:latin typeface="Gotham Pro"/>
                <a:cs typeface="Gotham Pro"/>
              </a:rPr>
              <a:t>усвоение обучающимися знаний о нормах, духовно-нравственных ценностях, которые выработало российское общество (социально значимых знаний);</a:t>
            </a:r>
            <a:endParaRPr lang="ru-RU" sz="1400" dirty="0">
              <a:latin typeface="Gotham Pro"/>
              <a:cs typeface="Gotham Pro"/>
            </a:endParaRP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x-none" sz="1400" dirty="0">
                <a:latin typeface="Gotham Pro"/>
                <a:cs typeface="Gotham Pro"/>
              </a:rPr>
              <a:t>формирование и развитие осознанного позитивного отношения к ценностям, нормам и правилам поведения, принятым в российском обществе (их освоение, принятие), современного научного мировоззрения, мотивации к труду, непрерывному личностному и профессиональному росту; </a:t>
            </a:r>
            <a:endParaRPr lang="ru-RU" sz="1400" dirty="0">
              <a:latin typeface="Gotham Pro"/>
              <a:cs typeface="Gotham Pro"/>
            </a:endParaRP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x-none" sz="1400" dirty="0">
                <a:latin typeface="Gotham Pro"/>
                <a:cs typeface="Gotham Pro"/>
              </a:rPr>
              <a:t>приобретение социокультурного опыта поведения, общения, межличностных и социальных отношений, в том числе в профессионально ориентированной деятельности; </a:t>
            </a:r>
            <a:endParaRPr lang="ru-RU" sz="1400" dirty="0">
              <a:latin typeface="Gotham Pro"/>
              <a:cs typeface="Gotham Pro"/>
            </a:endParaRP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x-none" sz="1400" dirty="0">
                <a:latin typeface="Gotham Pro"/>
                <a:cs typeface="Gotham Pro"/>
              </a:rPr>
              <a:t>подготовка к самостоятельной профессиональной деятельности с учетом получаемой квалификации (социально-значимый опыт) во благо своей семьи, народа, Родины и государства;</a:t>
            </a:r>
            <a:endParaRPr lang="ru-RU" sz="1400" dirty="0">
              <a:latin typeface="Gotham Pro"/>
              <a:cs typeface="Gotham Pro"/>
            </a:endParaRP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>
                <a:latin typeface="Gotham Pro"/>
                <a:cs typeface="Gotham Pro"/>
              </a:rPr>
              <a:t>подготовка к созданию семьи и рождению детей.</a:t>
            </a: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EA603D0E-9355-951C-2E6D-3C2457335308}"/>
              </a:ext>
            </a:extLst>
          </p:cNvPr>
          <p:cNvSpPr txBox="1"/>
          <p:nvPr/>
        </p:nvSpPr>
        <p:spPr>
          <a:xfrm>
            <a:off x="841375" y="560133"/>
            <a:ext cx="11350625" cy="1048856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lnSpc>
                <a:spcPts val="4000"/>
              </a:lnSpc>
              <a:spcBef>
                <a:spcPts val="79"/>
              </a:spcBef>
            </a:pPr>
            <a:r>
              <a:rPr lang="ru-RU" sz="4000" spc="-3" dirty="0">
                <a:latin typeface="Gotham Pro Black"/>
                <a:cs typeface="Gotham Pro Black"/>
              </a:rPr>
              <a:t>Целевой раздел:</a:t>
            </a:r>
          </a:p>
          <a:p>
            <a:pPr marL="7701">
              <a:lnSpc>
                <a:spcPts val="4000"/>
              </a:lnSpc>
              <a:spcBef>
                <a:spcPts val="79"/>
              </a:spcBef>
            </a:pPr>
            <a:r>
              <a:rPr lang="ru-RU" sz="4000" spc="-3" dirty="0">
                <a:latin typeface="Gotham Pro Black"/>
                <a:cs typeface="Gotham Pro Black"/>
              </a:rPr>
              <a:t>цель и задачи воспитания</a:t>
            </a:r>
            <a:endParaRPr lang="ru-RU" sz="4000" dirty="0">
              <a:latin typeface="Gotham Pro Black"/>
              <a:cs typeface="Gotham Pro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F6842C0-9533-1239-2CD0-EEA7AF9E0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1060"/>
            <a:ext cx="12192000" cy="2457450"/>
          </a:xfrm>
          <a:prstGeom prst="rect">
            <a:avLst/>
          </a:prstGeom>
        </p:spPr>
      </p:pic>
      <p:sp>
        <p:nvSpPr>
          <p:cNvPr id="16" name="object 9">
            <a:extLst>
              <a:ext uri="{FF2B5EF4-FFF2-40B4-BE49-F238E27FC236}">
                <a16:creationId xmlns:a16="http://schemas.microsoft.com/office/drawing/2014/main" id="{025951E9-D556-8875-E2CD-B93883118917}"/>
              </a:ext>
            </a:extLst>
          </p:cNvPr>
          <p:cNvSpPr txBox="1"/>
          <p:nvPr/>
        </p:nvSpPr>
        <p:spPr>
          <a:xfrm>
            <a:off x="841375" y="6175375"/>
            <a:ext cx="458507" cy="306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100">
              <a:lnSpc>
                <a:spcPts val="2360"/>
              </a:lnSpc>
              <a:defRPr/>
            </a:pPr>
            <a:fld id="{19147F20-9665-4DC6-B041-ED9A4A05B0E0}" type="slidenum">
              <a:rPr sz="2000" b="1" spc="-5" dirty="0">
                <a:latin typeface="Gotham Pro Black"/>
                <a:cs typeface="Gotham Pro Black"/>
              </a:rPr>
              <a:pPr marL="38100">
                <a:lnSpc>
                  <a:spcPts val="2360"/>
                </a:lnSpc>
                <a:defRPr/>
              </a:pPr>
              <a:t>13</a:t>
            </a:fld>
            <a:endParaRPr sz="2000" dirty="0">
              <a:latin typeface="Gotham Pro Black"/>
              <a:cs typeface="Gotham Pro Black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BCCD6-3CA4-C6EE-ECD6-A9A8BD3C7529}"/>
              </a:ext>
            </a:extLst>
          </p:cNvPr>
          <p:cNvSpPr txBox="1"/>
          <p:nvPr/>
        </p:nvSpPr>
        <p:spPr>
          <a:xfrm>
            <a:off x="788273" y="1829551"/>
            <a:ext cx="10982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Gotham Pro" panose="02000503040000020004" pitchFamily="50" charset="0"/>
                <a:cs typeface="Gotham Pro" panose="02000503040000020004" pitchFamily="50" charset="0"/>
              </a:rPr>
              <a:t>*Определены в соответствии с ФГОС основного общего образования </a:t>
            </a:r>
            <a:br>
              <a:rPr lang="ru-RU" sz="1400" dirty="0"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1400" dirty="0">
                <a:latin typeface="Gotham Pro" panose="02000503040000020004" pitchFamily="50" charset="0"/>
                <a:cs typeface="Gotham Pro" panose="02000503040000020004" pitchFamily="50" charset="0"/>
              </a:rPr>
              <a:t>и Стратегией развития воспитания в РФ на период до 2025 г.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F24BF1D8-DBB1-52E5-B777-C37613D98705}"/>
              </a:ext>
            </a:extLst>
          </p:cNvPr>
          <p:cNvSpPr txBox="1"/>
          <p:nvPr/>
        </p:nvSpPr>
        <p:spPr>
          <a:xfrm>
            <a:off x="841375" y="560133"/>
            <a:ext cx="11350625" cy="1048856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lnSpc>
                <a:spcPts val="4000"/>
              </a:lnSpc>
              <a:spcBef>
                <a:spcPts val="79"/>
              </a:spcBef>
            </a:pPr>
            <a:r>
              <a:rPr lang="ru-RU" sz="4000" spc="-3" dirty="0">
                <a:latin typeface="Gotham Pro Black"/>
                <a:cs typeface="Gotham Pro Black"/>
              </a:rPr>
              <a:t>Целевой раздел:</a:t>
            </a:r>
          </a:p>
          <a:p>
            <a:pPr marL="7701">
              <a:lnSpc>
                <a:spcPts val="4000"/>
              </a:lnSpc>
              <a:spcBef>
                <a:spcPts val="79"/>
              </a:spcBef>
            </a:pPr>
            <a:r>
              <a:rPr lang="ru-RU" sz="4000" spc="-3" dirty="0">
                <a:latin typeface="Gotham Pro Black"/>
                <a:cs typeface="Gotham Pro Black"/>
              </a:rPr>
              <a:t>направления воспитания*</a:t>
            </a:r>
            <a:endParaRPr lang="ru-RU" sz="4000" dirty="0">
              <a:latin typeface="Gotham Pro Black"/>
              <a:cs typeface="Gotham Pro Black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CF5AC2D-3677-2EA1-8A94-1A372919E365}"/>
              </a:ext>
            </a:extLst>
          </p:cNvPr>
          <p:cNvGrpSpPr/>
          <p:nvPr/>
        </p:nvGrpSpPr>
        <p:grpSpPr>
          <a:xfrm>
            <a:off x="4930291" y="2705697"/>
            <a:ext cx="2303281" cy="1411389"/>
            <a:chOff x="398517" y="1792522"/>
            <a:chExt cx="2528323" cy="154928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3349F64-D0AB-2D4E-F283-29E0197AB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638" y="1792522"/>
              <a:ext cx="922707" cy="92270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169724-D08B-5FF5-BF5A-83056AC75FB3}"/>
                </a:ext>
              </a:extLst>
            </p:cNvPr>
            <p:cNvSpPr txBox="1"/>
            <p:nvPr/>
          </p:nvSpPr>
          <p:spPr>
            <a:xfrm>
              <a:off x="398517" y="2695480"/>
              <a:ext cx="252832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Gotham Pro" panose="02000503040000020004" pitchFamily="50" charset="0"/>
                  <a:cs typeface="Gotham Pro" panose="02000503040000020004" pitchFamily="50" charset="0"/>
                </a:rPr>
                <a:t>ДУХОВНО-</a:t>
              </a:r>
              <a:br>
                <a:rPr lang="ru-RU" sz="1200" b="1" dirty="0">
                  <a:latin typeface="Gotham Pro" panose="02000503040000020004" pitchFamily="50" charset="0"/>
                  <a:cs typeface="Gotham Pro" panose="02000503040000020004" pitchFamily="50" charset="0"/>
                </a:rPr>
              </a:br>
              <a:r>
                <a:rPr lang="ru-RU" sz="1200" b="1" dirty="0">
                  <a:latin typeface="Gotham Pro" panose="02000503040000020004" pitchFamily="50" charset="0"/>
                  <a:cs typeface="Gotham Pro" panose="02000503040000020004" pitchFamily="50" charset="0"/>
                </a:rPr>
                <a:t>НРАВСТВЕННОЕ</a:t>
              </a:r>
            </a:p>
            <a:p>
              <a:pPr algn="ctr"/>
              <a:r>
                <a:rPr lang="ru-RU" sz="1200" b="1" dirty="0">
                  <a:latin typeface="Gotham Pro" panose="02000503040000020004" pitchFamily="50" charset="0"/>
                  <a:cs typeface="Gotham Pro" panose="02000503040000020004" pitchFamily="50" charset="0"/>
                </a:rPr>
                <a:t>ВОСПИТАНИЕ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B26CD86-3BF7-07D8-4142-1A87B0E38D57}"/>
              </a:ext>
            </a:extLst>
          </p:cNvPr>
          <p:cNvGrpSpPr/>
          <p:nvPr/>
        </p:nvGrpSpPr>
        <p:grpSpPr>
          <a:xfrm>
            <a:off x="7345389" y="2722031"/>
            <a:ext cx="1886856" cy="1355022"/>
            <a:chOff x="3502565" y="1728098"/>
            <a:chExt cx="2071212" cy="1487415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F74D9913-9B4D-9B80-A4BA-07ACC6671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401" y="1728098"/>
              <a:ext cx="782082" cy="97644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A9DEAB-DE26-EFD9-A0B8-CBC3A2FFEF43}"/>
                </a:ext>
              </a:extLst>
            </p:cNvPr>
            <p:cNvSpPr txBox="1"/>
            <p:nvPr/>
          </p:nvSpPr>
          <p:spPr>
            <a:xfrm>
              <a:off x="3502565" y="2753848"/>
              <a:ext cx="20712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Gotham Pro" panose="02000503040000020004" pitchFamily="50" charset="0"/>
                  <a:cs typeface="Gotham Pro" panose="02000503040000020004" pitchFamily="50" charset="0"/>
                </a:rPr>
                <a:t>ЭСТЕТИЧЕСКОЕ</a:t>
              </a:r>
            </a:p>
            <a:p>
              <a:pPr algn="ctr"/>
              <a:r>
                <a:rPr lang="ru-RU" sz="1200" b="1" dirty="0">
                  <a:latin typeface="Gotham Pro" panose="02000503040000020004" pitchFamily="50" charset="0"/>
                  <a:cs typeface="Gotham Pro" panose="02000503040000020004" pitchFamily="50" charset="0"/>
                </a:rPr>
                <a:t>ВОСПИТАНИЕ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781A3FC-9E98-F4E4-A3CF-6C90EF78B3B8}"/>
              </a:ext>
            </a:extLst>
          </p:cNvPr>
          <p:cNvGrpSpPr/>
          <p:nvPr/>
        </p:nvGrpSpPr>
        <p:grpSpPr>
          <a:xfrm>
            <a:off x="9359158" y="2768912"/>
            <a:ext cx="2589199" cy="1296678"/>
            <a:chOff x="5811536" y="1792388"/>
            <a:chExt cx="2842177" cy="142337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1BEF5381-75CE-A1C5-4DB8-6BEC9D872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0419" y="1792388"/>
              <a:ext cx="920341" cy="92143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FFA290-B9D4-AC7A-45E3-135E4D8693A9}"/>
                </a:ext>
              </a:extLst>
            </p:cNvPr>
            <p:cNvSpPr txBox="1"/>
            <p:nvPr/>
          </p:nvSpPr>
          <p:spPr>
            <a:xfrm>
              <a:off x="5811536" y="2754093"/>
              <a:ext cx="284217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Gotham Pro" panose="02000503040000020004" pitchFamily="50" charset="0"/>
                  <a:cs typeface="Gotham Pro" panose="02000503040000020004" pitchFamily="50" charset="0"/>
                </a:rPr>
                <a:t>ЦЕННОСТИ НАУЧНОГО</a:t>
              </a:r>
            </a:p>
            <a:p>
              <a:pPr algn="ctr"/>
              <a:r>
                <a:rPr lang="ru-RU" sz="1200" b="1" dirty="0">
                  <a:latin typeface="Gotham Pro" panose="02000503040000020004" pitchFamily="50" charset="0"/>
                  <a:cs typeface="Gotham Pro" panose="02000503040000020004" pitchFamily="50" charset="0"/>
                </a:rPr>
                <a:t>ПОЗНАНИЯ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8F19474C-62CE-960F-340C-FF714BEF183A}"/>
              </a:ext>
            </a:extLst>
          </p:cNvPr>
          <p:cNvGrpSpPr/>
          <p:nvPr/>
        </p:nvGrpSpPr>
        <p:grpSpPr>
          <a:xfrm>
            <a:off x="572077" y="2727377"/>
            <a:ext cx="2262643" cy="1162637"/>
            <a:chOff x="8754265" y="1868752"/>
            <a:chExt cx="2483716" cy="1276233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3B998F0-E542-6DA9-F0DC-BD27E05F6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0482" y="1868752"/>
              <a:ext cx="1218555" cy="7862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59FF4D-7C27-A591-6AD4-DB3F38A71F0A}"/>
                </a:ext>
              </a:extLst>
            </p:cNvPr>
            <p:cNvSpPr txBox="1"/>
            <p:nvPr/>
          </p:nvSpPr>
          <p:spPr>
            <a:xfrm>
              <a:off x="8754265" y="2683320"/>
              <a:ext cx="248371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Gotham Pro" panose="02000503040000020004" pitchFamily="50" charset="0"/>
                  <a:cs typeface="Gotham Pro" panose="02000503040000020004" pitchFamily="50" charset="0"/>
                </a:rPr>
                <a:t>ГРАЖДАНСКОЕ</a:t>
              </a:r>
              <a:endParaRPr lang="en-US" sz="1200" b="1" dirty="0">
                <a:latin typeface="Gotham Pro" panose="02000503040000020004" pitchFamily="50" charset="0"/>
                <a:cs typeface="Gotham Pro" panose="02000503040000020004" pitchFamily="50" charset="0"/>
              </a:endParaRPr>
            </a:p>
            <a:p>
              <a:pPr algn="ctr"/>
              <a:r>
                <a:rPr lang="ru-RU" sz="1200" b="1" dirty="0">
                  <a:latin typeface="Gotham Pro" panose="02000503040000020004" pitchFamily="50" charset="0"/>
                  <a:cs typeface="Gotham Pro" panose="02000503040000020004" pitchFamily="50" charset="0"/>
                </a:rPr>
                <a:t>ВОСПИТАНИЕ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6E3A596-6AA3-589E-61CF-A5F35C7C97B8}"/>
              </a:ext>
            </a:extLst>
          </p:cNvPr>
          <p:cNvGrpSpPr/>
          <p:nvPr/>
        </p:nvGrpSpPr>
        <p:grpSpPr>
          <a:xfrm>
            <a:off x="5064682" y="4581176"/>
            <a:ext cx="2483716" cy="1619927"/>
            <a:chOff x="491227" y="3771231"/>
            <a:chExt cx="2483716" cy="161992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DCE508F9-DC1C-C08A-DE14-1844EA6F4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734" y="3771231"/>
              <a:ext cx="833604" cy="83360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DDCF393-4907-61A6-D739-4D86713E7216}"/>
                </a:ext>
              </a:extLst>
            </p:cNvPr>
            <p:cNvSpPr txBox="1"/>
            <p:nvPr/>
          </p:nvSpPr>
          <p:spPr>
            <a:xfrm>
              <a:off x="491227" y="4652494"/>
              <a:ext cx="248371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C00000"/>
                  </a:solidFill>
                  <a:latin typeface="Gotham Pro Black" panose="02000503040000020004" pitchFamily="2" charset="0"/>
                  <a:cs typeface="Gotham Pro Black" panose="02000503040000020004" pitchFamily="2" charset="0"/>
                </a:rPr>
                <a:t>ПРОФЕССИОНАЛЬНО-ТРУДОВОЕ ВОСПИТАНИЕ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91EF00B-7F69-33AA-3A0A-AA443495CE9B}"/>
              </a:ext>
            </a:extLst>
          </p:cNvPr>
          <p:cNvGrpSpPr/>
          <p:nvPr/>
        </p:nvGrpSpPr>
        <p:grpSpPr>
          <a:xfrm>
            <a:off x="7980654" y="4676664"/>
            <a:ext cx="2262643" cy="1307916"/>
            <a:chOff x="3070682" y="3674850"/>
            <a:chExt cx="2483716" cy="1435707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608ABF70-DCD5-DC3F-89BD-22C656FF2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544" y="3674850"/>
              <a:ext cx="939713" cy="93971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FDA0725-2181-9069-39EE-CDFF195621EE}"/>
                </a:ext>
              </a:extLst>
            </p:cNvPr>
            <p:cNvSpPr txBox="1"/>
            <p:nvPr/>
          </p:nvSpPr>
          <p:spPr>
            <a:xfrm>
              <a:off x="3070682" y="4648892"/>
              <a:ext cx="248371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Gotham Pro" panose="02000503040000020004" pitchFamily="50" charset="0"/>
                  <a:cs typeface="Gotham Pro" panose="02000503040000020004" pitchFamily="50" charset="0"/>
                </a:rPr>
                <a:t>ЭКОЛОГИЧЕСКОЕ</a:t>
              </a:r>
            </a:p>
            <a:p>
              <a:pPr algn="ctr"/>
              <a:r>
                <a:rPr lang="ru-RU" sz="1200" b="1" dirty="0">
                  <a:latin typeface="Gotham Pro" panose="02000503040000020004" pitchFamily="50" charset="0"/>
                  <a:cs typeface="Gotham Pro" panose="02000503040000020004" pitchFamily="50" charset="0"/>
                </a:rPr>
                <a:t>ВОСПИТАНИЕ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8D16098-3D67-73F3-F8C4-FD2696E3699B}"/>
              </a:ext>
            </a:extLst>
          </p:cNvPr>
          <p:cNvGrpSpPr/>
          <p:nvPr/>
        </p:nvGrpSpPr>
        <p:grpSpPr>
          <a:xfrm>
            <a:off x="1187522" y="4496977"/>
            <a:ext cx="3514639" cy="1436798"/>
            <a:chOff x="5962367" y="3714093"/>
            <a:chExt cx="3858038" cy="157718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894F768-7C16-1C8F-BCC6-0848BA953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5200" y="3714093"/>
              <a:ext cx="916629" cy="85484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BE79392-7715-1DF9-3C32-6FE4FCC00337}"/>
                </a:ext>
              </a:extLst>
            </p:cNvPr>
            <p:cNvSpPr txBox="1"/>
            <p:nvPr/>
          </p:nvSpPr>
          <p:spPr>
            <a:xfrm>
              <a:off x="5962367" y="4644943"/>
              <a:ext cx="385803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Gotham Pro" panose="02000503040000020004" pitchFamily="50" charset="0"/>
                  <a:cs typeface="Gotham Pro" panose="02000503040000020004" pitchFamily="50" charset="0"/>
                </a:rPr>
                <a:t>ФИЗИЧЕСКОЕ ВОСПИТАНИЕ, ФОРМИРОВАНИЕ КУЛЬТУРЫ ЗДОРОВЬЯ И ЭМОЦИОНАЛЬНОГО БЛАГОПОЛУЧИЯ</a:t>
              </a:r>
            </a:p>
          </p:txBody>
        </p:sp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E5774A5-EEE0-B41E-EA1B-4A33BDCCB4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82" y="2628265"/>
            <a:ext cx="759220" cy="75922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0AF0F0C-8AB2-2C4F-CABB-A412126BD3D2}"/>
              </a:ext>
            </a:extLst>
          </p:cNvPr>
          <p:cNvSpPr txBox="1"/>
          <p:nvPr/>
        </p:nvSpPr>
        <p:spPr>
          <a:xfrm>
            <a:off x="2919066" y="3504387"/>
            <a:ext cx="1886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005"/>
              </a:spcBef>
              <a:buClr>
                <a:srgbClr val="C00000"/>
              </a:buClr>
              <a:buSzPct val="150000"/>
              <a:tabLst>
                <a:tab pos="299085" algn="l"/>
                <a:tab pos="299720" algn="l"/>
              </a:tabLst>
            </a:pPr>
            <a:r>
              <a:rPr lang="ru-RU" sz="1200" b="1" spc="5" dirty="0">
                <a:latin typeface="Gotham Pro" panose="02000503040000020004" pitchFamily="2" charset="0"/>
                <a:cs typeface="Gotham Pro" panose="02000503040000020004" pitchFamily="2" charset="0"/>
              </a:rPr>
              <a:t>ПАТРИОТИЧЕСКОЕ</a:t>
            </a:r>
            <a:r>
              <a:rPr lang="ru-RU" sz="1200" b="1" spc="-20" dirty="0"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200" b="1" dirty="0">
                <a:latin typeface="Gotham Pro" panose="02000503040000020004" pitchFamily="2" charset="0"/>
                <a:cs typeface="Gotham Pro" panose="02000503040000020004" pitchFamily="2" charset="0"/>
              </a:rPr>
              <a:t>ВОСПИТАНИЕ</a:t>
            </a:r>
          </a:p>
        </p:txBody>
      </p:sp>
    </p:spTree>
    <p:extLst>
      <p:ext uri="{BB962C8B-B14F-4D97-AF65-F5344CB8AC3E}">
        <p14:creationId xmlns:p14="http://schemas.microsoft.com/office/powerpoint/2010/main" val="358632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00301" y="1973539"/>
            <a:ext cx="8638145" cy="23358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  <a:t>с</a:t>
            </a:r>
            <a:r>
              <a:rPr dirty="0" err="1">
                <a:latin typeface="Gotham Pro" panose="02000503040000020004" pitchFamily="50" charset="0"/>
                <a:cs typeface="Gotham Pro" panose="02000503040000020004" pitchFamily="50" charset="0"/>
              </a:rPr>
              <a:t>формулированы</a:t>
            </a:r>
            <a:r>
              <a:rPr spc="6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dirty="0">
                <a:latin typeface="Gotham Pro" panose="02000503040000020004" pitchFamily="50" charset="0"/>
                <a:cs typeface="Gotham Pro" panose="02000503040000020004" pitchFamily="50" charset="0"/>
              </a:rPr>
              <a:t>для</a:t>
            </a:r>
            <a:r>
              <a:rPr spc="3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pc="5" dirty="0">
                <a:latin typeface="Gotham Pro" panose="02000503040000020004" pitchFamily="50" charset="0"/>
                <a:cs typeface="Gotham Pro" panose="02000503040000020004" pitchFamily="50" charset="0"/>
              </a:rPr>
              <a:t>педагогов</a:t>
            </a:r>
            <a:r>
              <a:rPr spc="1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dirty="0">
                <a:latin typeface="Gotham Pro" panose="02000503040000020004" pitchFamily="50" charset="0"/>
                <a:cs typeface="Gotham Pro" panose="02000503040000020004" pitchFamily="50" charset="0"/>
              </a:rPr>
              <a:t>как</a:t>
            </a:r>
            <a:r>
              <a:rPr spc="2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dirty="0">
                <a:latin typeface="Gotham Pro" panose="02000503040000020004" pitchFamily="50" charset="0"/>
                <a:cs typeface="Gotham Pro" panose="02000503040000020004" pitchFamily="50" charset="0"/>
              </a:rPr>
              <a:t>целевые</a:t>
            </a:r>
            <a:r>
              <a:rPr spc="4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dirty="0">
                <a:latin typeface="Gotham Pro" panose="02000503040000020004" pitchFamily="50" charset="0"/>
                <a:cs typeface="Gotham Pro" panose="02000503040000020004" pitchFamily="50" charset="0"/>
              </a:rPr>
              <a:t>ориентиры </a:t>
            </a:r>
            <a:r>
              <a:rPr spc="-46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pc="5" dirty="0">
                <a:latin typeface="Gotham Pro" panose="02000503040000020004" pitchFamily="50" charset="0"/>
                <a:cs typeface="Gotham Pro" panose="02000503040000020004" pitchFamily="50" charset="0"/>
              </a:rPr>
              <a:t>результатов</a:t>
            </a:r>
            <a:r>
              <a:rPr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dirty="0" err="1">
                <a:latin typeface="Gotham Pro" panose="02000503040000020004" pitchFamily="50" charset="0"/>
                <a:cs typeface="Gotham Pro" panose="02000503040000020004" pitchFamily="50" charset="0"/>
              </a:rPr>
              <a:t>воспитательной</a:t>
            </a:r>
            <a:r>
              <a:rPr spc="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pc="5" dirty="0" err="1">
                <a:latin typeface="Gotham Pro" panose="02000503040000020004" pitchFamily="50" charset="0"/>
                <a:cs typeface="Gotham Pro" panose="02000503040000020004" pitchFamily="50" charset="0"/>
              </a:rPr>
              <a:t>деятельности</a:t>
            </a:r>
            <a:r>
              <a:rPr lang="ru-RU" spc="5" dirty="0">
                <a:latin typeface="Gotham Pro" panose="02000503040000020004" pitchFamily="50" charset="0"/>
                <a:cs typeface="Gotham Pro" panose="02000503040000020004" pitchFamily="50" charset="0"/>
              </a:rPr>
              <a:t>;</a:t>
            </a:r>
            <a:endParaRPr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299085" marR="567055" indent="-287020">
              <a:lnSpc>
                <a:spcPct val="100000"/>
              </a:lnSpc>
              <a:spcBef>
                <a:spcPts val="1005"/>
              </a:spcBef>
              <a:buClr>
                <a:srgbClr val="C00000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  <a:t>о</a:t>
            </a:r>
            <a:r>
              <a:rPr dirty="0" err="1">
                <a:latin typeface="Gotham Pro" panose="02000503040000020004" pitchFamily="50" charset="0"/>
                <a:cs typeface="Gotham Pro" panose="02000503040000020004" pitchFamily="50" charset="0"/>
              </a:rPr>
              <a:t>снованы</a:t>
            </a:r>
            <a:r>
              <a:rPr spc="4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dirty="0">
                <a:latin typeface="Gotham Pro" panose="02000503040000020004" pitchFamily="50" charset="0"/>
                <a:cs typeface="Gotham Pro" panose="02000503040000020004" pitchFamily="50" charset="0"/>
              </a:rPr>
              <a:t>на</a:t>
            </a:r>
            <a:r>
              <a:rPr spc="1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pc="5" dirty="0">
                <a:latin typeface="Gotham Pro" panose="02000503040000020004" pitchFamily="50" charset="0"/>
                <a:cs typeface="Gotham Pro" panose="02000503040000020004" pitchFamily="50" charset="0"/>
              </a:rPr>
              <a:t>базовых</a:t>
            </a:r>
            <a:r>
              <a:rPr spc="3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dirty="0">
                <a:latin typeface="Gotham Pro" panose="02000503040000020004" pitchFamily="50" charset="0"/>
                <a:cs typeface="Gotham Pro" panose="02000503040000020004" pitchFamily="50" charset="0"/>
              </a:rPr>
              <a:t>российских</a:t>
            </a:r>
            <a:r>
              <a:rPr spc="1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dirty="0" err="1">
                <a:latin typeface="Gotham Pro" panose="02000503040000020004" pitchFamily="50" charset="0"/>
                <a:cs typeface="Gotham Pro" panose="02000503040000020004" pitchFamily="50" charset="0"/>
              </a:rPr>
              <a:t>конституционных</a:t>
            </a:r>
            <a:r>
              <a:rPr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pc="-46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dirty="0" err="1">
                <a:latin typeface="Gotham Pro" panose="02000503040000020004" pitchFamily="50" charset="0"/>
                <a:cs typeface="Gotham Pro" panose="02000503040000020004" pitchFamily="50" charset="0"/>
              </a:rPr>
              <a:t>ценностях</a:t>
            </a:r>
            <a: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  <a:t>;</a:t>
            </a:r>
            <a:endParaRPr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299085" marR="450850" indent="-287020">
              <a:lnSpc>
                <a:spcPct val="100000"/>
              </a:lnSpc>
              <a:spcBef>
                <a:spcPts val="1000"/>
              </a:spcBef>
              <a:buClr>
                <a:srgbClr val="C00000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pc="5" dirty="0">
                <a:latin typeface="Gotham Pro" panose="02000503040000020004" pitchFamily="50" charset="0"/>
                <a:cs typeface="Gotham Pro" panose="02000503040000020004" pitchFamily="50" charset="0"/>
              </a:rPr>
              <a:t>у</a:t>
            </a:r>
            <a:r>
              <a:rPr spc="5" dirty="0" err="1">
                <a:latin typeface="Gotham Pro" panose="02000503040000020004" pitchFamily="50" charset="0"/>
                <a:cs typeface="Gotham Pro" panose="02000503040000020004" pitchFamily="50" charset="0"/>
              </a:rPr>
              <a:t>читывают</a:t>
            </a:r>
            <a:r>
              <a:rPr spc="3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dirty="0">
                <a:latin typeface="Gotham Pro" panose="02000503040000020004" pitchFamily="50" charset="0"/>
                <a:cs typeface="Gotham Pro" panose="02000503040000020004" pitchFamily="50" charset="0"/>
              </a:rPr>
              <a:t>возраст</a:t>
            </a:r>
            <a:r>
              <a:rPr spc="3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dirty="0">
                <a:latin typeface="Gotham Pro" panose="02000503040000020004" pitchFamily="50" charset="0"/>
                <a:cs typeface="Gotham Pro" panose="02000503040000020004" pitchFamily="50" charset="0"/>
              </a:rPr>
              <a:t>обучающихся</a:t>
            </a:r>
            <a:r>
              <a:rPr spc="4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pc="-5" dirty="0">
                <a:latin typeface="Gotham Pro" panose="02000503040000020004" pitchFamily="50" charset="0"/>
                <a:cs typeface="Gotham Pro" panose="02000503040000020004" pitchFamily="50" charset="0"/>
              </a:rPr>
              <a:t>и</a:t>
            </a:r>
            <a:r>
              <a:rPr spc="2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dirty="0">
                <a:latin typeface="Gotham Pro" panose="02000503040000020004" pitchFamily="50" charset="0"/>
                <a:cs typeface="Gotham Pro" panose="02000503040000020004" pitchFamily="50" charset="0"/>
              </a:rPr>
              <a:t>преемственность </a:t>
            </a:r>
            <a:r>
              <a:rPr spc="-46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dirty="0">
                <a:latin typeface="Gotham Pro" panose="02000503040000020004" pitchFamily="50" charset="0"/>
                <a:cs typeface="Gotham Pro" panose="02000503040000020004" pitchFamily="50" charset="0"/>
              </a:rPr>
              <a:t>по</a:t>
            </a:r>
            <a:r>
              <a:rPr spc="1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dirty="0" err="1">
                <a:latin typeface="Gotham Pro" panose="02000503040000020004" pitchFamily="50" charset="0"/>
                <a:cs typeface="Gotham Pro" panose="02000503040000020004" pitchFamily="50" charset="0"/>
              </a:rPr>
              <a:t>уровням</a:t>
            </a:r>
            <a:r>
              <a:rPr spc="3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dirty="0" err="1">
                <a:latin typeface="Gotham Pro" panose="02000503040000020004" pitchFamily="50" charset="0"/>
                <a:cs typeface="Gotham Pro" panose="02000503040000020004" pitchFamily="50" charset="0"/>
              </a:rPr>
              <a:t>образования</a:t>
            </a:r>
            <a: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  <a:t>;</a:t>
            </a:r>
            <a:endParaRPr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299085" marR="537845" indent="-287020">
              <a:lnSpc>
                <a:spcPct val="100000"/>
              </a:lnSpc>
              <a:spcBef>
                <a:spcPts val="994"/>
              </a:spcBef>
              <a:buClr>
                <a:srgbClr val="C00000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  <a:t>с</a:t>
            </a:r>
            <a:r>
              <a:rPr dirty="0" err="1">
                <a:latin typeface="Gotham Pro" panose="02000503040000020004" pitchFamily="50" charset="0"/>
                <a:cs typeface="Gotham Pro" panose="02000503040000020004" pitchFamily="50" charset="0"/>
              </a:rPr>
              <a:t>формулированы</a:t>
            </a:r>
            <a:r>
              <a:rPr spc="5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dirty="0">
                <a:latin typeface="Gotham Pro" panose="02000503040000020004" pitchFamily="50" charset="0"/>
                <a:cs typeface="Gotham Pro" panose="02000503040000020004" pitchFamily="50" charset="0"/>
              </a:rPr>
              <a:t>для</a:t>
            </a:r>
            <a:r>
              <a:rPr spc="3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dirty="0" err="1">
                <a:latin typeface="Gotham Pro" panose="02000503040000020004" pitchFamily="50" charset="0"/>
                <a:cs typeface="Gotham Pro" panose="02000503040000020004" pitchFamily="50" charset="0"/>
              </a:rPr>
              <a:t>выпускника</a:t>
            </a:r>
            <a:r>
              <a:rPr spc="2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lang="ru-RU" spc="5" dirty="0">
                <a:latin typeface="Gotham Pro" panose="02000503040000020004" pitchFamily="50" charset="0"/>
                <a:cs typeface="Gotham Pro" panose="02000503040000020004" pitchFamily="50" charset="0"/>
              </a:rPr>
              <a:t>образовательной организации, реализующей программы СПО.</a:t>
            </a:r>
            <a:endParaRPr dirty="0">
              <a:highlight>
                <a:srgbClr val="FFFF00"/>
              </a:highlight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98F4E5-434F-8FBE-87D5-7BD9F1585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1060"/>
            <a:ext cx="12192000" cy="2457450"/>
          </a:xfrm>
          <a:prstGeom prst="rect">
            <a:avLst/>
          </a:prstGeom>
        </p:spPr>
      </p:pic>
      <p:sp>
        <p:nvSpPr>
          <p:cNvPr id="10" name="object 9">
            <a:extLst>
              <a:ext uri="{FF2B5EF4-FFF2-40B4-BE49-F238E27FC236}">
                <a16:creationId xmlns:a16="http://schemas.microsoft.com/office/drawing/2014/main" id="{AE46CFF4-BF0A-430E-5C01-31C963ACA9DF}"/>
              </a:ext>
            </a:extLst>
          </p:cNvPr>
          <p:cNvSpPr txBox="1"/>
          <p:nvPr/>
        </p:nvSpPr>
        <p:spPr>
          <a:xfrm>
            <a:off x="841375" y="6175375"/>
            <a:ext cx="458507" cy="306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100">
              <a:lnSpc>
                <a:spcPts val="2360"/>
              </a:lnSpc>
              <a:defRPr/>
            </a:pPr>
            <a:fld id="{19147F20-9665-4DC6-B041-ED9A4A05B0E0}" type="slidenum">
              <a:rPr sz="2000" b="1" spc="-5" dirty="0">
                <a:latin typeface="Gotham Pro Black"/>
                <a:cs typeface="Gotham Pro Black"/>
              </a:rPr>
              <a:pPr marL="38100">
                <a:lnSpc>
                  <a:spcPts val="2360"/>
                </a:lnSpc>
                <a:defRPr/>
              </a:pPr>
              <a:t>14</a:t>
            </a:fld>
            <a:endParaRPr sz="2000" dirty="0">
              <a:latin typeface="Gotham Pro Black"/>
              <a:cs typeface="Gotham Pro Black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426030-3DF5-0251-96B3-F0BC35789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743" y="1909148"/>
            <a:ext cx="4914900" cy="4902200"/>
          </a:xfrm>
          <a:prstGeom prst="rect">
            <a:avLst/>
          </a:prstGeom>
        </p:spPr>
      </p:pic>
      <p:sp>
        <p:nvSpPr>
          <p:cNvPr id="4" name="object 5">
            <a:extLst>
              <a:ext uri="{FF2B5EF4-FFF2-40B4-BE49-F238E27FC236}">
                <a16:creationId xmlns:a16="http://schemas.microsoft.com/office/drawing/2014/main" id="{72580E7A-A724-7412-CA0D-29170BDE3FB0}"/>
              </a:ext>
            </a:extLst>
          </p:cNvPr>
          <p:cNvSpPr txBox="1"/>
          <p:nvPr/>
        </p:nvSpPr>
        <p:spPr>
          <a:xfrm>
            <a:off x="841375" y="560133"/>
            <a:ext cx="11350625" cy="1048856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lnSpc>
                <a:spcPts val="4000"/>
              </a:lnSpc>
              <a:spcBef>
                <a:spcPts val="79"/>
              </a:spcBef>
            </a:pPr>
            <a:r>
              <a:rPr lang="ru-RU" sz="4000" spc="-3" dirty="0">
                <a:latin typeface="Gotham Pro Black"/>
                <a:cs typeface="Gotham Pro Black"/>
              </a:rPr>
              <a:t>Целевой раздел: целевые ориентиры воспитания</a:t>
            </a:r>
            <a:endParaRPr lang="ru-RU" sz="4000" dirty="0">
              <a:latin typeface="Gotham Pro Black"/>
              <a:cs typeface="Gotham Pro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14236A-F1EA-E530-EDA8-2266DC227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1060"/>
            <a:ext cx="12192000" cy="245745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0B4B6B-F2BE-280E-5959-DAA90067A596}"/>
              </a:ext>
            </a:extLst>
          </p:cNvPr>
          <p:cNvSpPr/>
          <p:nvPr/>
        </p:nvSpPr>
        <p:spPr>
          <a:xfrm>
            <a:off x="841376" y="2423299"/>
            <a:ext cx="9316612" cy="36912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418C26DE-7577-DD1F-65A3-360D15892173}"/>
              </a:ext>
            </a:extLst>
          </p:cNvPr>
          <p:cNvSpPr txBox="1"/>
          <p:nvPr/>
        </p:nvSpPr>
        <p:spPr>
          <a:xfrm>
            <a:off x="841375" y="6175375"/>
            <a:ext cx="458507" cy="306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100">
              <a:lnSpc>
                <a:spcPts val="2360"/>
              </a:lnSpc>
              <a:defRPr/>
            </a:pPr>
            <a:fld id="{19147F20-9665-4DC6-B041-ED9A4A05B0E0}" type="slidenum">
              <a:rPr sz="2000" b="1" spc="-5" dirty="0">
                <a:latin typeface="Gotham Pro Black"/>
                <a:cs typeface="Gotham Pro Black"/>
              </a:rPr>
              <a:pPr marL="38100">
                <a:lnSpc>
                  <a:spcPts val="2360"/>
                </a:lnSpc>
                <a:defRPr/>
              </a:pPr>
              <a:t>15</a:t>
            </a:fld>
            <a:endParaRPr sz="2000" dirty="0">
              <a:latin typeface="Gotham Pro Black"/>
              <a:cs typeface="Gotham Pro Black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5B32EB-A88D-F9B7-301E-BA6C89B3330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71033" y="3919147"/>
            <a:ext cx="3811533" cy="3019214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3EC514-81E4-FDAA-C028-6004016DF853}"/>
              </a:ext>
            </a:extLst>
          </p:cNvPr>
          <p:cNvSpPr txBox="1"/>
          <p:nvPr/>
        </p:nvSpPr>
        <p:spPr>
          <a:xfrm>
            <a:off x="757724" y="1601144"/>
            <a:ext cx="90833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kern="0" dirty="0">
                <a:solidFill>
                  <a:srgbClr val="C000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Инвариантные целевые ориентиры воспитания соотносятся с общими компетенциями, формирование которых является результатом освоения программ подготовки специалистов среднего звена в соответствии с требованиями ФГОС СПО: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446B82-35AA-7A00-D7FF-8602A7311AAD}"/>
              </a:ext>
            </a:extLst>
          </p:cNvPr>
          <p:cNvSpPr txBox="1"/>
          <p:nvPr/>
        </p:nvSpPr>
        <p:spPr>
          <a:xfrm>
            <a:off x="1155700" y="2592808"/>
            <a:ext cx="9002288" cy="346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выбирать способы решения задач профессиональной деятельности, применительно к различным контекстам (ОК 01);</a:t>
            </a:r>
          </a:p>
          <a:p>
            <a:pPr marL="171450" indent="-171450">
              <a:buFontTx/>
              <a:buChar char="-"/>
            </a:pPr>
            <a:endParaRPr lang="ru-RU" sz="300" i="1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171450" indent="-171450">
              <a:buFontTx/>
              <a:buChar char="-"/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использовать современные средства поиска, анализа и интерпретации информации, и информационные технологии для выполнения задач профессиональной деятельности (ОК 02);</a:t>
            </a:r>
          </a:p>
          <a:p>
            <a:pPr marL="171450" indent="-171450">
              <a:buFontTx/>
              <a:buChar char="-"/>
            </a:pPr>
            <a:endParaRPr lang="ru-RU" sz="300" i="1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171450" indent="-171450">
              <a:buFontTx/>
              <a:buChar char="-"/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планировать и реализовывать собственное профессиональное и личностное развитие предпринимательскую деятельность в профессиональной сфере, использовать знания по правовой и финансовой грамотности в различных жизненных ситуациях (ОК 03);</a:t>
            </a:r>
          </a:p>
          <a:p>
            <a:pPr marL="171450" indent="-171450">
              <a:buFontTx/>
              <a:buChar char="-"/>
            </a:pPr>
            <a:endParaRPr lang="ru-RU" sz="300" i="1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171450" indent="-171450">
              <a:buFontTx/>
              <a:buChar char="-"/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эффективно взаимодействовать и работать в коллективе и команде (ОК 04);</a:t>
            </a:r>
          </a:p>
          <a:p>
            <a:pPr marL="171450" indent="-171450">
              <a:buFontTx/>
              <a:buChar char="-"/>
            </a:pPr>
            <a:endParaRPr lang="ru-RU" sz="300" i="1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171450" indent="-171450">
              <a:buFontTx/>
              <a:buChar char="-"/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осуществлять устную и письменную коммуникацию на государственном языке Российской Федерации с учетом особенностей социального и культурного контекста (ОК 05);</a:t>
            </a:r>
          </a:p>
          <a:p>
            <a:pPr marL="171450" indent="-171450">
              <a:buFontTx/>
              <a:buChar char="-"/>
            </a:pPr>
            <a:endParaRPr lang="ru-RU" sz="300" i="1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171450" indent="-171450">
              <a:buFontTx/>
              <a:buChar char="-"/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проявлять гражданско-патриотическую позицию, демонстрировать осознанное поведение на основе традиционных общечеловеческих ценностей, в том числе с учетом гармонизации межнациональных и межрелигиозных отношений, применять стандарты антикоррупционного поведения (ОК 06);</a:t>
            </a:r>
          </a:p>
          <a:p>
            <a:pPr marL="171450" indent="-171450">
              <a:buFontTx/>
              <a:buChar char="-"/>
            </a:pPr>
            <a:endParaRPr lang="ru-RU" sz="300" i="1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171450" indent="-171450">
              <a:buFontTx/>
              <a:buChar char="-"/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содействовать сохранению окружающей среды, ресурсосбережению, применять знания об изменении климата, принципы бережливого производства, эффективно действовать в чрезвычайных ситуациях (ОК 07);</a:t>
            </a:r>
          </a:p>
          <a:p>
            <a:pPr marL="171450" indent="-171450">
              <a:buFontTx/>
              <a:buChar char="-"/>
            </a:pPr>
            <a:endParaRPr lang="ru-RU" sz="300" i="1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171450" indent="-171450">
              <a:buFontTx/>
              <a:buChar char="-"/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использовать средства физической культуры для сохранения и укрепления здоровья в процессе профессиональной деятельности и поддержания необходимого уровня физической подготовленности (ОК 08);</a:t>
            </a:r>
          </a:p>
          <a:p>
            <a:pPr marL="171450" indent="-171450">
              <a:buFontTx/>
              <a:buChar char="-"/>
            </a:pPr>
            <a:endParaRPr lang="ru-RU" sz="300" i="1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- пользоваться профессиональной документацией на государственном и иностранном языках (ОК 09).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597550EE-6C20-5C28-821B-74D1F83E8466}"/>
              </a:ext>
            </a:extLst>
          </p:cNvPr>
          <p:cNvSpPr txBox="1"/>
          <p:nvPr/>
        </p:nvSpPr>
        <p:spPr>
          <a:xfrm>
            <a:off x="675912" y="413547"/>
            <a:ext cx="11350625" cy="1048856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lnSpc>
                <a:spcPts val="4000"/>
              </a:lnSpc>
              <a:spcBef>
                <a:spcPts val="79"/>
              </a:spcBef>
            </a:pPr>
            <a:r>
              <a:rPr lang="ru-RU" sz="4000" spc="-3" dirty="0">
                <a:latin typeface="Gotham Pro Black"/>
                <a:cs typeface="Gotham Pro Black"/>
              </a:rPr>
              <a:t>Целевой раздел: целевые ориентиры воспитания</a:t>
            </a:r>
            <a:endParaRPr lang="ru-RU" sz="4000" dirty="0">
              <a:latin typeface="Gotham Pro Black"/>
              <a:cs typeface="Gotham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346681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id="{451FF60C-9312-95D8-8C20-5DF166B360BD}"/>
              </a:ext>
            </a:extLst>
          </p:cNvPr>
          <p:cNvSpPr/>
          <p:nvPr/>
        </p:nvSpPr>
        <p:spPr>
          <a:xfrm>
            <a:off x="3410360" y="1977225"/>
            <a:ext cx="3715058" cy="2350857"/>
          </a:xfrm>
          <a:prstGeom prst="snip2DiagRect">
            <a:avLst/>
          </a:prstGeom>
          <a:solidFill>
            <a:srgbClr val="FB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442747-9675-1741-A580-8EE53C349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6325"/>
            <a:ext cx="12192000" cy="2457450"/>
          </a:xfrm>
          <a:prstGeom prst="rect">
            <a:avLst/>
          </a:prstGeom>
        </p:spPr>
      </p:pic>
      <p:sp>
        <p:nvSpPr>
          <p:cNvPr id="12" name="object 9">
            <a:extLst>
              <a:ext uri="{FF2B5EF4-FFF2-40B4-BE49-F238E27FC236}">
                <a16:creationId xmlns:a16="http://schemas.microsoft.com/office/drawing/2014/main" id="{9B1549DC-8AA5-3A86-78C4-5884A0459507}"/>
              </a:ext>
            </a:extLst>
          </p:cNvPr>
          <p:cNvSpPr txBox="1"/>
          <p:nvPr/>
        </p:nvSpPr>
        <p:spPr>
          <a:xfrm>
            <a:off x="841375" y="6175375"/>
            <a:ext cx="458507" cy="306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100">
              <a:lnSpc>
                <a:spcPts val="2360"/>
              </a:lnSpc>
              <a:defRPr/>
            </a:pPr>
            <a:fld id="{19147F20-9665-4DC6-B041-ED9A4A05B0E0}" type="slidenum">
              <a:rPr sz="2000" b="1" spc="-5" dirty="0">
                <a:latin typeface="Gotham Pro Black"/>
                <a:cs typeface="Gotham Pro Black"/>
              </a:rPr>
              <a:pPr marL="38100">
                <a:lnSpc>
                  <a:spcPts val="2360"/>
                </a:lnSpc>
                <a:defRPr/>
              </a:pPr>
              <a:t>16</a:t>
            </a:fld>
            <a:endParaRPr sz="2000" dirty="0">
              <a:latin typeface="Gotham Pro Black"/>
              <a:cs typeface="Gotham Pro Black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C7A8A7-2063-DD62-C869-81AA235C6C39}"/>
              </a:ext>
            </a:extLst>
          </p:cNvPr>
          <p:cNvSpPr txBox="1"/>
          <p:nvPr/>
        </p:nvSpPr>
        <p:spPr>
          <a:xfrm>
            <a:off x="3410360" y="2064993"/>
            <a:ext cx="3715058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15" algn="ctr">
              <a:lnSpc>
                <a:spcPct val="100000"/>
              </a:lnSpc>
              <a:spcBef>
                <a:spcPts val="95"/>
              </a:spcBef>
            </a:pPr>
            <a:r>
              <a:rPr lang="ru-RU" sz="2000" b="1" spc="-10" dirty="0">
                <a:solidFill>
                  <a:srgbClr val="12100A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ИНВАРИАНТНЫЕ </a:t>
            </a:r>
            <a:br>
              <a:rPr lang="ru-RU" sz="2000" b="1" spc="-10" dirty="0">
                <a:solidFill>
                  <a:srgbClr val="12100A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</a:br>
            <a:r>
              <a:rPr lang="ru-RU" sz="2000" b="1" spc="-10" dirty="0">
                <a:solidFill>
                  <a:srgbClr val="12100A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ЦЕЛЕВЫЕ</a:t>
            </a:r>
            <a:r>
              <a:rPr lang="ru-RU" sz="2000" b="1" spc="15" dirty="0">
                <a:solidFill>
                  <a:srgbClr val="12100A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br>
              <a:rPr lang="ru-RU" sz="2000" b="1" spc="15" dirty="0">
                <a:solidFill>
                  <a:srgbClr val="12100A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</a:br>
            <a:r>
              <a:rPr lang="ru-RU" sz="2000" b="1" spc="-5" dirty="0">
                <a:solidFill>
                  <a:srgbClr val="12100A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ОРИЕНТИРЫ</a:t>
            </a:r>
          </a:p>
          <a:p>
            <a:pPr marL="31115" algn="ctr">
              <a:lnSpc>
                <a:spcPct val="100000"/>
              </a:lnSpc>
              <a:spcBef>
                <a:spcPts val="95"/>
              </a:spcBef>
            </a:pPr>
            <a:endParaRPr lang="ru-RU" sz="1000" b="1" spc="-10" dirty="0">
              <a:solidFill>
                <a:srgbClr val="12100A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31115" algn="ctr">
              <a:lnSpc>
                <a:spcPct val="100000"/>
              </a:lnSpc>
              <a:spcBef>
                <a:spcPts val="95"/>
              </a:spcBef>
            </a:pPr>
            <a:r>
              <a:rPr lang="ru-RU" sz="2000" b="1" i="1" spc="-10" dirty="0">
                <a:solidFill>
                  <a:srgbClr val="12100A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формулируются</a:t>
            </a:r>
            <a:r>
              <a:rPr lang="ru-RU" sz="2000" b="1" i="1" spc="15" dirty="0">
                <a:solidFill>
                  <a:srgbClr val="12100A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br>
              <a:rPr lang="ru-RU" sz="2000" b="1" i="1" spc="15" dirty="0">
                <a:solidFill>
                  <a:srgbClr val="12100A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2000" b="1" i="1" dirty="0">
                <a:solidFill>
                  <a:srgbClr val="12100A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по</a:t>
            </a:r>
            <a:r>
              <a:rPr lang="ru-RU" sz="2000" b="1" i="1" spc="20" dirty="0">
                <a:solidFill>
                  <a:srgbClr val="12100A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lang="ru-RU" sz="2000" b="1" i="1" dirty="0">
                <a:solidFill>
                  <a:srgbClr val="12100A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направлениям</a:t>
            </a:r>
            <a:r>
              <a:rPr lang="ru-RU" sz="2000" b="1" i="1" spc="75" dirty="0">
                <a:solidFill>
                  <a:srgbClr val="12100A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br>
              <a:rPr lang="ru-RU" sz="2000" b="1" i="1" spc="75" dirty="0">
                <a:solidFill>
                  <a:srgbClr val="12100A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2000" b="1" i="1" spc="-5" dirty="0">
                <a:solidFill>
                  <a:srgbClr val="12100A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воспитания</a:t>
            </a:r>
            <a:endParaRPr lang="ru-RU" sz="2000" b="1" i="1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22600403-50B0-497B-F881-2E6A6D689FCF}"/>
              </a:ext>
            </a:extLst>
          </p:cNvPr>
          <p:cNvSpPr txBox="1"/>
          <p:nvPr/>
        </p:nvSpPr>
        <p:spPr>
          <a:xfrm>
            <a:off x="841375" y="560133"/>
            <a:ext cx="11350625" cy="1048856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lnSpc>
                <a:spcPts val="4000"/>
              </a:lnSpc>
              <a:spcBef>
                <a:spcPts val="79"/>
              </a:spcBef>
            </a:pPr>
            <a:r>
              <a:rPr lang="ru-RU" sz="4000" spc="-3" dirty="0">
                <a:latin typeface="Gotham Pro Black"/>
                <a:cs typeface="Gotham Pro Black"/>
              </a:rPr>
              <a:t>Целевой раздел: целевые ориентиры воспитания</a:t>
            </a:r>
            <a:endParaRPr lang="ru-RU" sz="4000" dirty="0">
              <a:latin typeface="Gotham Pro Black"/>
              <a:cs typeface="Gotham Pro Black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6D05BF-39C4-616B-58DA-40FE8C009A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538" t="27251" r="6643" b="3568"/>
          <a:stretch/>
        </p:blipFill>
        <p:spPr>
          <a:xfrm>
            <a:off x="7420929" y="1571722"/>
            <a:ext cx="3617328" cy="4910041"/>
          </a:xfrm>
          <a:prstGeom prst="rect">
            <a:avLst/>
          </a:prstGeom>
          <a:effectLst>
            <a:outerShdw blurRad="1397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7D90AA-3920-CAB1-96C9-2836A28B16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80" y="3224529"/>
            <a:ext cx="3617328" cy="3508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6EDDFDD-43F0-322B-B2CA-30E87D8E1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1060"/>
            <a:ext cx="12192000" cy="2457450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B051E5D0-9736-0DA4-A578-8A63CB60B0D1}"/>
              </a:ext>
            </a:extLst>
          </p:cNvPr>
          <p:cNvSpPr/>
          <p:nvPr/>
        </p:nvSpPr>
        <p:spPr>
          <a:xfrm>
            <a:off x="754460" y="3659807"/>
            <a:ext cx="9523015" cy="2390774"/>
          </a:xfrm>
          <a:custGeom>
            <a:avLst/>
            <a:gdLst/>
            <a:ahLst/>
            <a:cxnLst/>
            <a:rect l="l" t="t" r="r" b="b"/>
            <a:pathLst>
              <a:path w="12502515" h="3099434">
                <a:moveTo>
                  <a:pt x="265122" y="0"/>
                </a:moveTo>
                <a:lnTo>
                  <a:pt x="111848" y="4142"/>
                </a:lnTo>
                <a:lnTo>
                  <a:pt x="33140" y="33140"/>
                </a:lnTo>
                <a:lnTo>
                  <a:pt x="4142" y="111848"/>
                </a:lnTo>
                <a:lnTo>
                  <a:pt x="0" y="265122"/>
                </a:lnTo>
                <a:lnTo>
                  <a:pt x="0" y="2834259"/>
                </a:lnTo>
                <a:lnTo>
                  <a:pt x="4142" y="2987533"/>
                </a:lnTo>
                <a:lnTo>
                  <a:pt x="33140" y="3066241"/>
                </a:lnTo>
                <a:lnTo>
                  <a:pt x="111848" y="3095239"/>
                </a:lnTo>
                <a:lnTo>
                  <a:pt x="265122" y="3099382"/>
                </a:lnTo>
                <a:lnTo>
                  <a:pt x="12237114" y="3099382"/>
                </a:lnTo>
                <a:lnTo>
                  <a:pt x="12390388" y="3095239"/>
                </a:lnTo>
                <a:lnTo>
                  <a:pt x="12469096" y="3066241"/>
                </a:lnTo>
                <a:lnTo>
                  <a:pt x="12498094" y="2987533"/>
                </a:lnTo>
                <a:lnTo>
                  <a:pt x="12502237" y="2834259"/>
                </a:lnTo>
                <a:lnTo>
                  <a:pt x="12502237" y="265122"/>
                </a:lnTo>
                <a:lnTo>
                  <a:pt x="12498094" y="111848"/>
                </a:lnTo>
                <a:lnTo>
                  <a:pt x="12469096" y="33140"/>
                </a:lnTo>
                <a:lnTo>
                  <a:pt x="12390388" y="4142"/>
                </a:lnTo>
                <a:lnTo>
                  <a:pt x="12237114" y="0"/>
                </a:lnTo>
                <a:lnTo>
                  <a:pt x="265122" y="0"/>
                </a:lnTo>
                <a:close/>
              </a:path>
            </a:pathLst>
          </a:custGeom>
          <a:solidFill>
            <a:srgbClr val="FBD2D3"/>
          </a:solidFill>
          <a:ln w="1905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6446EA69-215D-2C06-A1A0-10D12C8C41B8}"/>
              </a:ext>
            </a:extLst>
          </p:cNvPr>
          <p:cNvSpPr txBox="1"/>
          <p:nvPr/>
        </p:nvSpPr>
        <p:spPr>
          <a:xfrm>
            <a:off x="841375" y="6175375"/>
            <a:ext cx="458507" cy="306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100">
              <a:lnSpc>
                <a:spcPts val="2360"/>
              </a:lnSpc>
              <a:defRPr/>
            </a:pPr>
            <a:fld id="{19147F20-9665-4DC6-B041-ED9A4A05B0E0}" type="slidenum">
              <a:rPr sz="2000" b="1" spc="-5" dirty="0">
                <a:latin typeface="Gotham Pro Black"/>
                <a:cs typeface="Gotham Pro Black"/>
              </a:rPr>
              <a:pPr marL="38100">
                <a:lnSpc>
                  <a:spcPts val="2360"/>
                </a:lnSpc>
                <a:defRPr/>
              </a:pPr>
              <a:t>17</a:t>
            </a:fld>
            <a:endParaRPr sz="2000" dirty="0">
              <a:latin typeface="Gotham Pro Black"/>
              <a:cs typeface="Gotham Pro Black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93CF71-F514-E603-DC85-1FD868EE70D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71033" y="3919147"/>
            <a:ext cx="3811533" cy="301921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223E-5241-AA85-6F6B-845D7EB2EF53}"/>
              </a:ext>
            </a:extLst>
          </p:cNvPr>
          <p:cNvSpPr txBox="1"/>
          <p:nvPr/>
        </p:nvSpPr>
        <p:spPr>
          <a:xfrm>
            <a:off x="754460" y="267852"/>
            <a:ext cx="10501397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01">
              <a:lnSpc>
                <a:spcPts val="4000"/>
              </a:lnSpc>
              <a:spcBef>
                <a:spcPts val="79"/>
              </a:spcBef>
            </a:pPr>
            <a:r>
              <a:rPr lang="ru-RU" sz="4000" spc="-3" dirty="0">
                <a:latin typeface="Gotham Pro Black"/>
                <a:cs typeface="Gotham Pro Black"/>
              </a:rPr>
              <a:t>Целевой раздел: целевые ориентиры  воспитания</a:t>
            </a:r>
            <a:endParaRPr lang="ru-RU" sz="4000" dirty="0">
              <a:latin typeface="Gotham Pro Black"/>
              <a:cs typeface="Gotham Pro Blac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73BB2F-508E-0D96-AE2A-E941A4AE0DE9}"/>
              </a:ext>
            </a:extLst>
          </p:cNvPr>
          <p:cNvSpPr txBox="1"/>
          <p:nvPr/>
        </p:nvSpPr>
        <p:spPr>
          <a:xfrm>
            <a:off x="754459" y="1427149"/>
            <a:ext cx="99376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kern="0" dirty="0">
                <a:solidFill>
                  <a:srgbClr val="C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Вариативные целевые ориентиры воспитания обучающихся, отражающие специфику образовательной организации, реализующей программы СПО</a:t>
            </a:r>
            <a:endParaRPr lang="ru-RU" sz="1600" b="1" dirty="0">
              <a:solidFill>
                <a:srgbClr val="C00000"/>
              </a:solidFill>
              <a:effectLst/>
              <a:latin typeface="Gotham Pro" panose="02000503040000020004" pitchFamily="50" charset="0"/>
              <a:ea typeface="Calibri" panose="020F0502020204030204" pitchFamily="34" charset="0"/>
              <a:cs typeface="Gotham Pro" panose="02000503040000020004" pitchFamily="50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1F22EB6-C048-E6D0-E348-4BE02A2A662C}"/>
              </a:ext>
            </a:extLst>
          </p:cNvPr>
          <p:cNvSpPr txBox="1"/>
          <p:nvPr/>
        </p:nvSpPr>
        <p:spPr>
          <a:xfrm>
            <a:off x="1151722" y="2737061"/>
            <a:ext cx="43642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buClr>
                <a:srgbClr val="C00000"/>
              </a:buClr>
            </a:pPr>
            <a:r>
              <a:rPr lang="ru-RU" sz="1200" dirty="0">
                <a:latin typeface="Gotham Pro" panose="02000503040000020004" pitchFamily="50" charset="0"/>
                <a:cs typeface="Gotham Pro" panose="02000503040000020004" pitchFamily="50" charset="0"/>
              </a:rPr>
              <a:t>Формулируются с учетом </a:t>
            </a:r>
          </a:p>
          <a:p>
            <a:pPr algn="r">
              <a:buClr>
                <a:srgbClr val="C00000"/>
              </a:buClr>
            </a:pPr>
            <a:r>
              <a:rPr lang="ru-RU" sz="1200" dirty="0">
                <a:latin typeface="Gotham Pro" panose="02000503040000020004" pitchFamily="50" charset="0"/>
                <a:cs typeface="Gotham Pro" panose="02000503040000020004" pitchFamily="50" charset="0"/>
              </a:rPr>
              <a:t>специфики образовательной организации</a:t>
            </a:r>
            <a:endParaRPr lang="ru-RU" sz="1200" spc="-5" dirty="0">
              <a:solidFill>
                <a:prstClr val="black"/>
              </a:solidFill>
              <a:latin typeface="Gotham Pro"/>
              <a:cs typeface="Gotham Pro"/>
            </a:endParaRPr>
          </a:p>
          <a:p>
            <a:pPr marL="428625" marR="721360" lvl="0" algn="r" defTabSz="914400" rtl="0" eaLnBrk="1" fontAlgn="auto" latinLnBrk="0" hangingPunct="1">
              <a:spcBef>
                <a:spcPts val="1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kumimoji="0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Pro"/>
              <a:ea typeface="+mn-ea"/>
              <a:cs typeface="Gotham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612F47-48F0-EC7E-4B9B-5092DD5D007E}"/>
              </a:ext>
            </a:extLst>
          </p:cNvPr>
          <p:cNvSpPr txBox="1"/>
          <p:nvPr/>
        </p:nvSpPr>
        <p:spPr>
          <a:xfrm>
            <a:off x="788274" y="36453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01" marR="358880">
              <a:spcBef>
                <a:spcPts val="1000"/>
              </a:spcBef>
              <a:spcAft>
                <a:spcPts val="1000"/>
              </a:spcAft>
            </a:pPr>
            <a:r>
              <a:rPr lang="ru-RU" sz="1800" b="1" dirty="0">
                <a:latin typeface="Gotham Pro" panose="02000503040000020004" pitchFamily="50" charset="0"/>
                <a:cs typeface="Gotham Pro" panose="02000503040000020004" pitchFamily="50" charset="0"/>
              </a:rPr>
              <a:t>(авиационный колледж):</a:t>
            </a:r>
            <a:endParaRPr lang="ru-RU" sz="1600" b="1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B682D0-1654-94A5-766A-FEC07A85FB65}"/>
              </a:ext>
            </a:extLst>
          </p:cNvPr>
          <p:cNvSpPr txBox="1"/>
          <p:nvPr/>
        </p:nvSpPr>
        <p:spPr>
          <a:xfrm>
            <a:off x="771333" y="46658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01" marR="358880">
              <a:spcBef>
                <a:spcPts val="1000"/>
              </a:spcBef>
              <a:spcAft>
                <a:spcPts val="1000"/>
              </a:spcAft>
            </a:pPr>
            <a:r>
              <a:rPr lang="ru-RU" sz="1800" b="1" dirty="0">
                <a:latin typeface="Gotham Pro" panose="02000503040000020004" pitchFamily="50" charset="0"/>
                <a:cs typeface="Gotham Pro" panose="02000503040000020004" pitchFamily="50" charset="0"/>
              </a:rPr>
              <a:t>(педагогический колледж):</a:t>
            </a:r>
            <a:endParaRPr lang="ru-RU" sz="1600" b="1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8249F1A4-C97E-4A84-0F6D-BE28621C932A}"/>
              </a:ext>
            </a:extLst>
          </p:cNvPr>
          <p:cNvSpPr txBox="1"/>
          <p:nvPr/>
        </p:nvSpPr>
        <p:spPr>
          <a:xfrm>
            <a:off x="850899" y="4055737"/>
            <a:ext cx="10507943" cy="452662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/>
          <a:p>
            <a:pPr marR="483255"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SzPct val="150000"/>
            </a:pPr>
            <a:r>
              <a:rPr sz="1400" i="1" dirty="0" err="1">
                <a:solidFill>
                  <a:srgbClr val="12100A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Понимающий</a:t>
            </a:r>
            <a:r>
              <a:rPr sz="1400" i="1" dirty="0">
                <a:solidFill>
                  <a:srgbClr val="12100A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 значение авиационной </a:t>
            </a:r>
            <a:r>
              <a:rPr sz="1400" i="1" dirty="0" err="1">
                <a:solidFill>
                  <a:srgbClr val="12100A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отрасли</a:t>
            </a:r>
            <a:r>
              <a:rPr sz="1400" i="1" dirty="0">
                <a:solidFill>
                  <a:srgbClr val="12100A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lang="ru-RU" sz="1400" i="1" dirty="0">
                <a:solidFill>
                  <a:srgbClr val="12100A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i="1" dirty="0" err="1">
                <a:solidFill>
                  <a:srgbClr val="12100A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для</a:t>
            </a:r>
            <a:r>
              <a:rPr sz="1400" i="1" dirty="0">
                <a:solidFill>
                  <a:srgbClr val="12100A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 национальной </a:t>
            </a:r>
            <a:r>
              <a:rPr sz="1400" i="1" dirty="0" err="1">
                <a:solidFill>
                  <a:srgbClr val="12100A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безопасности</a:t>
            </a:r>
            <a:r>
              <a:rPr sz="1400" i="1" dirty="0">
                <a:solidFill>
                  <a:srgbClr val="12100A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,</a:t>
            </a:r>
            <a:r>
              <a:rPr lang="ru-RU" sz="1400" i="1" dirty="0">
                <a:solidFill>
                  <a:srgbClr val="12100A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                                      </a:t>
            </a:r>
            <a:r>
              <a:rPr sz="1400" i="1" dirty="0" err="1">
                <a:solidFill>
                  <a:srgbClr val="12100A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социально-экономического</a:t>
            </a:r>
            <a:r>
              <a:rPr sz="1400" i="1" dirty="0">
                <a:solidFill>
                  <a:srgbClr val="12100A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, </a:t>
            </a:r>
            <a:r>
              <a:rPr sz="1400" i="1" dirty="0" err="1">
                <a:solidFill>
                  <a:srgbClr val="12100A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научно-технологического</a:t>
            </a:r>
            <a:r>
              <a:rPr sz="1400" i="1" dirty="0">
                <a:solidFill>
                  <a:srgbClr val="12100A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i="1" dirty="0" err="1">
                <a:solidFill>
                  <a:srgbClr val="12100A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развития</a:t>
            </a:r>
            <a:r>
              <a:rPr sz="1400" i="1" dirty="0">
                <a:solidFill>
                  <a:srgbClr val="12100A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i="1" dirty="0" err="1">
                <a:solidFill>
                  <a:srgbClr val="12100A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страны</a:t>
            </a:r>
            <a:r>
              <a:rPr lang="ru-RU" sz="1400" i="1" dirty="0">
                <a:solidFill>
                  <a:srgbClr val="12100A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.</a:t>
            </a:r>
            <a:endParaRPr sz="1400" i="1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406B452A-687F-9635-6FF3-4ED7B4F5691E}"/>
              </a:ext>
            </a:extLst>
          </p:cNvPr>
          <p:cNvSpPr txBox="1"/>
          <p:nvPr/>
        </p:nvSpPr>
        <p:spPr>
          <a:xfrm>
            <a:off x="841375" y="5051877"/>
            <a:ext cx="9740900" cy="883549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/>
          <a:p>
            <a:pPr marR="483255"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SzPct val="150000"/>
            </a:pPr>
            <a:r>
              <a:rPr lang="ru-RU" sz="1400" i="1" dirty="0">
                <a:solidFill>
                  <a:srgbClr val="12100A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Демонстрирующий понимание значимости педагогической профессии для развития страны в целом и своего региона, проявляющий уважение к своей профессии и профессиональному сообществу; знающий и соблюдающий нормы профессиональной этики педагогического работника, поддерживающий благоприятный образ профессии педагога в обществе.</a:t>
            </a:r>
            <a:endParaRPr sz="1400" i="1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F0821307-4339-DEEF-F33A-7953B0CE09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542325"/>
              </p:ext>
            </p:extLst>
          </p:nvPr>
        </p:nvGraphicFramePr>
        <p:xfrm>
          <a:off x="6304638" y="2801325"/>
          <a:ext cx="579636" cy="697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035853" imgH="4852267" progId="CorelDraw.Graphic.24">
                  <p:embed/>
                </p:oleObj>
              </mc:Choice>
              <mc:Fallback>
                <p:oleObj name="CorelDRAW" r:id="rId4" imgW="4035853" imgH="4852267" progId="CorelDraw.Graphic.24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F0821307-4339-DEEF-F33A-7953B0CE09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4638" y="2801325"/>
                        <a:ext cx="579636" cy="697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4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01F5BB5-0BA5-BA01-73D0-FE34A982E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1060"/>
            <a:ext cx="12192000" cy="2457450"/>
          </a:xfrm>
          <a:prstGeom prst="rect">
            <a:avLst/>
          </a:prstGeom>
        </p:spPr>
      </p:pic>
      <p:sp>
        <p:nvSpPr>
          <p:cNvPr id="24" name="object 9">
            <a:extLst>
              <a:ext uri="{FF2B5EF4-FFF2-40B4-BE49-F238E27FC236}">
                <a16:creationId xmlns:a16="http://schemas.microsoft.com/office/drawing/2014/main" id="{7B5A6DF7-785D-2A47-EED0-61DAFDA0D08C}"/>
              </a:ext>
            </a:extLst>
          </p:cNvPr>
          <p:cNvSpPr txBox="1"/>
          <p:nvPr/>
        </p:nvSpPr>
        <p:spPr>
          <a:xfrm>
            <a:off x="841375" y="6175375"/>
            <a:ext cx="458507" cy="306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100">
              <a:lnSpc>
                <a:spcPts val="2360"/>
              </a:lnSpc>
              <a:defRPr/>
            </a:pPr>
            <a:fld id="{19147F20-9665-4DC6-B041-ED9A4A05B0E0}" type="slidenum">
              <a:rPr sz="2000" b="1" spc="-5" dirty="0">
                <a:latin typeface="Gotham Pro Black"/>
                <a:cs typeface="Gotham Pro Black"/>
              </a:rPr>
              <a:pPr marL="38100">
                <a:lnSpc>
                  <a:spcPts val="2360"/>
                </a:lnSpc>
                <a:defRPr/>
              </a:pPr>
              <a:t>18</a:t>
            </a:fld>
            <a:endParaRPr sz="2000" dirty="0">
              <a:latin typeface="Gotham Pro Black"/>
              <a:cs typeface="Gotham Pro Black"/>
            </a:endParaRPr>
          </a:p>
        </p:txBody>
      </p:sp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6255" y="3281171"/>
            <a:ext cx="1440180" cy="144017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4732" y="1725167"/>
            <a:ext cx="1440179" cy="14401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86255" y="4879847"/>
            <a:ext cx="1440179" cy="144018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400220" y="4911297"/>
            <a:ext cx="7764780" cy="1427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8608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Самые</a:t>
            </a:r>
            <a:r>
              <a:rPr sz="1400" spc="1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правильные,</a:t>
            </a:r>
            <a:r>
              <a:rPr sz="1400" spc="5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разумные,</a:t>
            </a:r>
            <a:r>
              <a:rPr sz="1400" spc="2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продуманные</a:t>
            </a:r>
            <a:r>
              <a:rPr sz="1400" spc="5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5" dirty="0">
                <a:latin typeface="Gotham Pro" panose="02000503040000020004" pitchFamily="50" charset="0"/>
                <a:cs typeface="Gotham Pro" panose="02000503040000020004" pitchFamily="50" charset="0"/>
              </a:rPr>
              <a:t>педагогические</a:t>
            </a:r>
            <a:r>
              <a:rPr sz="1400" spc="2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10" dirty="0" err="1">
                <a:latin typeface="Gotham Pro" panose="02000503040000020004" pitchFamily="50" charset="0"/>
                <a:cs typeface="Gotham Pro" panose="02000503040000020004" pitchFamily="50" charset="0"/>
              </a:rPr>
              <a:t>методы</a:t>
            </a:r>
            <a:r>
              <a:rPr sz="1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46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br>
              <a:rPr lang="ru-RU" sz="1400" spc="-465" dirty="0"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sz="1400" spc="-5" dirty="0" err="1">
                <a:latin typeface="Gotham Pro" panose="02000503040000020004" pitchFamily="50" charset="0"/>
                <a:cs typeface="Gotham Pro" panose="02000503040000020004" pitchFamily="50" charset="0"/>
              </a:rPr>
              <a:t>не</a:t>
            </a:r>
            <a:r>
              <a:rPr sz="1400" spc="-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принесут</a:t>
            </a:r>
            <a:r>
              <a:rPr sz="1400" spc="1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никакой</a:t>
            </a:r>
            <a:r>
              <a:rPr sz="1400" spc="2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5" dirty="0">
                <a:latin typeface="Gotham Pro" panose="02000503040000020004" pitchFamily="50" charset="0"/>
                <a:cs typeface="Gotham Pro" panose="02000503040000020004" pitchFamily="50" charset="0"/>
              </a:rPr>
              <a:t>пользы,</a:t>
            </a:r>
            <a:r>
              <a:rPr sz="140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5" dirty="0">
                <a:latin typeface="Gotham Pro" panose="02000503040000020004" pitchFamily="50" charset="0"/>
                <a:cs typeface="Gotham Pro" panose="02000503040000020004" pitchFamily="50" charset="0"/>
              </a:rPr>
              <a:t>если</a:t>
            </a:r>
            <a:r>
              <a:rPr sz="1400" spc="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общий</a:t>
            </a:r>
            <a:r>
              <a:rPr sz="1400" spc="2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5" dirty="0">
                <a:latin typeface="Gotham Pro" panose="02000503040000020004" pitchFamily="50" charset="0"/>
                <a:cs typeface="Gotham Pro" panose="02000503040000020004" pitchFamily="50" charset="0"/>
              </a:rPr>
              <a:t>тон </a:t>
            </a:r>
            <a:r>
              <a:rPr sz="1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вашей</a:t>
            </a:r>
            <a:r>
              <a:rPr sz="1400" spc="2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жизни</a:t>
            </a:r>
            <a:r>
              <a:rPr sz="1400" spc="1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5" dirty="0">
                <a:latin typeface="Gotham Pro" panose="02000503040000020004" pitchFamily="50" charset="0"/>
                <a:cs typeface="Gotham Pro" panose="02000503040000020004" pitchFamily="50" charset="0"/>
              </a:rPr>
              <a:t>плох.</a:t>
            </a:r>
            <a:endParaRPr sz="14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Gotham Pro" panose="02000503040000020004" pitchFamily="50" charset="0"/>
                <a:cs typeface="Gotham Pro" panose="02000503040000020004" pitchFamily="50" charset="0"/>
              </a:rPr>
              <a:t>И,</a:t>
            </a:r>
            <a:r>
              <a:rPr sz="1400" spc="-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наоборот,</a:t>
            </a:r>
            <a:r>
              <a:rPr sz="1400" spc="3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5" dirty="0">
                <a:latin typeface="Gotham Pro" panose="02000503040000020004" pitchFamily="50" charset="0"/>
                <a:cs typeface="Gotham Pro" panose="02000503040000020004" pitchFamily="50" charset="0"/>
              </a:rPr>
              <a:t>только</a:t>
            </a:r>
            <a:r>
              <a:rPr sz="1400" spc="1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правильный</a:t>
            </a:r>
            <a:r>
              <a:rPr sz="1400" spc="3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общий</a:t>
            </a:r>
            <a:r>
              <a:rPr sz="1400" spc="2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5" dirty="0">
                <a:latin typeface="Gotham Pro" panose="02000503040000020004" pitchFamily="50" charset="0"/>
                <a:cs typeface="Gotham Pro" panose="02000503040000020004" pitchFamily="50" charset="0"/>
              </a:rPr>
              <a:t>тон</a:t>
            </a:r>
            <a:r>
              <a:rPr sz="140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подскажет</a:t>
            </a:r>
            <a:r>
              <a:rPr sz="1400" spc="3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вам</a:t>
            </a:r>
            <a:endParaRPr sz="14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12700" marR="283845">
              <a:lnSpc>
                <a:spcPct val="100000"/>
              </a:lnSpc>
            </a:pPr>
            <a:r>
              <a:rPr sz="1400" spc="-5" dirty="0">
                <a:latin typeface="Gotham Pro" panose="02000503040000020004" pitchFamily="50" charset="0"/>
                <a:cs typeface="Gotham Pro" panose="02000503040000020004" pitchFamily="50" charset="0"/>
              </a:rPr>
              <a:t>и </a:t>
            </a:r>
            <a:r>
              <a:rPr sz="1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правильные</a:t>
            </a:r>
            <a:r>
              <a:rPr sz="1400" spc="3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методы</a:t>
            </a:r>
            <a:r>
              <a:rPr sz="1400" spc="3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обращения</a:t>
            </a:r>
            <a:r>
              <a:rPr sz="1400" spc="3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5" dirty="0">
                <a:latin typeface="Gotham Pro" panose="02000503040000020004" pitchFamily="50" charset="0"/>
                <a:cs typeface="Gotham Pro" panose="02000503040000020004" pitchFamily="50" charset="0"/>
              </a:rPr>
              <a:t>с</a:t>
            </a:r>
            <a:r>
              <a:rPr sz="140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ребенком</a:t>
            </a:r>
            <a:r>
              <a:rPr sz="1400" spc="3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5" dirty="0">
                <a:latin typeface="Gotham Pro" panose="02000503040000020004" pitchFamily="50" charset="0"/>
                <a:cs typeface="Gotham Pro" panose="02000503040000020004" pitchFamily="50" charset="0"/>
              </a:rPr>
              <a:t>и</a:t>
            </a:r>
            <a:r>
              <a:rPr sz="140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прежде</a:t>
            </a:r>
            <a:r>
              <a:rPr sz="1400" spc="2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всего </a:t>
            </a:r>
            <a:r>
              <a:rPr sz="1400" spc="-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правильные</a:t>
            </a:r>
            <a:r>
              <a:rPr sz="1400" spc="4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формы</a:t>
            </a:r>
            <a:r>
              <a:rPr sz="1400" spc="5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дисциплины,</a:t>
            </a:r>
            <a:r>
              <a:rPr sz="1400" spc="4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труда,</a:t>
            </a:r>
            <a:r>
              <a:rPr sz="1400" spc="1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свободы</a:t>
            </a:r>
            <a:r>
              <a:rPr sz="1400" spc="5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5" dirty="0">
                <a:latin typeface="Gotham Pro" panose="02000503040000020004" pitchFamily="50" charset="0"/>
                <a:cs typeface="Gotham Pro" panose="02000503040000020004" pitchFamily="50" charset="0"/>
              </a:rPr>
              <a:t>игры</a:t>
            </a:r>
            <a:r>
              <a:rPr sz="1400" spc="1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и…</a:t>
            </a:r>
            <a:r>
              <a:rPr sz="1400" spc="1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spc="-10" dirty="0" err="1">
                <a:latin typeface="Gotham Pro" panose="02000503040000020004" pitchFamily="50" charset="0"/>
                <a:cs typeface="Gotham Pro" panose="02000503040000020004" pitchFamily="50" charset="0"/>
              </a:rPr>
              <a:t>авторитета</a:t>
            </a:r>
            <a:r>
              <a:rPr sz="1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.</a:t>
            </a:r>
            <a:endParaRPr lang="ru-RU" sz="14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12700" marR="283845">
              <a:lnSpc>
                <a:spcPct val="100000"/>
              </a:lnSpc>
            </a:pPr>
            <a:endParaRPr lang="ru-RU" sz="800" b="1" spc="-5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12700" marR="283845">
              <a:lnSpc>
                <a:spcPct val="100000"/>
              </a:lnSpc>
            </a:pPr>
            <a:r>
              <a:rPr lang="ru-RU" sz="1400" b="1" spc="-5" dirty="0">
                <a:latin typeface="Gotham Pro" panose="02000503040000020004" pitchFamily="50" charset="0"/>
                <a:cs typeface="Gotham Pro" panose="02000503040000020004" pitchFamily="50" charset="0"/>
              </a:rPr>
              <a:t>                                                                                                    </a:t>
            </a:r>
            <a:r>
              <a:rPr sz="1400" b="1" spc="-5" dirty="0">
                <a:latin typeface="Gotham Pro" panose="02000503040000020004" pitchFamily="50" charset="0"/>
                <a:cs typeface="Gotham Pro" panose="02000503040000020004" pitchFamily="50" charset="0"/>
              </a:rPr>
              <a:t>А.</a:t>
            </a:r>
            <a:r>
              <a:rPr sz="1400" b="1" spc="-2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b="1" spc="-10" dirty="0">
                <a:latin typeface="Gotham Pro" panose="02000503040000020004" pitchFamily="50" charset="0"/>
                <a:cs typeface="Gotham Pro" panose="02000503040000020004" pitchFamily="50" charset="0"/>
              </a:rPr>
              <a:t>С.</a:t>
            </a:r>
            <a:r>
              <a:rPr sz="1400" b="1" spc="-2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1400" b="1" spc="-10" dirty="0">
                <a:latin typeface="Gotham Pro" panose="02000503040000020004" pitchFamily="50" charset="0"/>
                <a:cs typeface="Gotham Pro" panose="02000503040000020004" pitchFamily="50" charset="0"/>
              </a:rPr>
              <a:t>Макаренко</a:t>
            </a:r>
            <a:endParaRPr sz="1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FC5AB76-9B4E-042E-6F6C-453EF6AD28B3}"/>
              </a:ext>
            </a:extLst>
          </p:cNvPr>
          <p:cNvGrpSpPr/>
          <p:nvPr/>
        </p:nvGrpSpPr>
        <p:grpSpPr>
          <a:xfrm>
            <a:off x="3265170" y="3783105"/>
            <a:ext cx="7867015" cy="872623"/>
            <a:chOff x="3265170" y="3783105"/>
            <a:chExt cx="7867015" cy="872623"/>
          </a:xfrm>
        </p:grpSpPr>
        <p:sp>
          <p:nvSpPr>
            <p:cNvPr id="10" name="object 10"/>
            <p:cNvSpPr txBox="1"/>
            <p:nvPr/>
          </p:nvSpPr>
          <p:spPr>
            <a:xfrm>
              <a:off x="3400529" y="3923191"/>
              <a:ext cx="7351058" cy="574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24154" marR="5080" indent="-212090"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latin typeface="Gotham Pro" panose="02000503040000020004" pitchFamily="50" charset="0"/>
                  <a:cs typeface="Gotham Pro" panose="02000503040000020004" pitchFamily="50" charset="0"/>
                </a:rPr>
                <a:t>Общность</a:t>
              </a:r>
              <a:r>
                <a:rPr sz="1800" b="1" spc="10" dirty="0">
                  <a:latin typeface="Gotham Pro" panose="02000503040000020004" pitchFamily="50" charset="0"/>
                  <a:cs typeface="Gotham Pro" panose="02000503040000020004" pitchFamily="50" charset="0"/>
                </a:rPr>
                <a:t> </a:t>
              </a:r>
              <a:r>
                <a:rPr sz="1800" b="1" spc="-10" dirty="0">
                  <a:latin typeface="Gotham Pro" panose="02000503040000020004" pitchFamily="50" charset="0"/>
                  <a:cs typeface="Gotham Pro" panose="02000503040000020004" pitchFamily="50" charset="0"/>
                </a:rPr>
                <a:t>педагогов,</a:t>
              </a:r>
              <a:r>
                <a:rPr sz="1800" b="1" spc="35" dirty="0">
                  <a:latin typeface="Gotham Pro" panose="02000503040000020004" pitchFamily="50" charset="0"/>
                  <a:cs typeface="Gotham Pro" panose="02000503040000020004" pitchFamily="50" charset="0"/>
                </a:rPr>
                <a:t> </a:t>
              </a:r>
              <a:r>
                <a:rPr sz="1800" b="1" spc="-5" dirty="0" err="1">
                  <a:latin typeface="Gotham Pro" panose="02000503040000020004" pitchFamily="50" charset="0"/>
                  <a:cs typeface="Gotham Pro" panose="02000503040000020004" pitchFamily="50" charset="0"/>
                </a:rPr>
                <a:t>родителей</a:t>
              </a:r>
              <a:r>
                <a:rPr sz="1800" b="1" spc="-20" dirty="0">
                  <a:latin typeface="Gotham Pro" panose="02000503040000020004" pitchFamily="50" charset="0"/>
                  <a:cs typeface="Gotham Pro" panose="02000503040000020004" pitchFamily="50" charset="0"/>
                </a:rPr>
                <a:t> </a:t>
              </a:r>
              <a:r>
                <a:rPr sz="1800" b="1" spc="-5" dirty="0">
                  <a:latin typeface="Gotham Pro" panose="02000503040000020004" pitchFamily="50" charset="0"/>
                  <a:cs typeface="Gotham Pro" panose="02000503040000020004" pitchFamily="50" charset="0"/>
                </a:rPr>
                <a:t>и</a:t>
              </a:r>
              <a:r>
                <a:rPr lang="ru-RU" sz="1800" b="1" spc="5" dirty="0">
                  <a:latin typeface="Gotham Pro" panose="02000503040000020004" pitchFamily="50" charset="0"/>
                  <a:cs typeface="Gotham Pro" panose="02000503040000020004" pitchFamily="50" charset="0"/>
                </a:rPr>
                <a:t> </a:t>
              </a:r>
              <a:r>
                <a:rPr sz="1800" b="1" spc="-10" dirty="0" err="1">
                  <a:latin typeface="Gotham Pro" panose="02000503040000020004" pitchFamily="50" charset="0"/>
                  <a:cs typeface="Gotham Pro" panose="02000503040000020004" pitchFamily="50" charset="0"/>
                </a:rPr>
                <a:t>обучающихся</a:t>
              </a:r>
              <a:r>
                <a:rPr sz="1800" b="1" spc="-10" dirty="0">
                  <a:latin typeface="Gotham Pro" panose="02000503040000020004" pitchFamily="50" charset="0"/>
                  <a:cs typeface="Gotham Pro" panose="02000503040000020004" pitchFamily="50" charset="0"/>
                </a:rPr>
                <a:t> </a:t>
              </a:r>
              <a:r>
                <a:rPr sz="1800" b="1" spc="-484" dirty="0">
                  <a:latin typeface="Gotham Pro" panose="02000503040000020004" pitchFamily="50" charset="0"/>
                  <a:cs typeface="Gotham Pro" panose="02000503040000020004" pitchFamily="50" charset="0"/>
                </a:rPr>
                <a:t> </a:t>
              </a:r>
              <a:r>
                <a:rPr sz="1800" b="1" spc="-5" dirty="0">
                  <a:latin typeface="Gotham Pro" panose="02000503040000020004" pitchFamily="50" charset="0"/>
                  <a:cs typeface="Gotham Pro" panose="02000503040000020004" pitchFamily="50" charset="0"/>
                </a:rPr>
                <a:t>является</a:t>
              </a:r>
              <a:r>
                <a:rPr sz="1800" b="1" spc="-10" dirty="0">
                  <a:latin typeface="Gotham Pro" panose="02000503040000020004" pitchFamily="50" charset="0"/>
                  <a:cs typeface="Gotham Pro" panose="02000503040000020004" pitchFamily="50" charset="0"/>
                </a:rPr>
                <a:t> социальной</a:t>
              </a:r>
              <a:r>
                <a:rPr sz="1800" b="1" dirty="0">
                  <a:latin typeface="Gotham Pro" panose="02000503040000020004" pitchFamily="50" charset="0"/>
                  <a:cs typeface="Gotham Pro" panose="02000503040000020004" pitchFamily="50" charset="0"/>
                </a:rPr>
                <a:t> </a:t>
              </a:r>
              <a:r>
                <a:rPr sz="1800" b="1" spc="-10" dirty="0">
                  <a:latin typeface="Gotham Pro" panose="02000503040000020004" pitchFamily="50" charset="0"/>
                  <a:cs typeface="Gotham Pro" panose="02000503040000020004" pitchFamily="50" charset="0"/>
                </a:rPr>
                <a:t>основой</a:t>
              </a:r>
              <a:r>
                <a:rPr sz="1800" b="1" dirty="0">
                  <a:latin typeface="Gotham Pro" panose="02000503040000020004" pitchFamily="50" charset="0"/>
                  <a:cs typeface="Gotham Pro" panose="02000503040000020004" pitchFamily="50" charset="0"/>
                </a:rPr>
                <a:t> </a:t>
              </a:r>
              <a:r>
                <a:rPr sz="1800" b="1" spc="-5" dirty="0">
                  <a:latin typeface="Gotham Pro" panose="02000503040000020004" pitchFamily="50" charset="0"/>
                  <a:cs typeface="Gotham Pro" panose="02000503040000020004" pitchFamily="50" charset="0"/>
                </a:rPr>
                <a:t>уклада</a:t>
              </a:r>
              <a:r>
                <a:rPr sz="1800" b="1" spc="-10" dirty="0">
                  <a:latin typeface="Gotham Pro" panose="02000503040000020004" pitchFamily="50" charset="0"/>
                  <a:cs typeface="Gotham Pro" panose="02000503040000020004" pitchFamily="50" charset="0"/>
                </a:rPr>
                <a:t> школы</a:t>
              </a:r>
              <a:endParaRPr sz="1800" b="1" dirty="0">
                <a:latin typeface="Gotham Pro" panose="02000503040000020004" pitchFamily="50" charset="0"/>
                <a:cs typeface="Gotham Pro" panose="02000503040000020004" pitchFamily="50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265170" y="3783105"/>
              <a:ext cx="7867015" cy="872623"/>
            </a:xfrm>
            <a:custGeom>
              <a:avLst/>
              <a:gdLst/>
              <a:ahLst/>
              <a:cxnLst/>
              <a:rect l="l" t="t" r="r" b="b"/>
              <a:pathLst>
                <a:path w="7867015" h="1080770">
                  <a:moveTo>
                    <a:pt x="0" y="180086"/>
                  </a:moveTo>
                  <a:lnTo>
                    <a:pt x="6433" y="132213"/>
                  </a:lnTo>
                  <a:lnTo>
                    <a:pt x="24588" y="89195"/>
                  </a:lnTo>
                  <a:lnTo>
                    <a:pt x="52747" y="52747"/>
                  </a:lnTo>
                  <a:lnTo>
                    <a:pt x="89195" y="24588"/>
                  </a:lnTo>
                  <a:lnTo>
                    <a:pt x="132213" y="6433"/>
                  </a:lnTo>
                  <a:lnTo>
                    <a:pt x="180086" y="0"/>
                  </a:lnTo>
                  <a:lnTo>
                    <a:pt x="7686802" y="0"/>
                  </a:lnTo>
                  <a:lnTo>
                    <a:pt x="7734678" y="6433"/>
                  </a:lnTo>
                  <a:lnTo>
                    <a:pt x="7777698" y="24588"/>
                  </a:lnTo>
                  <a:lnTo>
                    <a:pt x="7814144" y="52747"/>
                  </a:lnTo>
                  <a:lnTo>
                    <a:pt x="7842302" y="89195"/>
                  </a:lnTo>
                  <a:lnTo>
                    <a:pt x="7860455" y="132213"/>
                  </a:lnTo>
                  <a:lnTo>
                    <a:pt x="7866888" y="180086"/>
                  </a:lnTo>
                  <a:lnTo>
                    <a:pt x="7866888" y="900430"/>
                  </a:lnTo>
                  <a:lnTo>
                    <a:pt x="7860455" y="948302"/>
                  </a:lnTo>
                  <a:lnTo>
                    <a:pt x="7842302" y="991320"/>
                  </a:lnTo>
                  <a:lnTo>
                    <a:pt x="7814144" y="1027768"/>
                  </a:lnTo>
                  <a:lnTo>
                    <a:pt x="7777698" y="1055927"/>
                  </a:lnTo>
                  <a:lnTo>
                    <a:pt x="7734678" y="1074082"/>
                  </a:lnTo>
                  <a:lnTo>
                    <a:pt x="7686802" y="1080516"/>
                  </a:lnTo>
                  <a:lnTo>
                    <a:pt x="180086" y="1080516"/>
                  </a:lnTo>
                  <a:lnTo>
                    <a:pt x="132213" y="1074082"/>
                  </a:lnTo>
                  <a:lnTo>
                    <a:pt x="89195" y="1055927"/>
                  </a:lnTo>
                  <a:lnTo>
                    <a:pt x="52747" y="1027768"/>
                  </a:lnTo>
                  <a:lnTo>
                    <a:pt x="24588" y="991320"/>
                  </a:lnTo>
                  <a:lnTo>
                    <a:pt x="6433" y="948302"/>
                  </a:lnTo>
                  <a:lnTo>
                    <a:pt x="0" y="900430"/>
                  </a:lnTo>
                  <a:lnTo>
                    <a:pt x="0" y="180086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A4000BC-6577-3AF9-E8A0-4830C42947E1}"/>
              </a:ext>
            </a:extLst>
          </p:cNvPr>
          <p:cNvSpPr txBox="1"/>
          <p:nvPr/>
        </p:nvSpPr>
        <p:spPr>
          <a:xfrm>
            <a:off x="788274" y="424257"/>
            <a:ext cx="11035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470" marR="5080">
              <a:spcBef>
                <a:spcPts val="894"/>
              </a:spcBef>
            </a:pPr>
            <a:r>
              <a:rPr lang="ru-RU" sz="2800" spc="-1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Содержательный</a:t>
            </a:r>
            <a:r>
              <a:rPr lang="ru-RU" sz="2800" spc="5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2800" spc="-1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раздел:</a:t>
            </a:r>
            <a:r>
              <a:rPr lang="ru-RU" sz="2800" spc="3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28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уклад </a:t>
            </a:r>
            <a:r>
              <a:rPr lang="ru-RU" sz="2800" spc="-1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образовательной организации, реализующей программы СПО</a:t>
            </a:r>
            <a:endParaRPr lang="ru-RU" sz="2800" spc="-15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E7756C-2D53-B37F-9D60-95DA060A0F81}"/>
              </a:ext>
            </a:extLst>
          </p:cNvPr>
          <p:cNvSpPr txBox="1"/>
          <p:nvPr/>
        </p:nvSpPr>
        <p:spPr>
          <a:xfrm>
            <a:off x="3297985" y="1445999"/>
            <a:ext cx="822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spc="-15" dirty="0">
                <a:latin typeface="Gotham Pro" panose="02000503040000020004" pitchFamily="50" charset="0"/>
                <a:cs typeface="Gotham Pro" panose="02000503040000020004" pitchFamily="50" charset="0"/>
              </a:rPr>
              <a:t>Доброе</a:t>
            </a:r>
            <a:r>
              <a:rPr lang="ru-RU" sz="2400" spc="3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lang="ru-RU" sz="2400" spc="-15" dirty="0">
                <a:latin typeface="Gotham Pro" panose="02000503040000020004" pitchFamily="50" charset="0"/>
                <a:cs typeface="Gotham Pro" panose="02000503040000020004" pitchFamily="50" charset="0"/>
              </a:rPr>
              <a:t>братство</a:t>
            </a:r>
            <a:r>
              <a:rPr lang="ru-RU" sz="2400" spc="3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lang="ru-RU" sz="2400" spc="-15" dirty="0">
                <a:latin typeface="Gotham Pro" panose="02000503040000020004" pitchFamily="50" charset="0"/>
                <a:cs typeface="Gotham Pro" panose="02000503040000020004" pitchFamily="50" charset="0"/>
              </a:rPr>
              <a:t>дороже</a:t>
            </a:r>
            <a:r>
              <a:rPr lang="ru-RU" sz="2400" spc="3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lang="ru-RU" sz="2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всякого </a:t>
            </a:r>
            <a:r>
              <a:rPr lang="ru-RU" sz="2400" spc="-109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lang="ru-RU" sz="2400" spc="-10" dirty="0">
                <a:latin typeface="Gotham Pro" panose="02000503040000020004" pitchFamily="50" charset="0"/>
                <a:cs typeface="Gotham Pro" panose="02000503040000020004" pitchFamily="50" charset="0"/>
              </a:rPr>
              <a:t>богатства</a:t>
            </a:r>
            <a:endParaRPr lang="ru-RU" sz="240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1D8379E-941A-2EB3-1504-083C2937F82E}"/>
              </a:ext>
            </a:extLst>
          </p:cNvPr>
          <p:cNvGrpSpPr/>
          <p:nvPr/>
        </p:nvGrpSpPr>
        <p:grpSpPr>
          <a:xfrm>
            <a:off x="3297985" y="2035449"/>
            <a:ext cx="7867015" cy="872623"/>
            <a:chOff x="3297985" y="2035449"/>
            <a:chExt cx="7867015" cy="872623"/>
          </a:xfrm>
        </p:grpSpPr>
        <p:sp>
          <p:nvSpPr>
            <p:cNvPr id="5" name="object 5"/>
            <p:cNvSpPr txBox="1"/>
            <p:nvPr/>
          </p:nvSpPr>
          <p:spPr>
            <a:xfrm>
              <a:off x="4252594" y="2178679"/>
              <a:ext cx="5892165" cy="5130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10" dirty="0">
                  <a:solidFill>
                    <a:srgbClr val="C00000"/>
                  </a:solidFill>
                  <a:latin typeface="Gotham Pro" panose="02000503040000020004" pitchFamily="50" charset="0"/>
                  <a:cs typeface="Gotham Pro" panose="02000503040000020004" pitchFamily="50" charset="0"/>
                </a:rPr>
                <a:t>ИДЕЯ</a:t>
              </a:r>
              <a:r>
                <a:rPr sz="1600" b="1" spc="-20" dirty="0">
                  <a:solidFill>
                    <a:srgbClr val="C00000"/>
                  </a:solidFill>
                  <a:latin typeface="Gotham Pro" panose="02000503040000020004" pitchFamily="50" charset="0"/>
                  <a:cs typeface="Gotham Pro" panose="02000503040000020004" pitchFamily="50" charset="0"/>
                </a:rPr>
                <a:t> </a:t>
              </a:r>
              <a:r>
                <a:rPr sz="1600" b="1" spc="-5" dirty="0">
                  <a:solidFill>
                    <a:srgbClr val="C00000"/>
                  </a:solidFill>
                  <a:latin typeface="Gotham Pro" panose="02000503040000020004" pitchFamily="50" charset="0"/>
                  <a:cs typeface="Gotham Pro" panose="02000503040000020004" pitchFamily="50" charset="0"/>
                </a:rPr>
                <a:t>СОБОРНОСТИ</a:t>
              </a:r>
              <a:r>
                <a:rPr sz="1600" b="1" spc="-40" dirty="0">
                  <a:solidFill>
                    <a:srgbClr val="C00000"/>
                  </a:solidFill>
                  <a:latin typeface="Gotham Pro" panose="02000503040000020004" pitchFamily="50" charset="0"/>
                  <a:cs typeface="Gotham Pro" panose="02000503040000020004" pitchFamily="50" charset="0"/>
                </a:rPr>
                <a:t> </a:t>
              </a:r>
              <a:r>
                <a:rPr sz="1600" b="1" spc="-10" dirty="0">
                  <a:solidFill>
                    <a:srgbClr val="C00000"/>
                  </a:solidFill>
                  <a:latin typeface="Gotham Pro" panose="02000503040000020004" pitchFamily="50" charset="0"/>
                  <a:cs typeface="Gotham Pro" panose="02000503040000020004" pitchFamily="50" charset="0"/>
                </a:rPr>
                <a:t>РУССКОГО</a:t>
              </a:r>
              <a:r>
                <a:rPr sz="1600" b="1" spc="-50" dirty="0">
                  <a:solidFill>
                    <a:srgbClr val="C00000"/>
                  </a:solidFill>
                  <a:latin typeface="Gotham Pro" panose="02000503040000020004" pitchFamily="50" charset="0"/>
                  <a:cs typeface="Gotham Pro" panose="02000503040000020004" pitchFamily="50" charset="0"/>
                </a:rPr>
                <a:t> </a:t>
              </a:r>
              <a:r>
                <a:rPr sz="1600" b="1" spc="-5" dirty="0">
                  <a:solidFill>
                    <a:srgbClr val="C00000"/>
                  </a:solidFill>
                  <a:latin typeface="Gotham Pro" panose="02000503040000020004" pitchFamily="50" charset="0"/>
                  <a:cs typeface="Gotham Pro" panose="02000503040000020004" pitchFamily="50" charset="0"/>
                </a:rPr>
                <a:t>НАРОДА</a:t>
              </a:r>
              <a:endParaRPr sz="1600" b="1" dirty="0">
                <a:latin typeface="Gotham Pro" panose="02000503040000020004" pitchFamily="50" charset="0"/>
                <a:cs typeface="Gotham Pro" panose="02000503040000020004" pitchFamily="50" charset="0"/>
              </a:endParaRPr>
            </a:p>
            <a:p>
              <a:pPr algn="ctr">
                <a:lnSpc>
                  <a:spcPct val="100000"/>
                </a:lnSpc>
              </a:pPr>
              <a:r>
                <a:rPr sz="1600" b="1" spc="-10" dirty="0">
                  <a:latin typeface="Gotham Pro" panose="02000503040000020004" pitchFamily="50" charset="0"/>
                  <a:cs typeface="Gotham Pro" panose="02000503040000020004" pitchFamily="50" charset="0"/>
                </a:rPr>
                <a:t>КАК</a:t>
              </a:r>
              <a:r>
                <a:rPr sz="1600" b="1" spc="-20" dirty="0">
                  <a:latin typeface="Gotham Pro" panose="02000503040000020004" pitchFamily="50" charset="0"/>
                  <a:cs typeface="Gotham Pro" panose="02000503040000020004" pitchFamily="50" charset="0"/>
                </a:rPr>
                <a:t> </a:t>
              </a:r>
              <a:r>
                <a:rPr sz="1600" b="1" spc="-10" dirty="0">
                  <a:latin typeface="Gotham Pro" panose="02000503040000020004" pitchFamily="50" charset="0"/>
                  <a:cs typeface="Gotham Pro" panose="02000503040000020004" pitchFamily="50" charset="0"/>
                </a:rPr>
                <a:t>СЛИЯНИЕ</a:t>
              </a:r>
              <a:r>
                <a:rPr sz="1600" b="1" spc="-15" dirty="0">
                  <a:latin typeface="Gotham Pro" panose="02000503040000020004" pitchFamily="50" charset="0"/>
                  <a:cs typeface="Gotham Pro" panose="02000503040000020004" pitchFamily="50" charset="0"/>
                </a:rPr>
                <a:t> </a:t>
              </a:r>
              <a:r>
                <a:rPr sz="1600" b="1" spc="-10" dirty="0">
                  <a:latin typeface="Gotham Pro" panose="02000503040000020004" pitchFamily="50" charset="0"/>
                  <a:cs typeface="Gotham Pro" panose="02000503040000020004" pitchFamily="50" charset="0"/>
                </a:rPr>
                <a:t>ИНДИВИДУАЛЬНОГО</a:t>
              </a:r>
              <a:r>
                <a:rPr sz="1600" b="1" spc="25" dirty="0">
                  <a:latin typeface="Gotham Pro" panose="02000503040000020004" pitchFamily="50" charset="0"/>
                  <a:cs typeface="Gotham Pro" panose="02000503040000020004" pitchFamily="50" charset="0"/>
                </a:rPr>
                <a:t> </a:t>
              </a:r>
              <a:r>
                <a:rPr sz="1600" b="1" spc="-5" dirty="0">
                  <a:latin typeface="Gotham Pro" panose="02000503040000020004" pitchFamily="50" charset="0"/>
                  <a:cs typeface="Gotham Pro" panose="02000503040000020004" pitchFamily="50" charset="0"/>
                </a:rPr>
                <a:t>И</a:t>
              </a:r>
              <a:r>
                <a:rPr sz="1600" b="1" spc="-10" dirty="0">
                  <a:latin typeface="Gotham Pro" panose="02000503040000020004" pitchFamily="50" charset="0"/>
                  <a:cs typeface="Gotham Pro" panose="02000503040000020004" pitchFamily="50" charset="0"/>
                </a:rPr>
                <a:t> </a:t>
              </a:r>
              <a:r>
                <a:rPr sz="1600" b="1" spc="-5" dirty="0">
                  <a:latin typeface="Gotham Pro" panose="02000503040000020004" pitchFamily="50" charset="0"/>
                  <a:cs typeface="Gotham Pro" panose="02000503040000020004" pitchFamily="50" charset="0"/>
                </a:rPr>
                <a:t>СОЦИАЛЬНОГО</a:t>
              </a:r>
              <a:endParaRPr sz="1600" b="1" dirty="0">
                <a:latin typeface="Gotham Pro" panose="02000503040000020004" pitchFamily="50" charset="0"/>
                <a:cs typeface="Gotham Pro" panose="02000503040000020004" pitchFamily="50" charset="0"/>
              </a:endParaRPr>
            </a:p>
          </p:txBody>
        </p:sp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38E29D75-74C5-CF76-C20A-CF0C879E0C5E}"/>
                </a:ext>
              </a:extLst>
            </p:cNvPr>
            <p:cNvSpPr/>
            <p:nvPr/>
          </p:nvSpPr>
          <p:spPr>
            <a:xfrm>
              <a:off x="3297985" y="2035449"/>
              <a:ext cx="7867015" cy="872623"/>
            </a:xfrm>
            <a:custGeom>
              <a:avLst/>
              <a:gdLst/>
              <a:ahLst/>
              <a:cxnLst/>
              <a:rect l="l" t="t" r="r" b="b"/>
              <a:pathLst>
                <a:path w="7867015" h="1080770">
                  <a:moveTo>
                    <a:pt x="0" y="180086"/>
                  </a:moveTo>
                  <a:lnTo>
                    <a:pt x="6433" y="132213"/>
                  </a:lnTo>
                  <a:lnTo>
                    <a:pt x="24588" y="89195"/>
                  </a:lnTo>
                  <a:lnTo>
                    <a:pt x="52747" y="52747"/>
                  </a:lnTo>
                  <a:lnTo>
                    <a:pt x="89195" y="24588"/>
                  </a:lnTo>
                  <a:lnTo>
                    <a:pt x="132213" y="6433"/>
                  </a:lnTo>
                  <a:lnTo>
                    <a:pt x="180086" y="0"/>
                  </a:lnTo>
                  <a:lnTo>
                    <a:pt x="7686802" y="0"/>
                  </a:lnTo>
                  <a:lnTo>
                    <a:pt x="7734678" y="6433"/>
                  </a:lnTo>
                  <a:lnTo>
                    <a:pt x="7777698" y="24588"/>
                  </a:lnTo>
                  <a:lnTo>
                    <a:pt x="7814144" y="52747"/>
                  </a:lnTo>
                  <a:lnTo>
                    <a:pt x="7842302" y="89195"/>
                  </a:lnTo>
                  <a:lnTo>
                    <a:pt x="7860455" y="132213"/>
                  </a:lnTo>
                  <a:lnTo>
                    <a:pt x="7866888" y="180086"/>
                  </a:lnTo>
                  <a:lnTo>
                    <a:pt x="7866888" y="900430"/>
                  </a:lnTo>
                  <a:lnTo>
                    <a:pt x="7860455" y="948302"/>
                  </a:lnTo>
                  <a:lnTo>
                    <a:pt x="7842302" y="991320"/>
                  </a:lnTo>
                  <a:lnTo>
                    <a:pt x="7814144" y="1027768"/>
                  </a:lnTo>
                  <a:lnTo>
                    <a:pt x="7777698" y="1055927"/>
                  </a:lnTo>
                  <a:lnTo>
                    <a:pt x="7734678" y="1074082"/>
                  </a:lnTo>
                  <a:lnTo>
                    <a:pt x="7686802" y="1080516"/>
                  </a:lnTo>
                  <a:lnTo>
                    <a:pt x="180086" y="1080516"/>
                  </a:lnTo>
                  <a:lnTo>
                    <a:pt x="132213" y="1074082"/>
                  </a:lnTo>
                  <a:lnTo>
                    <a:pt x="89195" y="1055927"/>
                  </a:lnTo>
                  <a:lnTo>
                    <a:pt x="52747" y="1027768"/>
                  </a:lnTo>
                  <a:lnTo>
                    <a:pt x="24588" y="991320"/>
                  </a:lnTo>
                  <a:lnTo>
                    <a:pt x="6433" y="948302"/>
                  </a:lnTo>
                  <a:lnTo>
                    <a:pt x="0" y="900430"/>
                  </a:lnTo>
                  <a:lnTo>
                    <a:pt x="0" y="180086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1AD4AEF-AE98-C7F1-1BF8-57DE5A9427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907080"/>
              </p:ext>
            </p:extLst>
          </p:nvPr>
        </p:nvGraphicFramePr>
        <p:xfrm>
          <a:off x="6941674" y="2988525"/>
          <a:ext cx="579636" cy="697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4035853" imgH="4852267" progId="CorelDraw.Graphic.24">
                  <p:embed/>
                </p:oleObj>
              </mc:Choice>
              <mc:Fallback>
                <p:oleObj name="CorelDRAW" r:id="rId6" imgW="4035853" imgH="4852267" progId="CorelDraw.Graphic.24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645F5EE7-EB54-B915-9A0D-9D484578AF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41674" y="2988525"/>
                        <a:ext cx="579636" cy="697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323147" y="1674337"/>
            <a:ext cx="9965306" cy="175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450215">
              <a:lnSpc>
                <a:spcPct val="120000"/>
              </a:lnSpc>
            </a:pPr>
            <a:r>
              <a:rPr lang="ru-RU" sz="1600" i="1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Уклад задаёт порядок жизни образовательной организации и аккумулирует ключевые характеристики, определяющие особенности воспитательного процесса. Уклад удерживает ценности, принципы, культуру взаимоотношений, традиции воспитания, в основе которых лежат российские базовые ценности, определяет условия и средства воспитания, отражающие самобытный облик образовательной организации и её репутацию </a:t>
            </a:r>
            <a:br>
              <a:rPr lang="ru-RU" sz="1600" i="1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</a:br>
            <a:r>
              <a:rPr lang="ru-RU" sz="1600" i="1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в образовательном пространстве и социуме.</a:t>
            </a:r>
            <a:endParaRPr lang="ru-RU" sz="1600" dirty="0">
              <a:solidFill>
                <a:srgbClr val="000000"/>
              </a:solidFill>
              <a:effectLst/>
              <a:latin typeface="Gotham Pro" panose="02000503040000020004" pitchFamily="50" charset="0"/>
              <a:ea typeface="Times New Roman" panose="02020603050405020304" pitchFamily="18" charset="0"/>
              <a:cs typeface="Gotham Pro" panose="02000503040000020004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8BA1E-3DE1-807E-DE23-C0AEBD285DE5}"/>
              </a:ext>
            </a:extLst>
          </p:cNvPr>
          <p:cNvSpPr txBox="1"/>
          <p:nvPr/>
        </p:nvSpPr>
        <p:spPr>
          <a:xfrm>
            <a:off x="788274" y="424257"/>
            <a:ext cx="11035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470" marR="5080">
              <a:spcBef>
                <a:spcPts val="894"/>
              </a:spcBef>
            </a:pPr>
            <a:r>
              <a:rPr lang="ru-RU" sz="2800" spc="-1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Содержательный</a:t>
            </a:r>
            <a:r>
              <a:rPr lang="ru-RU" sz="2800" spc="5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2800" spc="-1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раздел:</a:t>
            </a:r>
            <a:r>
              <a:rPr lang="ru-RU" sz="2800" spc="3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28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уклад </a:t>
            </a:r>
            <a:r>
              <a:rPr lang="ru-RU" sz="2800" spc="-1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образовательной организации, реализующей программы СПО</a:t>
            </a:r>
            <a:endParaRPr lang="ru-RU" sz="2800" spc="-15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05B42CD-266E-0F3D-99E9-86147548D7C7}"/>
              </a:ext>
            </a:extLst>
          </p:cNvPr>
          <p:cNvGrpSpPr/>
          <p:nvPr/>
        </p:nvGrpSpPr>
        <p:grpSpPr>
          <a:xfrm>
            <a:off x="0" y="4411060"/>
            <a:ext cx="12192000" cy="2457450"/>
            <a:chOff x="0" y="4411060"/>
            <a:chExt cx="12192000" cy="2457450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7AD9451-F690-CD07-8872-10D5FFB0D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411060"/>
              <a:ext cx="12192000" cy="2457450"/>
            </a:xfrm>
            <a:prstGeom prst="rect">
              <a:avLst/>
            </a:prstGeom>
          </p:spPr>
        </p:pic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6F1EF90A-1E02-77E5-05D0-3DE646EDE5E4}"/>
                </a:ext>
              </a:extLst>
            </p:cNvPr>
            <p:cNvSpPr txBox="1"/>
            <p:nvPr/>
          </p:nvSpPr>
          <p:spPr>
            <a:xfrm>
              <a:off x="841375" y="6175375"/>
              <a:ext cx="609738" cy="3063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38100">
                <a:lnSpc>
                  <a:spcPts val="2360"/>
                </a:lnSpc>
                <a:defRPr/>
              </a:pPr>
              <a:fld id="{19147F20-9665-4DC6-B041-ED9A4A05B0E0}" type="slidenum">
                <a:rPr sz="2000" b="1" spc="-5" dirty="0">
                  <a:latin typeface="Gotham Pro Black"/>
                  <a:cs typeface="Gotham Pro Black"/>
                </a:rPr>
                <a:pPr marL="38100">
                  <a:lnSpc>
                    <a:spcPts val="2360"/>
                  </a:lnSpc>
                  <a:defRPr/>
                </a:pPr>
                <a:t>19</a:t>
              </a:fld>
              <a:endParaRPr sz="2000" dirty="0">
                <a:latin typeface="Gotham Pro Black"/>
                <a:cs typeface="Gotham Pro Black"/>
              </a:endParaRP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B8AEB8-EA46-4D6E-AEBF-73E879D8A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23" y="3866395"/>
            <a:ext cx="5031754" cy="2960758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A67930C-5580-6218-1237-E4F565F7DC47}"/>
              </a:ext>
            </a:extLst>
          </p:cNvPr>
          <p:cNvSpPr/>
          <p:nvPr/>
        </p:nvSpPr>
        <p:spPr>
          <a:xfrm>
            <a:off x="978194" y="1596290"/>
            <a:ext cx="10310259" cy="203994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06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3560BB-D721-EF70-83CB-B305783E9750}"/>
              </a:ext>
            </a:extLst>
          </p:cNvPr>
          <p:cNvSpPr txBox="1"/>
          <p:nvPr/>
        </p:nvSpPr>
        <p:spPr>
          <a:xfrm>
            <a:off x="788274" y="424257"/>
            <a:ext cx="11035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  <a:tabLst>
                <a:tab pos="179388" algn="l"/>
              </a:tabLst>
            </a:pPr>
            <a:r>
              <a:rPr lang="ru-RU" sz="28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Программа</a:t>
            </a:r>
            <a:r>
              <a:rPr lang="ru-RU" sz="280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28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воспитания 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Gotham Pro Black" panose="02000903040000020004" pitchFamily="50" charset="0"/>
                <a:cs typeface="Gotham Pro Black" panose="02000903040000020004" pitchFamily="50" charset="0"/>
              </a:rPr>
              <a:t>— </a:t>
            </a:r>
            <a:r>
              <a:rPr lang="ru-RU" sz="28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инструмент</a:t>
            </a:r>
            <a:r>
              <a:rPr lang="ru-RU" sz="2800" spc="3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2800" spc="-1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комплексного</a:t>
            </a:r>
            <a:r>
              <a:rPr lang="ru-RU" sz="2800" spc="5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28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подхода </a:t>
            </a:r>
            <a:r>
              <a:rPr lang="ru-RU" sz="2800" spc="-109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2800" spc="-1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к</a:t>
            </a:r>
            <a:r>
              <a:rPr lang="ru-RU" sz="280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2800" spc="-1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воспитательной</a:t>
            </a:r>
            <a:r>
              <a:rPr lang="ru-RU" sz="2800" spc="6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28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деятельности</a:t>
            </a:r>
            <a:endParaRPr lang="ru-RU" dirty="0">
              <a:solidFill>
                <a:srgbClr val="00B050"/>
              </a:solidFill>
              <a:latin typeface="Gotham Pro Black" panose="02000903040000020004" pitchFamily="50" charset="0"/>
              <a:ea typeface="Calibri" panose="020F0502020204030204" pitchFamily="34" charset="0"/>
              <a:cs typeface="Gotham Pro Black" panose="02000903040000020004" pitchFamily="50" charset="0"/>
            </a:endParaRPr>
          </a:p>
        </p:txBody>
      </p:sp>
      <p:pic>
        <p:nvPicPr>
          <p:cNvPr id="11" name="object 6">
            <a:extLst>
              <a:ext uri="{FF2B5EF4-FFF2-40B4-BE49-F238E27FC236}">
                <a16:creationId xmlns:a16="http://schemas.microsoft.com/office/drawing/2014/main" id="{7DA495EF-5BBD-0732-8C3F-6A6DA245753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649" y="1907476"/>
            <a:ext cx="2772155" cy="2449067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</p:pic>
      <p:pic>
        <p:nvPicPr>
          <p:cNvPr id="12" name="object 7">
            <a:extLst>
              <a:ext uri="{FF2B5EF4-FFF2-40B4-BE49-F238E27FC236}">
                <a16:creationId xmlns:a16="http://schemas.microsoft.com/office/drawing/2014/main" id="{51BF5B2E-3271-0511-5C77-1A08FD34168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5557" y="1933385"/>
            <a:ext cx="2665475" cy="2341714"/>
          </a:xfrm>
          <a:prstGeom prst="rect">
            <a:avLst/>
          </a:prstGeom>
          <a:effectLst>
            <a:outerShdw blurRad="151581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3" name="object 8">
            <a:extLst>
              <a:ext uri="{FF2B5EF4-FFF2-40B4-BE49-F238E27FC236}">
                <a16:creationId xmlns:a16="http://schemas.microsoft.com/office/drawing/2014/main" id="{2D527B5C-A02A-E677-B57E-AA1CAF6E6B3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82890" y="1820609"/>
            <a:ext cx="2979419" cy="2639567"/>
          </a:xfrm>
          <a:prstGeom prst="rect">
            <a:avLst/>
          </a:prstGeom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5" name="object 10">
            <a:extLst>
              <a:ext uri="{FF2B5EF4-FFF2-40B4-BE49-F238E27FC236}">
                <a16:creationId xmlns:a16="http://schemas.microsoft.com/office/drawing/2014/main" id="{09DF267F-A8E8-5F91-6211-152FF8175CB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12429" y="1950149"/>
            <a:ext cx="2665475" cy="2325623"/>
          </a:xfrm>
          <a:prstGeom prst="rect">
            <a:avLst/>
          </a:prstGeom>
        </p:spPr>
      </p:pic>
      <p:pic>
        <p:nvPicPr>
          <p:cNvPr id="16" name="object 11">
            <a:extLst>
              <a:ext uri="{FF2B5EF4-FFF2-40B4-BE49-F238E27FC236}">
                <a16:creationId xmlns:a16="http://schemas.microsoft.com/office/drawing/2014/main" id="{4078D914-303C-D287-ED89-500EE6A400F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49762" y="1825181"/>
            <a:ext cx="2980943" cy="2639567"/>
          </a:xfrm>
          <a:prstGeom prst="rect">
            <a:avLst/>
          </a:prstGeom>
          <a:effectLst>
            <a:outerShdw blurRad="139700" dist="38100" dir="5400000" algn="t" rotWithShape="0">
              <a:schemeClr val="bg2">
                <a:alpha val="20000"/>
              </a:schemeClr>
            </a:outerShdw>
          </a:effectLst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ACD2232-E1D0-6D49-49F4-8E49DF34AC29}"/>
              </a:ext>
            </a:extLst>
          </p:cNvPr>
          <p:cNvGrpSpPr/>
          <p:nvPr/>
        </p:nvGrpSpPr>
        <p:grpSpPr>
          <a:xfrm>
            <a:off x="7306155" y="1933385"/>
            <a:ext cx="3017464" cy="2325624"/>
            <a:chOff x="7306155" y="1933385"/>
            <a:chExt cx="3017464" cy="2325624"/>
          </a:xfrm>
        </p:grpSpPr>
        <p:pic>
          <p:nvPicPr>
            <p:cNvPr id="18" name="object 13">
              <a:extLst>
                <a:ext uri="{FF2B5EF4-FFF2-40B4-BE49-F238E27FC236}">
                  <a16:creationId xmlns:a16="http://schemas.microsoft.com/office/drawing/2014/main" id="{E08857FE-02C0-A584-B071-B262AB751A0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06155" y="1933385"/>
              <a:ext cx="2666987" cy="2325624"/>
            </a:xfrm>
            <a:prstGeom prst="rect">
              <a:avLst/>
            </a:prstGeom>
          </p:spPr>
        </p:pic>
        <p:sp>
          <p:nvSpPr>
            <p:cNvPr id="9" name="Скругленный прямоугольник 8">
              <a:extLst>
                <a:ext uri="{FF2B5EF4-FFF2-40B4-BE49-F238E27FC236}">
                  <a16:creationId xmlns:a16="http://schemas.microsoft.com/office/drawing/2014/main" id="{04877720-26CB-E8AA-3B2D-7664C51EBB8B}"/>
                </a:ext>
              </a:extLst>
            </p:cNvPr>
            <p:cNvSpPr/>
            <p:nvPr/>
          </p:nvSpPr>
          <p:spPr>
            <a:xfrm>
              <a:off x="7392838" y="3763370"/>
              <a:ext cx="2493034" cy="3548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A318E4-8E24-0C4D-7F39-BFAA1B5E726F}"/>
                </a:ext>
              </a:extLst>
            </p:cNvPr>
            <p:cNvSpPr txBox="1"/>
            <p:nvPr/>
          </p:nvSpPr>
          <p:spPr>
            <a:xfrm>
              <a:off x="7348506" y="3731351"/>
              <a:ext cx="2975113" cy="394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Программа воспитания для образовательных организаций, реализующих программы СПО</a:t>
              </a:r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49D04A8-D6B1-50FA-1B2A-B1000B83ED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399638"/>
            <a:ext cx="12192000" cy="2458362"/>
          </a:xfrm>
          <a:prstGeom prst="rect">
            <a:avLst/>
          </a:prstGeom>
        </p:spPr>
      </p:pic>
      <p:sp>
        <p:nvSpPr>
          <p:cNvPr id="20" name="object 9">
            <a:extLst>
              <a:ext uri="{FF2B5EF4-FFF2-40B4-BE49-F238E27FC236}">
                <a16:creationId xmlns:a16="http://schemas.microsoft.com/office/drawing/2014/main" id="{B537AA68-A250-3FFA-C6DC-35D82CDE2350}"/>
              </a:ext>
            </a:extLst>
          </p:cNvPr>
          <p:cNvSpPr/>
          <p:nvPr/>
        </p:nvSpPr>
        <p:spPr>
          <a:xfrm>
            <a:off x="9704483" y="4568021"/>
            <a:ext cx="2487517" cy="2289979"/>
          </a:xfrm>
          <a:custGeom>
            <a:avLst/>
            <a:gdLst/>
            <a:ahLst/>
            <a:cxnLst/>
            <a:rect l="l" t="t" r="r" b="b"/>
            <a:pathLst>
              <a:path w="4102100" h="3776345">
                <a:moveTo>
                  <a:pt x="4101909" y="1118895"/>
                </a:moveTo>
                <a:lnTo>
                  <a:pt x="2749131" y="1421663"/>
                </a:lnTo>
                <a:lnTo>
                  <a:pt x="2749131" y="1605394"/>
                </a:lnTo>
                <a:lnTo>
                  <a:pt x="2704211" y="2024646"/>
                </a:lnTo>
                <a:lnTo>
                  <a:pt x="2400795" y="1982266"/>
                </a:lnTo>
                <a:lnTo>
                  <a:pt x="2300605" y="1702015"/>
                </a:lnTo>
                <a:lnTo>
                  <a:pt x="2282088" y="1671320"/>
                </a:lnTo>
                <a:lnTo>
                  <a:pt x="2254224" y="1650809"/>
                </a:lnTo>
                <a:lnTo>
                  <a:pt x="2220696" y="1642262"/>
                </a:lnTo>
                <a:lnTo>
                  <a:pt x="2185263" y="1647431"/>
                </a:lnTo>
                <a:lnTo>
                  <a:pt x="2154580" y="1665922"/>
                </a:lnTo>
                <a:lnTo>
                  <a:pt x="2134082" y="1693786"/>
                </a:lnTo>
                <a:lnTo>
                  <a:pt x="2125535" y="1727301"/>
                </a:lnTo>
                <a:lnTo>
                  <a:pt x="2130679" y="1762760"/>
                </a:lnTo>
                <a:lnTo>
                  <a:pt x="2199068" y="1954085"/>
                </a:lnTo>
                <a:lnTo>
                  <a:pt x="1520748" y="1859343"/>
                </a:lnTo>
                <a:lnTo>
                  <a:pt x="1525130" y="1853260"/>
                </a:lnTo>
                <a:lnTo>
                  <a:pt x="1533334" y="1819656"/>
                </a:lnTo>
                <a:lnTo>
                  <a:pt x="1527810" y="1784248"/>
                </a:lnTo>
                <a:lnTo>
                  <a:pt x="1453908" y="1584185"/>
                </a:lnTo>
                <a:lnTo>
                  <a:pt x="2702001" y="1605368"/>
                </a:lnTo>
                <a:lnTo>
                  <a:pt x="2721584" y="1601470"/>
                </a:lnTo>
                <a:lnTo>
                  <a:pt x="2744406" y="1605394"/>
                </a:lnTo>
                <a:lnTo>
                  <a:pt x="2749131" y="1605394"/>
                </a:lnTo>
                <a:lnTo>
                  <a:pt x="2749131" y="1421663"/>
                </a:lnTo>
                <a:lnTo>
                  <a:pt x="2725470" y="1426946"/>
                </a:lnTo>
                <a:lnTo>
                  <a:pt x="2721178" y="1428826"/>
                </a:lnTo>
                <a:lnTo>
                  <a:pt x="2703499" y="1424940"/>
                </a:lnTo>
                <a:lnTo>
                  <a:pt x="1386827" y="1402562"/>
                </a:lnTo>
                <a:lnTo>
                  <a:pt x="1354607" y="1315339"/>
                </a:lnTo>
                <a:lnTo>
                  <a:pt x="1354607" y="1836127"/>
                </a:lnTo>
                <a:lnTo>
                  <a:pt x="1053439" y="1794052"/>
                </a:lnTo>
                <a:lnTo>
                  <a:pt x="995375" y="1576387"/>
                </a:lnTo>
                <a:lnTo>
                  <a:pt x="1260335" y="1580896"/>
                </a:lnTo>
                <a:lnTo>
                  <a:pt x="1354607" y="1836127"/>
                </a:lnTo>
                <a:lnTo>
                  <a:pt x="1354607" y="1315339"/>
                </a:lnTo>
                <a:lnTo>
                  <a:pt x="1193253" y="878484"/>
                </a:lnTo>
                <a:lnTo>
                  <a:pt x="1193253" y="1399273"/>
                </a:lnTo>
                <a:lnTo>
                  <a:pt x="947013" y="1395082"/>
                </a:lnTo>
                <a:lnTo>
                  <a:pt x="645718" y="265633"/>
                </a:lnTo>
                <a:lnTo>
                  <a:pt x="755484" y="214071"/>
                </a:lnTo>
                <a:lnTo>
                  <a:pt x="1193253" y="1399273"/>
                </a:lnTo>
                <a:lnTo>
                  <a:pt x="1193253" y="878484"/>
                </a:lnTo>
                <a:lnTo>
                  <a:pt x="891628" y="61836"/>
                </a:lnTo>
                <a:lnTo>
                  <a:pt x="890752" y="60439"/>
                </a:lnTo>
                <a:lnTo>
                  <a:pt x="888657" y="51841"/>
                </a:lnTo>
                <a:lnTo>
                  <a:pt x="867308" y="23050"/>
                </a:lnTo>
                <a:lnTo>
                  <a:pt x="837615" y="5308"/>
                </a:lnTo>
                <a:lnTo>
                  <a:pt x="803427" y="0"/>
                </a:lnTo>
                <a:lnTo>
                  <a:pt x="768629" y="8521"/>
                </a:lnTo>
                <a:lnTo>
                  <a:pt x="51816" y="345236"/>
                </a:lnTo>
                <a:lnTo>
                  <a:pt x="23037" y="366585"/>
                </a:lnTo>
                <a:lnTo>
                  <a:pt x="5308" y="396278"/>
                </a:lnTo>
                <a:lnTo>
                  <a:pt x="0" y="430466"/>
                </a:lnTo>
                <a:lnTo>
                  <a:pt x="8509" y="465277"/>
                </a:lnTo>
                <a:lnTo>
                  <a:pt x="22999" y="487184"/>
                </a:lnTo>
                <a:lnTo>
                  <a:pt x="42430" y="503478"/>
                </a:lnTo>
                <a:lnTo>
                  <a:pt x="65328" y="513651"/>
                </a:lnTo>
                <a:lnTo>
                  <a:pt x="90246" y="517156"/>
                </a:lnTo>
                <a:lnTo>
                  <a:pt x="99898" y="516636"/>
                </a:lnTo>
                <a:lnTo>
                  <a:pt x="109562" y="515048"/>
                </a:lnTo>
                <a:lnTo>
                  <a:pt x="119138" y="512368"/>
                </a:lnTo>
                <a:lnTo>
                  <a:pt x="128549" y="508571"/>
                </a:lnTo>
                <a:lnTo>
                  <a:pt x="479755" y="343598"/>
                </a:lnTo>
                <a:lnTo>
                  <a:pt x="790841" y="1509763"/>
                </a:lnTo>
                <a:lnTo>
                  <a:pt x="792327" y="1517815"/>
                </a:lnTo>
                <a:lnTo>
                  <a:pt x="793445" y="1519555"/>
                </a:lnTo>
                <a:lnTo>
                  <a:pt x="863523" y="1782254"/>
                </a:lnTo>
                <a:lnTo>
                  <a:pt x="851954" y="1785175"/>
                </a:lnTo>
                <a:lnTo>
                  <a:pt x="851954" y="1971230"/>
                </a:lnTo>
                <a:lnTo>
                  <a:pt x="655866" y="2593009"/>
                </a:lnTo>
                <a:lnTo>
                  <a:pt x="290817" y="2112429"/>
                </a:lnTo>
                <a:lnTo>
                  <a:pt x="851954" y="1971230"/>
                </a:lnTo>
                <a:lnTo>
                  <a:pt x="851954" y="1785175"/>
                </a:lnTo>
                <a:lnTo>
                  <a:pt x="114363" y="1970760"/>
                </a:lnTo>
                <a:lnTo>
                  <a:pt x="114046" y="1970824"/>
                </a:lnTo>
                <a:lnTo>
                  <a:pt x="97891" y="1978634"/>
                </a:lnTo>
                <a:lnTo>
                  <a:pt x="82042" y="1986203"/>
                </a:lnTo>
                <a:lnTo>
                  <a:pt x="81902" y="1986368"/>
                </a:lnTo>
                <a:lnTo>
                  <a:pt x="78638" y="1990001"/>
                </a:lnTo>
                <a:lnTo>
                  <a:pt x="58940" y="2011959"/>
                </a:lnTo>
                <a:lnTo>
                  <a:pt x="58686" y="2012657"/>
                </a:lnTo>
                <a:lnTo>
                  <a:pt x="58127" y="2013292"/>
                </a:lnTo>
                <a:lnTo>
                  <a:pt x="52793" y="2028964"/>
                </a:lnTo>
                <a:lnTo>
                  <a:pt x="47193" y="2044484"/>
                </a:lnTo>
                <a:lnTo>
                  <a:pt x="47231" y="2045335"/>
                </a:lnTo>
                <a:lnTo>
                  <a:pt x="46990" y="2046046"/>
                </a:lnTo>
                <a:lnTo>
                  <a:pt x="48704" y="2076627"/>
                </a:lnTo>
                <a:lnTo>
                  <a:pt x="48882" y="2080260"/>
                </a:lnTo>
                <a:lnTo>
                  <a:pt x="48933" y="2080577"/>
                </a:lnTo>
                <a:lnTo>
                  <a:pt x="49949" y="2082711"/>
                </a:lnTo>
                <a:lnTo>
                  <a:pt x="61214" y="2108200"/>
                </a:lnTo>
                <a:lnTo>
                  <a:pt x="63436" y="2110587"/>
                </a:lnTo>
                <a:lnTo>
                  <a:pt x="64528" y="2112835"/>
                </a:lnTo>
                <a:lnTo>
                  <a:pt x="589381" y="2803817"/>
                </a:lnTo>
                <a:lnTo>
                  <a:pt x="288251" y="3758717"/>
                </a:lnTo>
                <a:lnTo>
                  <a:pt x="286385" y="3776218"/>
                </a:lnTo>
                <a:lnTo>
                  <a:pt x="471932" y="3776218"/>
                </a:lnTo>
                <a:lnTo>
                  <a:pt x="723087" y="2979826"/>
                </a:lnTo>
                <a:lnTo>
                  <a:pt x="881761" y="3188716"/>
                </a:lnTo>
                <a:lnTo>
                  <a:pt x="896645" y="3204133"/>
                </a:lnTo>
                <a:lnTo>
                  <a:pt x="914158" y="3215297"/>
                </a:lnTo>
                <a:lnTo>
                  <a:pt x="933437" y="3222066"/>
                </a:lnTo>
                <a:lnTo>
                  <a:pt x="953668" y="3224352"/>
                </a:lnTo>
                <a:lnTo>
                  <a:pt x="967917" y="3223222"/>
                </a:lnTo>
                <a:lnTo>
                  <a:pt x="1008189" y="3205975"/>
                </a:lnTo>
                <a:lnTo>
                  <a:pt x="1043012" y="3146348"/>
                </a:lnTo>
                <a:lnTo>
                  <a:pt x="1041057" y="3111804"/>
                </a:lnTo>
                <a:lnTo>
                  <a:pt x="1025461" y="3079559"/>
                </a:lnTo>
                <a:lnTo>
                  <a:pt x="789559" y="2769019"/>
                </a:lnTo>
                <a:lnTo>
                  <a:pt x="1040155" y="1974405"/>
                </a:lnTo>
                <a:lnTo>
                  <a:pt x="2267635" y="2145868"/>
                </a:lnTo>
                <a:lnTo>
                  <a:pt x="2844457" y="3759301"/>
                </a:lnTo>
                <a:lnTo>
                  <a:pt x="2853728" y="3776218"/>
                </a:lnTo>
                <a:lnTo>
                  <a:pt x="3004566" y="3776218"/>
                </a:lnTo>
                <a:lnTo>
                  <a:pt x="3010979" y="3767505"/>
                </a:lnTo>
                <a:lnTo>
                  <a:pt x="3019539" y="3733977"/>
                </a:lnTo>
                <a:lnTo>
                  <a:pt x="3014395" y="3698532"/>
                </a:lnTo>
                <a:lnTo>
                  <a:pt x="2469350" y="2174049"/>
                </a:lnTo>
                <a:lnTo>
                  <a:pt x="2718727" y="2208873"/>
                </a:lnTo>
                <a:lnTo>
                  <a:pt x="3325215" y="3776218"/>
                </a:lnTo>
                <a:lnTo>
                  <a:pt x="3502799" y="3776218"/>
                </a:lnTo>
                <a:lnTo>
                  <a:pt x="3505873" y="3762743"/>
                </a:lnTo>
                <a:lnTo>
                  <a:pt x="3499815" y="3727424"/>
                </a:lnTo>
                <a:lnTo>
                  <a:pt x="2875991" y="2115248"/>
                </a:lnTo>
                <a:lnTo>
                  <a:pt x="2934957" y="1564957"/>
                </a:lnTo>
                <a:lnTo>
                  <a:pt x="4101909" y="1303807"/>
                </a:lnTo>
                <a:lnTo>
                  <a:pt x="4101909" y="1118895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59EE3F2C-93AF-A11A-96B1-37FE8B80147C}"/>
              </a:ext>
            </a:extLst>
          </p:cNvPr>
          <p:cNvSpPr txBox="1"/>
          <p:nvPr/>
        </p:nvSpPr>
        <p:spPr>
          <a:xfrm>
            <a:off x="841375" y="6175375"/>
            <a:ext cx="252413" cy="3063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8100">
              <a:lnSpc>
                <a:spcPts val="2360"/>
              </a:lnSpc>
              <a:defRPr/>
            </a:pPr>
            <a:fld id="{19147F20-9665-4DC6-B041-ED9A4A05B0E0}" type="slidenum">
              <a:rPr sz="2000" b="1" spc="-5" dirty="0">
                <a:latin typeface="Gotham Pro Black"/>
                <a:cs typeface="Gotham Pro Black"/>
              </a:rPr>
              <a:pPr marL="38100">
                <a:lnSpc>
                  <a:spcPts val="2360"/>
                </a:lnSpc>
                <a:defRPr/>
              </a:pPr>
              <a:t>2</a:t>
            </a:fld>
            <a:endParaRPr sz="2000" dirty="0">
              <a:latin typeface="Gotham Pro Black"/>
              <a:cs typeface="Gotham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34745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EEEBA1-E349-24CB-3C7F-1DB09A371F08}"/>
              </a:ext>
            </a:extLst>
          </p:cNvPr>
          <p:cNvSpPr/>
          <p:nvPr/>
        </p:nvSpPr>
        <p:spPr>
          <a:xfrm>
            <a:off x="955675" y="1656130"/>
            <a:ext cx="10496569" cy="88659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186DA45-8045-0BBC-BF91-F0E0C5F6B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1060"/>
            <a:ext cx="12192000" cy="2457450"/>
          </a:xfrm>
          <a:prstGeom prst="rect">
            <a:avLst/>
          </a:prstGeom>
        </p:spPr>
      </p:pic>
      <p:sp>
        <p:nvSpPr>
          <p:cNvPr id="15" name="object 9">
            <a:extLst>
              <a:ext uri="{FF2B5EF4-FFF2-40B4-BE49-F238E27FC236}">
                <a16:creationId xmlns:a16="http://schemas.microsoft.com/office/drawing/2014/main" id="{3ADDC797-F8A3-943E-8EEA-52F89B6EA7EC}"/>
              </a:ext>
            </a:extLst>
          </p:cNvPr>
          <p:cNvSpPr txBox="1"/>
          <p:nvPr/>
        </p:nvSpPr>
        <p:spPr>
          <a:xfrm>
            <a:off x="841375" y="6175375"/>
            <a:ext cx="458507" cy="306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100">
              <a:lnSpc>
                <a:spcPts val="2360"/>
              </a:lnSpc>
              <a:defRPr/>
            </a:pPr>
            <a:fld id="{19147F20-9665-4DC6-B041-ED9A4A05B0E0}" type="slidenum">
              <a:rPr sz="2000" b="1" spc="-5" dirty="0">
                <a:latin typeface="Gotham Pro Black"/>
                <a:cs typeface="Gotham Pro Black"/>
              </a:rPr>
              <a:pPr marL="38100">
                <a:lnSpc>
                  <a:spcPts val="2360"/>
                </a:lnSpc>
                <a:defRPr/>
              </a:pPr>
              <a:t>20</a:t>
            </a:fld>
            <a:endParaRPr sz="2000" dirty="0">
              <a:latin typeface="Gotham Pro Black"/>
              <a:cs typeface="Gotham Pro Blac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D16B3D-5659-E59A-FCB9-83E7663F7866}"/>
              </a:ext>
            </a:extLst>
          </p:cNvPr>
          <p:cNvSpPr txBox="1"/>
          <p:nvPr/>
        </p:nvSpPr>
        <p:spPr>
          <a:xfrm>
            <a:off x="885633" y="1329760"/>
            <a:ext cx="7772032" cy="339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kern="0" dirty="0">
                <a:solidFill>
                  <a:srgbClr val="C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Уклад</a:t>
            </a:r>
            <a:endParaRPr lang="ru-RU" sz="1600" b="1" dirty="0">
              <a:solidFill>
                <a:srgbClr val="C00000"/>
              </a:solidFill>
              <a:effectLst/>
              <a:latin typeface="Gotham Pro" panose="02000503040000020004" pitchFamily="50" charset="0"/>
              <a:ea typeface="Calibri" panose="020F0502020204030204" pitchFamily="34" charset="0"/>
              <a:cs typeface="Gotham Pro" panose="02000503040000020004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1D8CEF-8B91-D75A-D7E5-B8D894FCAF0B}"/>
              </a:ext>
            </a:extLst>
          </p:cNvPr>
          <p:cNvSpPr txBox="1"/>
          <p:nvPr/>
        </p:nvSpPr>
        <p:spPr>
          <a:xfrm>
            <a:off x="1280591" y="1743095"/>
            <a:ext cx="1056661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Уклад образовательной организации удерживает ценности, принципы, нравственную культуру взаимоотношений, традиции</a:t>
            </a:r>
          </a:p>
          <a:p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воспитания, в основе которых лежат российские базовые ценности, определяет условия и средства воспитания, отражающие </a:t>
            </a:r>
          </a:p>
          <a:p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самобытный облик общеобразовательной организации и ее репутацию в окружающем образовательном пространстве, социуме. 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EBE47243-8FFF-D71E-0358-BC7AA3177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401807"/>
              </p:ext>
            </p:extLst>
          </p:nvPr>
        </p:nvGraphicFramePr>
        <p:xfrm>
          <a:off x="955675" y="2669950"/>
          <a:ext cx="10509251" cy="3505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00803">
                  <a:extLst>
                    <a:ext uri="{9D8B030D-6E8A-4147-A177-3AD203B41FA5}">
                      <a16:colId xmlns:a16="http://schemas.microsoft.com/office/drawing/2014/main" val="971255335"/>
                    </a:ext>
                  </a:extLst>
                </a:gridCol>
                <a:gridCol w="5408448">
                  <a:extLst>
                    <a:ext uri="{9D8B030D-6E8A-4147-A177-3AD203B41FA5}">
                      <a16:colId xmlns:a16="http://schemas.microsoft.com/office/drawing/2014/main" val="11868790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5" dirty="0">
                          <a:solidFill>
                            <a:schemeClr val="bg1"/>
                          </a:solidFill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ХАРАКТЕРИСТИКИ </a:t>
                      </a:r>
                      <a:r>
                        <a:rPr lang="ru-RU" sz="1400" b="1" spc="-10" dirty="0">
                          <a:solidFill>
                            <a:schemeClr val="bg1"/>
                          </a:solidFill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УКЛАДА</a:t>
                      </a:r>
                      <a:endParaRPr lang="ru-RU" sz="1400" dirty="0">
                        <a:solidFill>
                          <a:schemeClr val="bg1"/>
                        </a:solidFill>
                        <a:latin typeface="Gotham Pro" panose="02000503040000020004" pitchFamily="50" charset="0"/>
                        <a:cs typeface="Gotham Pro" panose="0200050304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УКЛАД ПЕДАГОГИЧЕСКОГО КОЛЛЕДЖА</a:t>
                      </a:r>
                    </a:p>
                    <a:p>
                      <a:endParaRPr lang="ru-RU" sz="1400" b="0" dirty="0">
                        <a:latin typeface="Gotham Pro" panose="02000503040000020004" pitchFamily="50" charset="0"/>
                        <a:cs typeface="Gotham Pro" panose="0200050304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049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«миссия» образовательной организации,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0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приоритетными направлениями воспитательной работы являются гражданско-правовое, профилактическое и патриотическое воспитание обучающихся.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50" b="0" dirty="0">
                        <a:latin typeface="Gotham Pro" panose="02000503040000020004" pitchFamily="50" charset="0"/>
                        <a:cs typeface="Gotham Pro" panose="0200050304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581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наиболее значимые традиционные мероприятия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50" b="0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Традиции (День самоуправления, музыкальные гостиные ко Дню защитника Отечества, Международному женскому дню, Дню учителя), торжественные мероприятия, связанные с завершением образования, переходом на следующий уровень образования, символизирующие приобретение новых социальных статусов в </a:t>
                      </a:r>
                      <a:r>
                        <a:rPr lang="ru-RU" sz="750" b="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общеобразовательной организации, обществе. Ритуалы: церемонии награждения (по итогам учебного периода, года) обучающихся и педагогов за участие в жизни образовательной организации, достижения в конкурсах, соревнованиях</a:t>
                      </a:r>
                      <a:r>
                        <a:rPr lang="ru-RU" sz="750" b="0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, олимпиадах, вклад в развитие образовательной организации, своей местности. Символика (эмблема колледжа). Особые нормы этикета </a:t>
                      </a:r>
                      <a:br>
                        <a:rPr lang="ru-RU" sz="750" b="0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</a:br>
                      <a:r>
                        <a:rPr lang="ru-RU" sz="750" b="0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(на торжественные и праздничные мероприятия предусмотрена форма белая блузка/рубашка и черная юбка/брюки, уважительное отношение друг к другу, утренняя церемония встречи студентов администрацией колледжа, проведение 1 раз в месяц рабочих линеек со студентами).</a:t>
                      </a:r>
                    </a:p>
                  </a:txBody>
                  <a:tcPr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644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dirty="0">
                          <a:solidFill>
                            <a:srgbClr val="12100A"/>
                          </a:solidFill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значимые </a:t>
                      </a:r>
                      <a:r>
                        <a:rPr lang="ru-RU" sz="1100" i="0" spc="-5" dirty="0">
                          <a:solidFill>
                            <a:srgbClr val="12100A"/>
                          </a:solidFill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для </a:t>
                      </a:r>
                      <a:r>
                        <a:rPr lang="ru-RU" sz="1100" i="0" dirty="0">
                          <a:solidFill>
                            <a:srgbClr val="12100A"/>
                          </a:solidFill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воспитания </a:t>
                      </a:r>
                      <a:r>
                        <a:rPr lang="ru-RU" sz="1100" i="0" spc="-5" dirty="0">
                          <a:solidFill>
                            <a:srgbClr val="12100A"/>
                          </a:solidFill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проекты </a:t>
                      </a:r>
                      <a:r>
                        <a:rPr lang="ru-RU" sz="1100" i="0" dirty="0">
                          <a:solidFill>
                            <a:srgbClr val="12100A"/>
                          </a:solidFill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и </a:t>
                      </a:r>
                      <a:r>
                        <a:rPr lang="ru-RU" sz="1100" i="0" spc="-5" dirty="0">
                          <a:solidFill>
                            <a:srgbClr val="12100A"/>
                          </a:solidFill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программы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0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Социальное партнерство в Колледже представлено системой договорных организационных </a:t>
                      </a:r>
                      <a:br>
                        <a:rPr lang="ru-RU" sz="750" b="0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</a:br>
                      <a:r>
                        <a:rPr lang="ru-RU" sz="750" b="0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и педагогических отношений, позволяющих включиться в рыночные отношения и ориентированных </a:t>
                      </a:r>
                      <a:br>
                        <a:rPr lang="ru-RU" sz="750" b="0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</a:br>
                      <a:r>
                        <a:rPr lang="ru-RU" sz="750" b="0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на подготовку конкурентно способного и мобильного специалиста. Основными формами налаженного многолетнего сотрудничества с более 20 государственными и общественными организациями Яковлевского городского округа и города Строитель являются организация производственной практики обучающихся; участие в проектах, конкурсах, ярмарках и выставках; проведение итоговой аттестации; научно-исследовательская и творческая деятельность; трудоустройство выпускников. </a:t>
                      </a:r>
                    </a:p>
                  </a:txBody>
                  <a:tcPr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339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особенности местоположения и социокультурного окружения образовательной организации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0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«Педагогический колледж» расположен на земле Курской битвы, в Белгородской области – приграничном регионе Российской Федерации. </a:t>
                      </a:r>
                    </a:p>
                  </a:txBody>
                  <a:tcPr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865565"/>
                  </a:ext>
                </a:extLst>
              </a:tr>
            </a:tbl>
          </a:graphicData>
        </a:graphic>
      </p:graphicFrame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17D5E572-F359-38B5-F01E-5EC48683ED16}"/>
              </a:ext>
            </a:extLst>
          </p:cNvPr>
          <p:cNvSpPr txBox="1">
            <a:spLocks/>
          </p:cNvSpPr>
          <p:nvPr/>
        </p:nvSpPr>
        <p:spPr>
          <a:xfrm>
            <a:off x="8221785" y="889035"/>
            <a:ext cx="4395203" cy="764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00" b="1" dirty="0">
                <a:latin typeface="Gotham Pro" panose="02000503040000020004" pitchFamily="50" charset="0"/>
                <a:cs typeface="Gotham Pro" panose="02000503040000020004" pitchFamily="50" charset="0"/>
              </a:rPr>
              <a:t>Педагогический колледж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5BBDA-4066-90C0-8432-0AB453563B3D}"/>
              </a:ext>
            </a:extLst>
          </p:cNvPr>
          <p:cNvSpPr txBox="1"/>
          <p:nvPr/>
        </p:nvSpPr>
        <p:spPr>
          <a:xfrm>
            <a:off x="788274" y="424257"/>
            <a:ext cx="1103505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470" marR="5080">
              <a:lnSpc>
                <a:spcPct val="90000"/>
              </a:lnSpc>
              <a:spcBef>
                <a:spcPts val="894"/>
              </a:spcBef>
            </a:pPr>
            <a:r>
              <a:rPr lang="ru-RU" sz="2800" spc="-1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Содержательный</a:t>
            </a:r>
            <a:r>
              <a:rPr lang="ru-RU" sz="2800" spc="5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2800" spc="-1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раздел:</a:t>
            </a:r>
            <a:r>
              <a:rPr lang="ru-RU" sz="2800" spc="3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28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уклад </a:t>
            </a:r>
            <a:r>
              <a:rPr lang="ru-RU" sz="2800" spc="-1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образовательной организации, реализующей программы СПО</a:t>
            </a:r>
            <a:endParaRPr lang="ru-RU" sz="2800" spc="-15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4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5AF74E9-F437-F3E1-9AEA-284279DF1570}"/>
              </a:ext>
            </a:extLst>
          </p:cNvPr>
          <p:cNvGrpSpPr/>
          <p:nvPr/>
        </p:nvGrpSpPr>
        <p:grpSpPr>
          <a:xfrm>
            <a:off x="0" y="3919147"/>
            <a:ext cx="12482566" cy="3019214"/>
            <a:chOff x="0" y="3919147"/>
            <a:chExt cx="12482566" cy="3019214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1210D92-942A-9530-98F4-8F26E37C5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411060"/>
              <a:ext cx="12192000" cy="245745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96F7CB1-3391-77CA-5644-0E44927C8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71033" y="3919147"/>
              <a:ext cx="3811533" cy="3019214"/>
            </a:xfrm>
            <a:prstGeom prst="rect">
              <a:avLst/>
            </a:prstGeom>
            <a:noFill/>
          </p:spPr>
        </p:pic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2E2E086C-D657-3386-717A-759162D77757}"/>
                </a:ext>
              </a:extLst>
            </p:cNvPr>
            <p:cNvSpPr txBox="1"/>
            <p:nvPr/>
          </p:nvSpPr>
          <p:spPr>
            <a:xfrm>
              <a:off x="841375" y="6175375"/>
              <a:ext cx="458507" cy="3063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38100">
                <a:lnSpc>
                  <a:spcPts val="2360"/>
                </a:lnSpc>
                <a:defRPr/>
              </a:pPr>
              <a:fld id="{19147F20-9665-4DC6-B041-ED9A4A05B0E0}" type="slidenum">
                <a:rPr sz="2000" b="1" spc="-5" dirty="0">
                  <a:latin typeface="Gotham Pro Black"/>
                  <a:cs typeface="Gotham Pro Black"/>
                </a:rPr>
                <a:pPr marL="38100">
                  <a:lnSpc>
                    <a:spcPts val="2360"/>
                  </a:lnSpc>
                  <a:defRPr/>
                </a:pPr>
                <a:t>21</a:t>
              </a:fld>
              <a:endParaRPr sz="2000" dirty="0">
                <a:latin typeface="Gotham Pro Black"/>
                <a:cs typeface="Gotham Pro Black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36DDA92-3C39-A4D0-DD48-C58BD7B50C3B}"/>
              </a:ext>
            </a:extLst>
          </p:cNvPr>
          <p:cNvSpPr txBox="1"/>
          <p:nvPr/>
        </p:nvSpPr>
        <p:spPr>
          <a:xfrm>
            <a:off x="471402" y="404625"/>
            <a:ext cx="11035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470" marR="5080">
              <a:spcBef>
                <a:spcPts val="894"/>
              </a:spcBef>
            </a:pPr>
            <a:r>
              <a:rPr lang="ru-RU" sz="2800" spc="-1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Содержательный</a:t>
            </a:r>
            <a:r>
              <a:rPr lang="ru-RU" sz="2800" spc="5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2800" spc="-1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раздел:</a:t>
            </a:r>
            <a:r>
              <a:rPr lang="ru-RU" sz="2800" spc="3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28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уклад </a:t>
            </a:r>
            <a:r>
              <a:rPr lang="ru-RU" sz="2800" spc="-1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образовательной организации, реализующей программы СПО</a:t>
            </a:r>
            <a:endParaRPr lang="ru-RU" sz="2800" spc="-15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99BE1FE-7A1A-30A0-29D1-86BF452DD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654227"/>
              </p:ext>
            </p:extLst>
          </p:nvPr>
        </p:nvGraphicFramePr>
        <p:xfrm>
          <a:off x="669252" y="5420220"/>
          <a:ext cx="8120157" cy="6024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120157">
                  <a:extLst>
                    <a:ext uri="{9D8B030D-6E8A-4147-A177-3AD203B41FA5}">
                      <a16:colId xmlns:a16="http://schemas.microsoft.com/office/drawing/2014/main" val="854394052"/>
                    </a:ext>
                  </a:extLst>
                </a:gridCol>
              </a:tblGrid>
              <a:tr h="301214">
                <a:tc>
                  <a:txBody>
                    <a:bodyPr/>
                    <a:lstStyle/>
                    <a:p>
                      <a:pPr indent="111760" algn="l">
                        <a:lnSpc>
                          <a:spcPct val="120000"/>
                        </a:lnSpc>
                        <a:tabLst>
                          <a:tab pos="210185" algn="l"/>
                          <a:tab pos="2921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3932128"/>
                  </a:ext>
                </a:extLst>
              </a:tr>
              <a:tr h="301214">
                <a:tc>
                  <a:txBody>
                    <a:bodyPr/>
                    <a:lstStyle/>
                    <a:p>
                      <a:pPr indent="111760" algn="l">
                        <a:lnSpc>
                          <a:spcPct val="120000"/>
                        </a:lnSpc>
                        <a:tabLst>
                          <a:tab pos="210185" algn="l"/>
                          <a:tab pos="292100" algn="l"/>
                        </a:tabLs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6518921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48FDAA28-1B7F-3F80-EA0C-321FD2A64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43" y="1318622"/>
            <a:ext cx="10237078" cy="413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1125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1825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" algn="l"/>
                <a:tab pos="292100" algn="l"/>
              </a:tabLst>
            </a:pPr>
            <a:r>
              <a:rPr kumimoji="0" lang="ru-RU" altLang="ru-RU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Основные характеристики:</a:t>
            </a:r>
          </a:p>
          <a:p>
            <a:pPr marR="0" lvl="0" indent="1825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" algn="l"/>
                <a:tab pos="292100" algn="l"/>
              </a:tabLst>
            </a:pPr>
            <a:endParaRPr kumimoji="0" lang="ru-RU" altLang="ru-RU" sz="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0" marR="0" lvl="0" indent="1111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9550" algn="l"/>
                <a:tab pos="292100" algn="l"/>
              </a:tabLst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«миссия» образовательной организации (стратегическая цель, перспективы развития);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0" marR="0" lvl="0" indent="1111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9550" algn="l"/>
                <a:tab pos="292100" algn="l"/>
              </a:tabLst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наиболее значимые традиционные мероприятия, события, составляющие основу воспитательной системы;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0" marR="0" lvl="0" indent="1111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9550" algn="l"/>
                <a:tab pos="292100" algn="l"/>
              </a:tabLst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традиции и ритуалы, символика, особые правила этикета, отражающие специфику образовательной организации;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0" marR="0" lvl="0" indent="1111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9550" algn="l"/>
                <a:tab pos="292100" algn="l"/>
              </a:tabLst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наличие социальных партнёров образовательной организации, их роль в воспитательной системе;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0" marR="0" lvl="0" indent="1111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9550" algn="l"/>
                <a:tab pos="292100" algn="l"/>
              </a:tabLst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значимые для воспитания проекты и программы, в которых образовательная организация участвует или планирует участвовать (международные, федеральные, региональные, муниципальные, сетевые и др.);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0" marR="0" lvl="0" indent="1111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9550" algn="l"/>
                <a:tab pos="292100" algn="l"/>
              </a:tabLst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наличие в учебных планах по профессиям/специальностям дисциплин, междисциплинарных курсов и профессиональных модулей вариативной части воспитательной направленности (гражданской, духовно-нравственной, социокультурной, профессионально-трудовой, экологической и т. д.), элективных курсов, самостоятельно разработанных и реализуемых педагогами образовательной организации.</a:t>
            </a:r>
          </a:p>
          <a:p>
            <a:pPr marL="0" marR="0" lvl="0" indent="1111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9550" algn="l"/>
                <a:tab pos="292100" algn="l"/>
              </a:tabLst>
            </a:pPr>
            <a:endParaRPr kumimoji="0" lang="ru-RU" altLang="ru-RU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0" marR="0" lvl="0" indent="1111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" algn="l"/>
                <a:tab pos="292100" algn="l"/>
              </a:tabLst>
            </a:pPr>
            <a:r>
              <a:rPr kumimoji="0" lang="ru-RU" altLang="ru-RU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Дополнительные характеристики:</a:t>
            </a:r>
            <a:endParaRPr kumimoji="0" lang="ru-RU" altLang="ru-RU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0" marR="0" lvl="0" indent="1111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9550" algn="l"/>
                <a:tab pos="292100" algn="l"/>
              </a:tabLst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о</a:t>
            </a:r>
            <a:r>
              <a:rPr kumimoji="0" lang="ru-RU" altLang="ru-RU" sz="12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собенности местоположения и социокультурного окружения образовательной организации, включённость </a:t>
            </a:r>
            <a:br>
              <a:rPr kumimoji="0" lang="ru-RU" altLang="ru-RU" sz="12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</a:br>
            <a:r>
              <a:rPr kumimoji="0" lang="ru-RU" altLang="ru-RU" sz="12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в историко-культурный контекст территории;</a:t>
            </a:r>
            <a:endParaRPr kumimoji="0" lang="ru-RU" altLang="ru-RU" sz="8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0" marR="0" lvl="0" indent="1111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9550" algn="l"/>
                <a:tab pos="292100" algn="l"/>
              </a:tabLst>
            </a:pPr>
            <a:r>
              <a:rPr kumimoji="0" lang="ru-RU" altLang="ru-RU" sz="12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контингент обучающихся, социальный портрет семей (социально-культурные, этнокультурные и иные особенности), наличие и состав обучающихся с ОВЗ, находящихся в трудной жизненной ситуации, наличие особых образовательных потребностей у обучающихся, их семей;</a:t>
            </a:r>
            <a:endParaRPr kumimoji="0" lang="ru-RU" altLang="ru-RU" sz="8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0" marR="0" lvl="0" indent="1111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9550" algn="l"/>
                <a:tab pos="292100" algn="l"/>
              </a:tabLst>
            </a:pPr>
            <a:r>
              <a:rPr kumimoji="0" lang="ru-RU" altLang="ru-RU" sz="12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организационно-правовая форма </a:t>
            </a:r>
            <a:r>
              <a:rPr kumimoji="0" lang="ru-RU" altLang="ru-RU" sz="1200" b="0" i="0" u="none" strike="noStrike" cap="none" normalizeH="0" baseline="0" dirty="0" bmk="_Hlk139035039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образовательной организации, реализующей программы СПО, направленность реализуемых ФГОС СПО по профессиям/специальностям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.</a:t>
            </a:r>
          </a:p>
          <a:p>
            <a:pPr marL="0" marR="0" lvl="0" indent="1111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9550" algn="l"/>
                <a:tab pos="292100" algn="l"/>
              </a:tabLst>
            </a:pP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50" charset="0"/>
              <a:ea typeface="Times New Roman" panose="02020603050405020304" pitchFamily="18" charset="0"/>
              <a:cs typeface="Gotham Pro" panose="02000503040000020004" pitchFamily="50" charset="0"/>
            </a:endParaRPr>
          </a:p>
          <a:p>
            <a:pPr marL="0" marR="0" lvl="0" indent="1111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9550" algn="l"/>
                <a:tab pos="292100" algn="l"/>
              </a:tabLst>
            </a:pPr>
            <a:endParaRPr kumimoji="0" lang="ru-RU" altLang="ru-RU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0" marR="0" lvl="0" indent="1111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" algn="l"/>
                <a:tab pos="292100" algn="l"/>
              </a:tabLst>
            </a:pPr>
            <a:r>
              <a:rPr kumimoji="0" lang="ru-RU" altLang="ru-RU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Дополнительное содержание, определяемое профессиональной образовательной организацией самостоятельно: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8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DFA2B80-E9F0-030B-6979-FCB370E1F0FF}"/>
              </a:ext>
            </a:extLst>
          </p:cNvPr>
          <p:cNvGrpSpPr/>
          <p:nvPr/>
        </p:nvGrpSpPr>
        <p:grpSpPr>
          <a:xfrm>
            <a:off x="0" y="3919147"/>
            <a:ext cx="12482566" cy="3019214"/>
            <a:chOff x="0" y="3919147"/>
            <a:chExt cx="12482566" cy="3019214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9B94434-CA0F-F3C5-9624-203FB462F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411060"/>
              <a:ext cx="12192000" cy="245745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14344713-839C-0551-360C-04291588B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71033" y="3919147"/>
              <a:ext cx="3811533" cy="3019214"/>
            </a:xfrm>
            <a:prstGeom prst="rect">
              <a:avLst/>
            </a:prstGeom>
            <a:noFill/>
          </p:spPr>
        </p:pic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933AA493-8272-551A-20AF-E53F469F746B}"/>
                </a:ext>
              </a:extLst>
            </p:cNvPr>
            <p:cNvSpPr txBox="1"/>
            <p:nvPr/>
          </p:nvSpPr>
          <p:spPr>
            <a:xfrm>
              <a:off x="841375" y="6175375"/>
              <a:ext cx="458507" cy="3063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38100">
                <a:lnSpc>
                  <a:spcPts val="2360"/>
                </a:lnSpc>
                <a:defRPr/>
              </a:pPr>
              <a:fld id="{19147F20-9665-4DC6-B041-ED9A4A05B0E0}" type="slidenum">
                <a:rPr sz="2000" b="1" spc="-5" dirty="0">
                  <a:latin typeface="Gotham Pro Black"/>
                  <a:cs typeface="Gotham Pro Black"/>
                </a:rPr>
                <a:pPr marL="38100">
                  <a:lnSpc>
                    <a:spcPts val="2360"/>
                  </a:lnSpc>
                  <a:defRPr/>
                </a:pPr>
                <a:t>22</a:t>
              </a:fld>
              <a:endParaRPr sz="2000" dirty="0">
                <a:latin typeface="Gotham Pro Black"/>
                <a:cs typeface="Gotham Pro Black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995342" y="1993388"/>
            <a:ext cx="3544156" cy="2258311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80000"/>
              </a:lnSpc>
              <a:spcBef>
                <a:spcPts val="330"/>
              </a:spcBef>
            </a:pPr>
            <a:r>
              <a:rPr lang="ru-RU" sz="3000" b="1" spc="5" dirty="0">
                <a:solidFill>
                  <a:srgbClr val="C000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Воспитательный модуль </a:t>
            </a:r>
            <a:r>
              <a:rPr lang="ru-RU" sz="2000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— это структурный элемент, включающий виды, формы и содержание воспитательной работы </a:t>
            </a:r>
            <a:br>
              <a:rPr lang="ru-RU" sz="2000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в рамках заданных направлений воспитания.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B09BD3-3450-BD44-768C-E4D995102A5F}"/>
              </a:ext>
            </a:extLst>
          </p:cNvPr>
          <p:cNvSpPr txBox="1"/>
          <p:nvPr/>
        </p:nvSpPr>
        <p:spPr>
          <a:xfrm>
            <a:off x="788273" y="424257"/>
            <a:ext cx="1150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200" spc="-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Содержательный</a:t>
            </a:r>
            <a:r>
              <a:rPr lang="ru-RU" sz="3200" spc="-5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3200" spc="-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раздел:</a:t>
            </a:r>
            <a:r>
              <a:rPr lang="ru-RU" sz="3200" spc="-3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3200" spc="-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воспитательные модули</a:t>
            </a:r>
            <a:endParaRPr lang="ru-RU" sz="3200" spc="-15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924B2A-04AB-F8DA-AEC6-DF7E2C0566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66" t="20615" r="35547" b="8975"/>
          <a:stretch/>
        </p:blipFill>
        <p:spPr>
          <a:xfrm>
            <a:off x="880627" y="1356755"/>
            <a:ext cx="6686946" cy="4431873"/>
          </a:xfrm>
          <a:prstGeom prst="rect">
            <a:avLst/>
          </a:prstGeom>
          <a:effectLst>
            <a:outerShdw blurRad="139700" sx="102000" sy="102000" algn="ctr" rotWithShape="0">
              <a:prstClr val="black">
                <a:alpha val="1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5FF9129-4DEE-79F6-797B-0673B3265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1060"/>
            <a:ext cx="12192000" cy="24574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FCD2A5C-6DDE-52DC-290F-0E08009D48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71033" y="3919147"/>
            <a:ext cx="3811533" cy="3019214"/>
          </a:xfrm>
          <a:prstGeom prst="rect">
            <a:avLst/>
          </a:prstGeom>
          <a:noFill/>
        </p:spPr>
      </p:pic>
      <p:sp>
        <p:nvSpPr>
          <p:cNvPr id="16" name="object 9">
            <a:extLst>
              <a:ext uri="{FF2B5EF4-FFF2-40B4-BE49-F238E27FC236}">
                <a16:creationId xmlns:a16="http://schemas.microsoft.com/office/drawing/2014/main" id="{B37FB3EE-A897-80E1-67B5-2F6B2AA84569}"/>
              </a:ext>
            </a:extLst>
          </p:cNvPr>
          <p:cNvSpPr txBox="1"/>
          <p:nvPr/>
        </p:nvSpPr>
        <p:spPr>
          <a:xfrm>
            <a:off x="841375" y="6175375"/>
            <a:ext cx="458507" cy="306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100">
              <a:lnSpc>
                <a:spcPts val="2360"/>
              </a:lnSpc>
              <a:defRPr/>
            </a:pPr>
            <a:fld id="{19147F20-9665-4DC6-B041-ED9A4A05B0E0}" type="slidenum">
              <a:rPr sz="2000" b="1" spc="-5" dirty="0">
                <a:latin typeface="Gotham Pro Black"/>
                <a:cs typeface="Gotham Pro Black"/>
              </a:rPr>
              <a:pPr marL="38100">
                <a:lnSpc>
                  <a:spcPts val="2360"/>
                </a:lnSpc>
                <a:defRPr/>
              </a:pPr>
              <a:t>23</a:t>
            </a:fld>
            <a:endParaRPr sz="2000" dirty="0">
              <a:latin typeface="Gotham Pro Black"/>
              <a:cs typeface="Gotham Pro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5514" y="1364011"/>
            <a:ext cx="9344490" cy="43120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spc="5" dirty="0">
                <a:solidFill>
                  <a:srgbClr val="C000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ОСНОВНЫЕ</a:t>
            </a:r>
            <a:r>
              <a:rPr sz="2000" b="1" spc="-5" dirty="0">
                <a:solidFill>
                  <a:srgbClr val="C000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(</a:t>
            </a:r>
            <a:r>
              <a:rPr lang="ru-RU" sz="2000" b="1" spc="5" dirty="0">
                <a:solidFill>
                  <a:srgbClr val="C000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ИНВАРИАНТНЫЕ</a:t>
            </a:r>
            <a:r>
              <a:rPr sz="2000" b="1" spc="5" dirty="0">
                <a:solidFill>
                  <a:srgbClr val="C000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)</a:t>
            </a:r>
            <a:r>
              <a:rPr sz="2000" b="1" spc="10" dirty="0">
                <a:solidFill>
                  <a:srgbClr val="C000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МОДУЛИ</a:t>
            </a:r>
            <a:endParaRPr lang="ru-RU" sz="2000" b="1" spc="-10" dirty="0">
              <a:solidFill>
                <a:srgbClr val="C00000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700" b="1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12700">
              <a:lnSpc>
                <a:spcPct val="100000"/>
              </a:lnSpc>
            </a:pPr>
            <a:r>
              <a:rPr lang="ru-RU" sz="2000" b="1" spc="5" dirty="0">
                <a:latin typeface="Gotham Pro" panose="02000503040000020004" pitchFamily="50" charset="0"/>
                <a:cs typeface="Gotham Pro" panose="02000503040000020004" pitchFamily="50" charset="0"/>
              </a:rPr>
              <a:t>П</a:t>
            </a:r>
            <a:r>
              <a:rPr sz="2000" b="1" spc="5" dirty="0" err="1">
                <a:latin typeface="Gotham Pro" panose="02000503040000020004" pitchFamily="50" charset="0"/>
                <a:cs typeface="Gotham Pro" panose="02000503040000020004" pitchFamily="50" charset="0"/>
              </a:rPr>
              <a:t>редставлены</a:t>
            </a:r>
            <a:r>
              <a:rPr sz="2000" b="1" spc="-3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2000" b="1" dirty="0">
                <a:latin typeface="Gotham Pro" panose="02000503040000020004" pitchFamily="50" charset="0"/>
                <a:cs typeface="Gotham Pro" panose="02000503040000020004" pitchFamily="50" charset="0"/>
              </a:rPr>
              <a:t>в</a:t>
            </a:r>
            <a:r>
              <a:rPr sz="2000" b="1" spc="-5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lang="ru-RU" sz="2000" b="1" spc="-5" dirty="0">
                <a:latin typeface="Gotham Pro" panose="02000503040000020004" pitchFamily="50" charset="0"/>
                <a:cs typeface="Gotham Pro" panose="02000503040000020004" pitchFamily="50" charset="0"/>
              </a:rPr>
              <a:t>Примерной р</a:t>
            </a:r>
            <a:r>
              <a:rPr sz="2000" b="1" spc="5" dirty="0" err="1">
                <a:latin typeface="Gotham Pro" panose="02000503040000020004" pitchFamily="50" charset="0"/>
                <a:cs typeface="Gotham Pro" panose="02000503040000020004" pitchFamily="50" charset="0"/>
              </a:rPr>
              <a:t>абочей</a:t>
            </a:r>
            <a:r>
              <a:rPr sz="2000" b="1" spc="1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2000" b="1" spc="5" dirty="0" err="1">
                <a:latin typeface="Gotham Pro" panose="02000503040000020004" pitchFamily="50" charset="0"/>
                <a:cs typeface="Gotham Pro" panose="02000503040000020004" pitchFamily="50" charset="0"/>
              </a:rPr>
              <a:t>программе</a:t>
            </a:r>
            <a:r>
              <a:rPr sz="2000" b="1" spc="-2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sz="2000" b="1" spc="5" dirty="0" err="1">
                <a:latin typeface="Gotham Pro" panose="02000503040000020004" pitchFamily="50" charset="0"/>
                <a:cs typeface="Gotham Pro" panose="02000503040000020004" pitchFamily="50" charset="0"/>
              </a:rPr>
              <a:t>воспитания</a:t>
            </a:r>
            <a:r>
              <a:rPr lang="ru-RU" sz="2000" b="1" spc="5" dirty="0">
                <a:latin typeface="Gotham Pro" panose="02000503040000020004" pitchFamily="50" charset="0"/>
                <a:cs typeface="Gotham Pro" panose="02000503040000020004" pitchFamily="50" charset="0"/>
              </a:rPr>
              <a:t>:</a:t>
            </a:r>
            <a:endParaRPr sz="20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425450" indent="-287020">
              <a:spcBef>
                <a:spcPts val="1285"/>
              </a:spcBef>
              <a:buClr>
                <a:srgbClr val="C00000"/>
              </a:buClr>
              <a:buSzPct val="150000"/>
              <a:buFont typeface="Arial"/>
              <a:buChar char="•"/>
              <a:tabLst>
                <a:tab pos="425450" algn="l"/>
                <a:tab pos="426084" algn="l"/>
              </a:tabLst>
            </a:pPr>
            <a:r>
              <a:rPr lang="ru-RU" sz="1600" spc="-10" dirty="0">
                <a:solidFill>
                  <a:srgbClr val="12100A"/>
                </a:solidFill>
                <a:latin typeface="Gotham Pro"/>
                <a:cs typeface="Gotham Pro"/>
              </a:rPr>
              <a:t>образовательная деятельность</a:t>
            </a:r>
            <a:r>
              <a:rPr lang="ru-RU" sz="1600" spc="5" dirty="0">
                <a:solidFill>
                  <a:srgbClr val="12100A"/>
                </a:solidFill>
                <a:latin typeface="Gotham Pro"/>
                <a:cs typeface="Gotham Pro"/>
              </a:rPr>
              <a:t>;</a:t>
            </a:r>
          </a:p>
          <a:p>
            <a:pPr marL="425450" indent="-287020">
              <a:spcBef>
                <a:spcPts val="1285"/>
              </a:spcBef>
              <a:buClr>
                <a:srgbClr val="C00000"/>
              </a:buClr>
              <a:buSzPct val="150000"/>
              <a:buFont typeface="Arial"/>
              <a:buChar char="•"/>
              <a:tabLst>
                <a:tab pos="425450" algn="l"/>
                <a:tab pos="426084" algn="l"/>
              </a:tabLst>
            </a:pPr>
            <a:r>
              <a:rPr lang="ru-RU" sz="1600" spc="-5" dirty="0">
                <a:solidFill>
                  <a:srgbClr val="12100A"/>
                </a:solidFill>
                <a:latin typeface="Gotham Pro"/>
                <a:cs typeface="Gotham Pro"/>
              </a:rPr>
              <a:t>кураторство</a:t>
            </a:r>
            <a:r>
              <a:rPr lang="ru-RU" sz="1600" spc="5" dirty="0">
                <a:solidFill>
                  <a:srgbClr val="12100A"/>
                </a:solidFill>
                <a:latin typeface="Gotham Pro"/>
                <a:cs typeface="Gotham Pro"/>
              </a:rPr>
              <a:t>;</a:t>
            </a:r>
            <a:endParaRPr lang="ru-RU" sz="1600" dirty="0">
              <a:latin typeface="Gotham Pro"/>
              <a:cs typeface="Gotham Pro"/>
            </a:endParaRPr>
          </a:p>
          <a:p>
            <a:pPr marL="425450" indent="-287020">
              <a:spcBef>
                <a:spcPts val="1285"/>
              </a:spcBef>
              <a:buClr>
                <a:srgbClr val="C00000"/>
              </a:buClr>
              <a:buSzPct val="150000"/>
              <a:buFont typeface="Arial"/>
              <a:buChar char="•"/>
              <a:tabLst>
                <a:tab pos="425450" algn="l"/>
                <a:tab pos="426084" algn="l"/>
              </a:tabLst>
            </a:pPr>
            <a:r>
              <a:rPr lang="ru-RU" sz="1600" b="1" i="1" spc="5" dirty="0">
                <a:solidFill>
                  <a:srgbClr val="12100A"/>
                </a:solidFill>
                <a:latin typeface="Gotham Pro"/>
                <a:cs typeface="Gotham Pro"/>
              </a:rPr>
              <a:t>наставничество</a:t>
            </a:r>
            <a:r>
              <a:rPr sz="1600" b="1" i="1" spc="5" dirty="0">
                <a:solidFill>
                  <a:srgbClr val="12100A"/>
                </a:solidFill>
                <a:latin typeface="Gotham Pro"/>
                <a:cs typeface="Gotham Pro"/>
              </a:rPr>
              <a:t>;</a:t>
            </a:r>
            <a:endParaRPr sz="1600" b="1" i="1" dirty="0">
              <a:latin typeface="Gotham Pro"/>
              <a:cs typeface="Gotham Pro"/>
            </a:endParaRPr>
          </a:p>
          <a:p>
            <a:pPr marL="425450" indent="-287020">
              <a:spcBef>
                <a:spcPts val="600"/>
              </a:spcBef>
              <a:buClr>
                <a:srgbClr val="C00000"/>
              </a:buClr>
              <a:buSzPct val="150000"/>
              <a:buFont typeface="Arial"/>
              <a:buChar char="•"/>
              <a:tabLst>
                <a:tab pos="425450" algn="l"/>
                <a:tab pos="426084" algn="l"/>
              </a:tabLst>
            </a:pPr>
            <a:r>
              <a:rPr lang="ru-RU" sz="1600" spc="5" dirty="0">
                <a:solidFill>
                  <a:srgbClr val="12100A"/>
                </a:solidFill>
                <a:latin typeface="Gotham Pro"/>
                <a:cs typeface="Gotham Pro"/>
              </a:rPr>
              <a:t>основные</a:t>
            </a:r>
            <a:r>
              <a:rPr lang="ru-RU" sz="1600" spc="30" dirty="0">
                <a:solidFill>
                  <a:srgbClr val="12100A"/>
                </a:solidFill>
                <a:latin typeface="Gotham Pro"/>
                <a:cs typeface="Gotham Pro"/>
              </a:rPr>
              <a:t> </a:t>
            </a:r>
            <a:r>
              <a:rPr lang="ru-RU" sz="1600" spc="-5" dirty="0">
                <a:solidFill>
                  <a:srgbClr val="12100A"/>
                </a:solidFill>
                <a:latin typeface="Gotham Pro"/>
                <a:cs typeface="Gotham Pro"/>
              </a:rPr>
              <a:t>воспитательные</a:t>
            </a:r>
            <a:r>
              <a:rPr lang="ru-RU" sz="1600" spc="55" dirty="0">
                <a:solidFill>
                  <a:srgbClr val="12100A"/>
                </a:solidFill>
                <a:latin typeface="Gotham Pro"/>
                <a:cs typeface="Gotham Pro"/>
              </a:rPr>
              <a:t> </a:t>
            </a:r>
            <a:r>
              <a:rPr lang="ru-RU" sz="1600" spc="5" dirty="0">
                <a:solidFill>
                  <a:srgbClr val="12100A"/>
                </a:solidFill>
                <a:latin typeface="Gotham Pro"/>
                <a:cs typeface="Gotham Pro"/>
              </a:rPr>
              <a:t>мероприятия;</a:t>
            </a:r>
          </a:p>
          <a:p>
            <a:pPr marL="425450" indent="-287020">
              <a:spcBef>
                <a:spcPts val="600"/>
              </a:spcBef>
              <a:buClr>
                <a:srgbClr val="C00000"/>
              </a:buClr>
              <a:buSzPct val="150000"/>
              <a:buFont typeface="Arial"/>
              <a:buChar char="•"/>
              <a:tabLst>
                <a:tab pos="425450" algn="l"/>
                <a:tab pos="426084" algn="l"/>
              </a:tabLst>
            </a:pPr>
            <a:r>
              <a:rPr lang="ru-RU" sz="1600" spc="-5" dirty="0">
                <a:solidFill>
                  <a:srgbClr val="12100A"/>
                </a:solidFill>
                <a:latin typeface="Gotham Pro"/>
                <a:cs typeface="Gotham Pro"/>
              </a:rPr>
              <a:t>о</a:t>
            </a:r>
            <a:r>
              <a:rPr sz="1600" spc="-5" dirty="0" err="1">
                <a:solidFill>
                  <a:srgbClr val="12100A"/>
                </a:solidFill>
                <a:latin typeface="Gotham Pro"/>
                <a:cs typeface="Gotham Pro"/>
              </a:rPr>
              <a:t>рганизация</a:t>
            </a:r>
            <a:r>
              <a:rPr sz="1600" spc="65" dirty="0">
                <a:solidFill>
                  <a:srgbClr val="12100A"/>
                </a:solidFill>
                <a:latin typeface="Gotham Pro"/>
                <a:cs typeface="Gotham Pro"/>
              </a:rPr>
              <a:t> </a:t>
            </a:r>
            <a:r>
              <a:rPr sz="1600" spc="5" dirty="0">
                <a:solidFill>
                  <a:srgbClr val="12100A"/>
                </a:solidFill>
                <a:latin typeface="Gotham Pro"/>
                <a:cs typeface="Gotham Pro"/>
              </a:rPr>
              <a:t>предметно-пространственной</a:t>
            </a:r>
            <a:r>
              <a:rPr sz="1600" spc="30" dirty="0">
                <a:solidFill>
                  <a:srgbClr val="12100A"/>
                </a:solidFill>
                <a:latin typeface="Gotham Pro"/>
                <a:cs typeface="Gotham Pro"/>
              </a:rPr>
              <a:t> </a:t>
            </a:r>
            <a:r>
              <a:rPr sz="1600" spc="5" dirty="0">
                <a:solidFill>
                  <a:srgbClr val="12100A"/>
                </a:solidFill>
                <a:latin typeface="Gotham Pro"/>
                <a:cs typeface="Gotham Pro"/>
              </a:rPr>
              <a:t>среды;</a:t>
            </a:r>
            <a:endParaRPr sz="1600" dirty="0">
              <a:latin typeface="Gotham Pro"/>
              <a:cs typeface="Gotham Pro"/>
            </a:endParaRPr>
          </a:p>
          <a:p>
            <a:pPr marL="425450" indent="-287020">
              <a:spcBef>
                <a:spcPts val="600"/>
              </a:spcBef>
              <a:buClr>
                <a:srgbClr val="C00000"/>
              </a:buClr>
              <a:buSzPct val="150000"/>
              <a:buFont typeface="Arial"/>
              <a:buChar char="•"/>
              <a:tabLst>
                <a:tab pos="425450" algn="l"/>
                <a:tab pos="426084" algn="l"/>
              </a:tabLst>
            </a:pPr>
            <a:r>
              <a:rPr lang="ru-RU" sz="1600" spc="5" dirty="0">
                <a:solidFill>
                  <a:srgbClr val="12100A"/>
                </a:solidFill>
                <a:latin typeface="Gotham Pro"/>
                <a:cs typeface="Gotham Pro"/>
              </a:rPr>
              <a:t>в</a:t>
            </a:r>
            <a:r>
              <a:rPr sz="1600" spc="5" dirty="0" err="1">
                <a:solidFill>
                  <a:srgbClr val="12100A"/>
                </a:solidFill>
                <a:latin typeface="Gotham Pro"/>
                <a:cs typeface="Gotham Pro"/>
              </a:rPr>
              <a:t>заимодействие</a:t>
            </a:r>
            <a:r>
              <a:rPr sz="1600" spc="20" dirty="0">
                <a:solidFill>
                  <a:srgbClr val="12100A"/>
                </a:solidFill>
                <a:latin typeface="Gotham Pro"/>
                <a:cs typeface="Gotham Pro"/>
              </a:rPr>
              <a:t> </a:t>
            </a:r>
            <a:r>
              <a:rPr sz="1600" spc="-5" dirty="0">
                <a:solidFill>
                  <a:srgbClr val="12100A"/>
                </a:solidFill>
                <a:latin typeface="Gotham Pro"/>
                <a:cs typeface="Gotham Pro"/>
              </a:rPr>
              <a:t>с</a:t>
            </a:r>
            <a:r>
              <a:rPr sz="1600" spc="15" dirty="0">
                <a:solidFill>
                  <a:srgbClr val="12100A"/>
                </a:solidFill>
                <a:latin typeface="Gotham Pro"/>
                <a:cs typeface="Gotham Pro"/>
              </a:rPr>
              <a:t> </a:t>
            </a:r>
            <a:r>
              <a:rPr sz="1600" spc="-5" dirty="0">
                <a:solidFill>
                  <a:srgbClr val="12100A"/>
                </a:solidFill>
                <a:latin typeface="Gotham Pro"/>
                <a:cs typeface="Gotham Pro"/>
              </a:rPr>
              <a:t>родителями</a:t>
            </a:r>
            <a:r>
              <a:rPr sz="1600" spc="80" dirty="0">
                <a:solidFill>
                  <a:srgbClr val="12100A"/>
                </a:solidFill>
                <a:latin typeface="Gotham Pro"/>
                <a:cs typeface="Gotham Pro"/>
              </a:rPr>
              <a:t> </a:t>
            </a:r>
            <a:r>
              <a:rPr sz="1600" spc="-5" dirty="0">
                <a:solidFill>
                  <a:srgbClr val="12100A"/>
                </a:solidFill>
                <a:latin typeface="Gotham Pro"/>
                <a:cs typeface="Gotham Pro"/>
              </a:rPr>
              <a:t>(законными</a:t>
            </a:r>
            <a:r>
              <a:rPr sz="1600" spc="65" dirty="0">
                <a:solidFill>
                  <a:srgbClr val="12100A"/>
                </a:solidFill>
                <a:latin typeface="Gotham Pro"/>
                <a:cs typeface="Gotham Pro"/>
              </a:rPr>
              <a:t> </a:t>
            </a:r>
            <a:r>
              <a:rPr sz="1600" dirty="0">
                <a:solidFill>
                  <a:srgbClr val="12100A"/>
                </a:solidFill>
                <a:latin typeface="Gotham Pro"/>
                <a:cs typeface="Gotham Pro"/>
              </a:rPr>
              <a:t>представителями);</a:t>
            </a:r>
            <a:endParaRPr sz="1600" dirty="0">
              <a:latin typeface="Gotham Pro"/>
              <a:cs typeface="Gotham Pro"/>
            </a:endParaRPr>
          </a:p>
          <a:p>
            <a:pPr marL="425450" indent="-287020">
              <a:spcBef>
                <a:spcPts val="600"/>
              </a:spcBef>
              <a:buClr>
                <a:srgbClr val="C00000"/>
              </a:buClr>
              <a:buSzPct val="150000"/>
              <a:buFont typeface="Arial"/>
              <a:buChar char="•"/>
              <a:tabLst>
                <a:tab pos="425450" algn="l"/>
                <a:tab pos="426084" algn="l"/>
              </a:tabLst>
            </a:pPr>
            <a:r>
              <a:rPr lang="ru-RU" sz="1600" spc="-5" dirty="0">
                <a:solidFill>
                  <a:srgbClr val="12100A"/>
                </a:solidFill>
                <a:latin typeface="Gotham Pro"/>
                <a:cs typeface="Gotham Pro"/>
              </a:rPr>
              <a:t>с</a:t>
            </a:r>
            <a:r>
              <a:rPr sz="1600" spc="-5" dirty="0" err="1">
                <a:solidFill>
                  <a:srgbClr val="12100A"/>
                </a:solidFill>
                <a:latin typeface="Gotham Pro"/>
                <a:cs typeface="Gotham Pro"/>
              </a:rPr>
              <a:t>амоуправление</a:t>
            </a:r>
            <a:r>
              <a:rPr sz="1600" spc="-5" dirty="0">
                <a:latin typeface="Gotham Pro"/>
                <a:cs typeface="Gotham Pro"/>
              </a:rPr>
              <a:t>;</a:t>
            </a:r>
            <a:endParaRPr sz="1600" dirty="0">
              <a:latin typeface="Gotham Pro"/>
              <a:cs typeface="Gotham Pro"/>
            </a:endParaRPr>
          </a:p>
          <a:p>
            <a:pPr marL="425450" indent="-287020">
              <a:spcBef>
                <a:spcPts val="600"/>
              </a:spcBef>
              <a:buClr>
                <a:srgbClr val="C00000"/>
              </a:buClr>
              <a:buSzPct val="150000"/>
              <a:buFont typeface="Arial"/>
              <a:buChar char="•"/>
              <a:tabLst>
                <a:tab pos="425450" algn="l"/>
                <a:tab pos="426084" algn="l"/>
              </a:tabLst>
            </a:pPr>
            <a:r>
              <a:rPr lang="ru-RU" sz="1600" spc="5" dirty="0">
                <a:solidFill>
                  <a:srgbClr val="12100A"/>
                </a:solidFill>
                <a:latin typeface="Gotham Pro"/>
                <a:cs typeface="Gotham Pro"/>
              </a:rPr>
              <a:t>п</a:t>
            </a:r>
            <a:r>
              <a:rPr sz="1600" spc="5" dirty="0" err="1">
                <a:solidFill>
                  <a:srgbClr val="12100A"/>
                </a:solidFill>
                <a:latin typeface="Gotham Pro"/>
                <a:cs typeface="Gotham Pro"/>
              </a:rPr>
              <a:t>рофилактика</a:t>
            </a:r>
            <a:r>
              <a:rPr sz="1600" spc="15" dirty="0">
                <a:solidFill>
                  <a:srgbClr val="12100A"/>
                </a:solidFill>
                <a:latin typeface="Gotham Pro"/>
                <a:cs typeface="Gotham Pro"/>
              </a:rPr>
              <a:t> </a:t>
            </a:r>
            <a:r>
              <a:rPr sz="1600" spc="-5" dirty="0">
                <a:solidFill>
                  <a:srgbClr val="12100A"/>
                </a:solidFill>
                <a:latin typeface="Gotham Pro"/>
                <a:cs typeface="Gotham Pro"/>
              </a:rPr>
              <a:t>и </a:t>
            </a:r>
            <a:r>
              <a:rPr sz="1600" spc="5" dirty="0" err="1">
                <a:solidFill>
                  <a:srgbClr val="12100A"/>
                </a:solidFill>
                <a:latin typeface="Gotham Pro"/>
                <a:cs typeface="Gotham Pro"/>
              </a:rPr>
              <a:t>безопасность</a:t>
            </a:r>
            <a:r>
              <a:rPr lang="ru-RU" sz="1600" spc="5" dirty="0">
                <a:solidFill>
                  <a:srgbClr val="12100A"/>
                </a:solidFill>
                <a:latin typeface="Gotham Pro"/>
                <a:cs typeface="Gotham Pro"/>
              </a:rPr>
              <a:t>;</a:t>
            </a:r>
            <a:endParaRPr sz="1600" dirty="0">
              <a:latin typeface="Gotham Pro"/>
              <a:cs typeface="Gotham Pro"/>
            </a:endParaRPr>
          </a:p>
          <a:p>
            <a:pPr marL="425450" indent="-287020">
              <a:spcBef>
                <a:spcPts val="600"/>
              </a:spcBef>
              <a:buClr>
                <a:srgbClr val="C00000"/>
              </a:buClr>
              <a:buSzPct val="150000"/>
              <a:buFont typeface="Arial"/>
              <a:buChar char="•"/>
              <a:tabLst>
                <a:tab pos="425450" algn="l"/>
                <a:tab pos="426084" algn="l"/>
              </a:tabLst>
            </a:pPr>
            <a:r>
              <a:rPr lang="ru-RU" sz="1600" spc="5" dirty="0">
                <a:solidFill>
                  <a:srgbClr val="12100A"/>
                </a:solidFill>
                <a:latin typeface="Gotham Pro"/>
                <a:cs typeface="Gotham Pro"/>
              </a:rPr>
              <a:t>с</a:t>
            </a:r>
            <a:r>
              <a:rPr sz="1600" spc="5" dirty="0" err="1">
                <a:solidFill>
                  <a:srgbClr val="12100A"/>
                </a:solidFill>
                <a:latin typeface="Gotham Pro"/>
                <a:cs typeface="Gotham Pro"/>
              </a:rPr>
              <a:t>оциальное</a:t>
            </a:r>
            <a:r>
              <a:rPr sz="1600" spc="35" dirty="0">
                <a:solidFill>
                  <a:srgbClr val="12100A"/>
                </a:solidFill>
                <a:latin typeface="Gotham Pro"/>
                <a:cs typeface="Gotham Pro"/>
              </a:rPr>
              <a:t> </a:t>
            </a:r>
            <a:r>
              <a:rPr sz="1600" dirty="0">
                <a:solidFill>
                  <a:srgbClr val="12100A"/>
                </a:solidFill>
                <a:latin typeface="Gotham Pro"/>
                <a:cs typeface="Gotham Pro"/>
              </a:rPr>
              <a:t>партнёрство</a:t>
            </a:r>
            <a:r>
              <a:rPr sz="1600" spc="25" dirty="0">
                <a:solidFill>
                  <a:srgbClr val="12100A"/>
                </a:solidFill>
                <a:latin typeface="Gotham Pro"/>
                <a:cs typeface="Gotham Pro"/>
              </a:rPr>
              <a:t> </a:t>
            </a:r>
            <a:r>
              <a:rPr sz="1600" spc="-5" dirty="0">
                <a:solidFill>
                  <a:srgbClr val="12100A"/>
                </a:solidFill>
                <a:latin typeface="Gotham Pro"/>
                <a:cs typeface="Gotham Pro"/>
              </a:rPr>
              <a:t>и</a:t>
            </a:r>
            <a:r>
              <a:rPr sz="1600" spc="25" dirty="0">
                <a:solidFill>
                  <a:srgbClr val="12100A"/>
                </a:solidFill>
                <a:latin typeface="Gotham Pro"/>
                <a:cs typeface="Gotham Pro"/>
              </a:rPr>
              <a:t> </a:t>
            </a:r>
            <a:r>
              <a:rPr sz="1600" spc="5" dirty="0">
                <a:solidFill>
                  <a:srgbClr val="12100A"/>
                </a:solidFill>
                <a:latin typeface="Gotham Pro"/>
                <a:cs typeface="Gotham Pro"/>
              </a:rPr>
              <a:t>участие</a:t>
            </a:r>
            <a:r>
              <a:rPr sz="1600" spc="45" dirty="0">
                <a:solidFill>
                  <a:srgbClr val="12100A"/>
                </a:solidFill>
                <a:latin typeface="Gotham Pro"/>
                <a:cs typeface="Gotham Pro"/>
              </a:rPr>
              <a:t> </a:t>
            </a:r>
            <a:r>
              <a:rPr sz="1600" spc="-5" dirty="0">
                <a:solidFill>
                  <a:srgbClr val="12100A"/>
                </a:solidFill>
                <a:latin typeface="Gotham Pro"/>
                <a:cs typeface="Gotham Pro"/>
              </a:rPr>
              <a:t>работодателей;</a:t>
            </a:r>
            <a:endParaRPr sz="1600" dirty="0">
              <a:latin typeface="Gotham Pro"/>
              <a:cs typeface="Gotham Pro"/>
            </a:endParaRPr>
          </a:p>
          <a:p>
            <a:pPr marL="425450" indent="-287020">
              <a:spcBef>
                <a:spcPts val="600"/>
              </a:spcBef>
              <a:buClr>
                <a:srgbClr val="C00000"/>
              </a:buClr>
              <a:buSzPct val="150000"/>
              <a:buFont typeface="Arial"/>
              <a:buChar char="•"/>
              <a:tabLst>
                <a:tab pos="425450" algn="l"/>
                <a:tab pos="426084" algn="l"/>
              </a:tabLst>
            </a:pPr>
            <a:r>
              <a:rPr lang="ru-RU" sz="1600" spc="5" dirty="0">
                <a:solidFill>
                  <a:srgbClr val="12100A"/>
                </a:solidFill>
                <a:latin typeface="Gotham Pro"/>
                <a:cs typeface="Gotham Pro"/>
              </a:rPr>
              <a:t>п</a:t>
            </a:r>
            <a:r>
              <a:rPr sz="1600" spc="5" dirty="0" err="1">
                <a:solidFill>
                  <a:srgbClr val="12100A"/>
                </a:solidFill>
                <a:latin typeface="Gotham Pro"/>
                <a:cs typeface="Gotham Pro"/>
              </a:rPr>
              <a:t>рофессиональное</a:t>
            </a:r>
            <a:r>
              <a:rPr sz="1600" spc="70" dirty="0">
                <a:solidFill>
                  <a:srgbClr val="12100A"/>
                </a:solidFill>
                <a:latin typeface="Gotham Pro"/>
                <a:cs typeface="Gotham Pro"/>
              </a:rPr>
              <a:t> </a:t>
            </a:r>
            <a:r>
              <a:rPr sz="1600" spc="5" dirty="0">
                <a:solidFill>
                  <a:srgbClr val="12100A"/>
                </a:solidFill>
                <a:latin typeface="Gotham Pro"/>
                <a:cs typeface="Gotham Pro"/>
              </a:rPr>
              <a:t>развитие,</a:t>
            </a:r>
            <a:r>
              <a:rPr sz="1600" spc="20" dirty="0">
                <a:solidFill>
                  <a:srgbClr val="12100A"/>
                </a:solidFill>
                <a:latin typeface="Gotham Pro"/>
                <a:cs typeface="Gotham Pro"/>
              </a:rPr>
              <a:t> </a:t>
            </a:r>
            <a:r>
              <a:rPr sz="1600" spc="-5" dirty="0">
                <a:solidFill>
                  <a:srgbClr val="12100A"/>
                </a:solidFill>
                <a:latin typeface="Gotham Pro"/>
                <a:cs typeface="Gotham Pro"/>
              </a:rPr>
              <a:t>адаптация</a:t>
            </a:r>
            <a:r>
              <a:rPr sz="1600" spc="75" dirty="0">
                <a:solidFill>
                  <a:srgbClr val="12100A"/>
                </a:solidFill>
                <a:latin typeface="Gotham Pro"/>
                <a:cs typeface="Gotham Pro"/>
              </a:rPr>
              <a:t> </a:t>
            </a:r>
            <a:r>
              <a:rPr sz="1600" spc="-5" dirty="0">
                <a:solidFill>
                  <a:srgbClr val="12100A"/>
                </a:solidFill>
                <a:latin typeface="Gotham Pro"/>
                <a:cs typeface="Gotham Pro"/>
              </a:rPr>
              <a:t>и</a:t>
            </a:r>
            <a:r>
              <a:rPr sz="1600" spc="15" dirty="0">
                <a:solidFill>
                  <a:srgbClr val="12100A"/>
                </a:solidFill>
                <a:latin typeface="Gotham Pro"/>
                <a:cs typeface="Gotham Pro"/>
              </a:rPr>
              <a:t> </a:t>
            </a:r>
            <a:r>
              <a:rPr sz="1600" spc="-5" dirty="0" err="1">
                <a:solidFill>
                  <a:srgbClr val="12100A"/>
                </a:solidFill>
                <a:latin typeface="Gotham Pro"/>
                <a:cs typeface="Gotham Pro"/>
              </a:rPr>
              <a:t>трудоустройство</a:t>
            </a:r>
            <a:r>
              <a:rPr sz="1600" spc="5" dirty="0">
                <a:solidFill>
                  <a:srgbClr val="12100A"/>
                </a:solidFill>
                <a:latin typeface="Gotham Pro"/>
                <a:cs typeface="Gotham Pro"/>
              </a:rPr>
              <a:t>.</a:t>
            </a:r>
            <a:r>
              <a:rPr lang="ru-RU" sz="1600" b="1" spc="5" dirty="0">
                <a:solidFill>
                  <a:srgbClr val="C000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endParaRPr sz="1600" dirty="0">
              <a:latin typeface="Gotham Pro"/>
              <a:cs typeface="Gotham Pr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6C1BC8-CCCC-DDB2-1971-5E849226CC10}"/>
              </a:ext>
            </a:extLst>
          </p:cNvPr>
          <p:cNvSpPr txBox="1"/>
          <p:nvPr/>
        </p:nvSpPr>
        <p:spPr>
          <a:xfrm>
            <a:off x="788273" y="424257"/>
            <a:ext cx="1150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200" spc="-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Содержательный</a:t>
            </a:r>
            <a:r>
              <a:rPr lang="ru-RU" sz="3200" spc="-5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3200" spc="-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раздел:</a:t>
            </a:r>
            <a:r>
              <a:rPr lang="ru-RU" sz="3200" spc="-3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3200" spc="-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воспитательные модули</a:t>
            </a:r>
            <a:endParaRPr lang="ru-RU" sz="3200" spc="-15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5FF9129-4DEE-79F6-797B-0673B3265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1060"/>
            <a:ext cx="12192000" cy="24574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FCD2A5C-6DDE-52DC-290F-0E08009D48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71033" y="3919147"/>
            <a:ext cx="3811533" cy="3019214"/>
          </a:xfrm>
          <a:prstGeom prst="rect">
            <a:avLst/>
          </a:prstGeom>
          <a:noFill/>
        </p:spPr>
      </p:pic>
      <p:sp>
        <p:nvSpPr>
          <p:cNvPr id="16" name="object 9">
            <a:extLst>
              <a:ext uri="{FF2B5EF4-FFF2-40B4-BE49-F238E27FC236}">
                <a16:creationId xmlns:a16="http://schemas.microsoft.com/office/drawing/2014/main" id="{B37FB3EE-A897-80E1-67B5-2F6B2AA84569}"/>
              </a:ext>
            </a:extLst>
          </p:cNvPr>
          <p:cNvSpPr txBox="1"/>
          <p:nvPr/>
        </p:nvSpPr>
        <p:spPr>
          <a:xfrm>
            <a:off x="841375" y="6175375"/>
            <a:ext cx="458507" cy="306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100">
              <a:lnSpc>
                <a:spcPts val="2360"/>
              </a:lnSpc>
              <a:defRPr/>
            </a:pPr>
            <a:fld id="{19147F20-9665-4DC6-B041-ED9A4A05B0E0}" type="slidenum">
              <a:rPr sz="2000" b="1" spc="-5" dirty="0">
                <a:latin typeface="Gotham Pro Black"/>
                <a:cs typeface="Gotham Pro Black"/>
              </a:rPr>
              <a:pPr marL="38100">
                <a:lnSpc>
                  <a:spcPts val="2360"/>
                </a:lnSpc>
                <a:defRPr/>
              </a:pPr>
              <a:t>24</a:t>
            </a:fld>
            <a:endParaRPr sz="2000" dirty="0">
              <a:latin typeface="Gotham Pro Black"/>
              <a:cs typeface="Gotham Pro Blac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6C1BC8-CCCC-DDB2-1971-5E849226CC10}"/>
              </a:ext>
            </a:extLst>
          </p:cNvPr>
          <p:cNvSpPr txBox="1"/>
          <p:nvPr/>
        </p:nvSpPr>
        <p:spPr>
          <a:xfrm>
            <a:off x="788273" y="424257"/>
            <a:ext cx="1150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200" spc="-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Содержательный</a:t>
            </a:r>
            <a:r>
              <a:rPr lang="ru-RU" sz="3200" spc="-5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3200" spc="-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раздел:</a:t>
            </a:r>
            <a:r>
              <a:rPr lang="ru-RU" sz="3200" spc="-3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3200" spc="-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воспитательные модули</a:t>
            </a:r>
            <a:endParaRPr lang="ru-RU" sz="3200" spc="-15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B95C54-78E4-A861-3E5E-7F9544236391}"/>
              </a:ext>
            </a:extLst>
          </p:cNvPr>
          <p:cNvSpPr txBox="1"/>
          <p:nvPr/>
        </p:nvSpPr>
        <p:spPr>
          <a:xfrm>
            <a:off x="841375" y="1070519"/>
            <a:ext cx="9754907" cy="4341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Gotham Pro" panose="02000503040000020004" pitchFamily="50" charset="0"/>
                <a:cs typeface="Gotham Pro" panose="02000503040000020004" pitchFamily="50" charset="0"/>
              </a:rPr>
              <a:t>Модуль «Наставничество»</a:t>
            </a:r>
          </a:p>
          <a:p>
            <a:endParaRPr lang="ru-RU" sz="400" b="1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indent="449580">
              <a:lnSpc>
                <a:spcPct val="115000"/>
              </a:lnSpc>
            </a:pPr>
            <a:r>
              <a:rPr lang="ru-RU" sz="1400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Реализация воспитательного потенциала наставничества как универсальной технологии передачи опыта и знаний предусматривает </a:t>
            </a:r>
            <a:r>
              <a:rPr lang="ru-RU" sz="1400" i="1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(выбираются и конкретизируются позиции, имеющиеся </a:t>
            </a:r>
            <a:br>
              <a:rPr lang="ru-RU" sz="1400" i="1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</a:br>
            <a:r>
              <a:rPr lang="ru-RU" sz="1400" i="1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или запланированные)</a:t>
            </a:r>
            <a:r>
              <a:rPr lang="ru-RU" sz="1400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: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разработку</a:t>
            </a:r>
            <a:r>
              <a:rPr lang="ru-RU" sz="1400" i="1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программы наставничества;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содействие осознанному выбору оптимальной образовательной траектории, в том числе </a:t>
            </a:r>
            <a:br>
              <a:rPr lang="ru-RU" sz="1400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для обучающихся с особыми потребностями (детей с ОВЗ, одаренных, обучающихся, находящихся </a:t>
            </a:r>
            <a:br>
              <a:rPr lang="ru-RU" sz="1400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в трудной жизненной ситуации);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оказание психологической и профессиональной поддержки наставляемому в реализации </a:t>
            </a:r>
            <a:br>
              <a:rPr lang="ru-RU" sz="1400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им индивидуального маршрута и в жизненном самоопределении;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определение инструментов оценки эффективности мероприятий по адаптации и стажировке наставляемого;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привлечение к наставнической деятельности признанных авторитетных специалистов, имеющих большой профессиональный и жизненный опыт (сотрудников предприятий и организаций-партнеров).</a:t>
            </a:r>
          </a:p>
          <a:p>
            <a:pPr indent="449580">
              <a:lnSpc>
                <a:spcPct val="115000"/>
              </a:lnSpc>
            </a:pPr>
            <a:r>
              <a:rPr lang="ru-RU" sz="1400" i="1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Дополнительное содержание, определяемое образовательной организацией, реализующей программы СПО, самостоятельно:</a:t>
            </a:r>
            <a:endParaRPr lang="ru-RU" sz="1400" dirty="0">
              <a:solidFill>
                <a:srgbClr val="000000"/>
              </a:solidFill>
              <a:effectLst/>
              <a:latin typeface="Gotham Pro" panose="02000503040000020004" pitchFamily="50" charset="0"/>
              <a:ea typeface="Times New Roman" panose="02020603050405020304" pitchFamily="18" charset="0"/>
              <a:cs typeface="Gotham Pro" panose="02000503040000020004" pitchFamily="50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900E02B-4261-7AF3-3CA9-8C64AB580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752769"/>
              </p:ext>
            </p:extLst>
          </p:nvPr>
        </p:nvGraphicFramePr>
        <p:xfrm>
          <a:off x="925379" y="5406050"/>
          <a:ext cx="8120157" cy="6024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120157">
                  <a:extLst>
                    <a:ext uri="{9D8B030D-6E8A-4147-A177-3AD203B41FA5}">
                      <a16:colId xmlns:a16="http://schemas.microsoft.com/office/drawing/2014/main" val="854394052"/>
                    </a:ext>
                  </a:extLst>
                </a:gridCol>
              </a:tblGrid>
              <a:tr h="301214">
                <a:tc>
                  <a:txBody>
                    <a:bodyPr/>
                    <a:lstStyle/>
                    <a:p>
                      <a:pPr indent="111760" algn="l">
                        <a:lnSpc>
                          <a:spcPct val="120000"/>
                        </a:lnSpc>
                        <a:tabLst>
                          <a:tab pos="210185" algn="l"/>
                          <a:tab pos="2921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3932128"/>
                  </a:ext>
                </a:extLst>
              </a:tr>
              <a:tr h="301214">
                <a:tc>
                  <a:txBody>
                    <a:bodyPr/>
                    <a:lstStyle/>
                    <a:p>
                      <a:pPr indent="111760" algn="l">
                        <a:lnSpc>
                          <a:spcPct val="120000"/>
                        </a:lnSpc>
                        <a:tabLst>
                          <a:tab pos="210185" algn="l"/>
                          <a:tab pos="292100" algn="l"/>
                        </a:tabLs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6518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21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8147F8-46A9-F6CC-C832-2F8B001E1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1060"/>
            <a:ext cx="12192000" cy="245745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DECC1B-C897-6D47-DC86-9B17C2BDAA9A}"/>
              </a:ext>
            </a:extLst>
          </p:cNvPr>
          <p:cNvSpPr/>
          <p:nvPr/>
        </p:nvSpPr>
        <p:spPr>
          <a:xfrm>
            <a:off x="841375" y="1917449"/>
            <a:ext cx="10333799" cy="42198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F697B34F-F8A2-6AEE-8C2B-BF93B8CB6E11}"/>
              </a:ext>
            </a:extLst>
          </p:cNvPr>
          <p:cNvSpPr txBox="1"/>
          <p:nvPr/>
        </p:nvSpPr>
        <p:spPr>
          <a:xfrm>
            <a:off x="841375" y="6175375"/>
            <a:ext cx="458507" cy="306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100">
              <a:lnSpc>
                <a:spcPts val="2360"/>
              </a:lnSpc>
              <a:defRPr/>
            </a:pPr>
            <a:fld id="{19147F20-9665-4DC6-B041-ED9A4A05B0E0}" type="slidenum">
              <a:rPr sz="2000" b="1" spc="-5" dirty="0">
                <a:latin typeface="Gotham Pro Black"/>
                <a:cs typeface="Gotham Pro Black"/>
              </a:rPr>
              <a:pPr marL="38100">
                <a:lnSpc>
                  <a:spcPts val="2360"/>
                </a:lnSpc>
                <a:defRPr/>
              </a:pPr>
              <a:t>25</a:t>
            </a:fld>
            <a:endParaRPr sz="2000" dirty="0">
              <a:latin typeface="Gotham Pro Black"/>
              <a:cs typeface="Gotham Pro Blac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141B14-257A-1B92-AC4D-C4647AA34986}"/>
              </a:ext>
            </a:extLst>
          </p:cNvPr>
          <p:cNvSpPr txBox="1"/>
          <p:nvPr/>
        </p:nvSpPr>
        <p:spPr>
          <a:xfrm>
            <a:off x="8615861" y="1599023"/>
            <a:ext cx="28648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spc="12" dirty="0">
                <a:solidFill>
                  <a:srgbClr val="12100A"/>
                </a:solidFill>
                <a:latin typeface="Gotham Pro"/>
                <a:cs typeface="Gotham Pro"/>
              </a:rPr>
              <a:t>Техникум торговли и сервиса</a:t>
            </a:r>
            <a:endParaRPr lang="ru-RU" sz="1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CEEC9B-9080-856D-A8F3-DB79953C2451}"/>
              </a:ext>
            </a:extLst>
          </p:cNvPr>
          <p:cNvSpPr txBox="1"/>
          <p:nvPr/>
        </p:nvSpPr>
        <p:spPr>
          <a:xfrm>
            <a:off x="771333" y="1283280"/>
            <a:ext cx="7772032" cy="400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" dirty="0">
                <a:solidFill>
                  <a:srgbClr val="C00000"/>
                </a:solidFill>
                <a:latin typeface="Gotham Pro"/>
                <a:cs typeface="Gotham Pro"/>
              </a:rPr>
              <a:t>Модуль «Основные воспитательные мероприятия</a:t>
            </a:r>
            <a:r>
              <a:rPr lang="ru-RU" sz="2000" b="1" spc="9" dirty="0">
                <a:solidFill>
                  <a:srgbClr val="C00000"/>
                </a:solidFill>
                <a:latin typeface="Gotham Pro"/>
                <a:cs typeface="Gotham Pro"/>
              </a:rPr>
              <a:t>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07F4FB-B099-5CB8-42F5-5A64B708F671}"/>
              </a:ext>
            </a:extLst>
          </p:cNvPr>
          <p:cNvSpPr txBox="1"/>
          <p:nvPr/>
        </p:nvSpPr>
        <p:spPr>
          <a:xfrm>
            <a:off x="911758" y="3108421"/>
            <a:ext cx="10245310" cy="294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030" i="1" dirty="0">
                <a:latin typeface="Gotham Pro" panose="02000503040000020004" pitchFamily="50" charset="0"/>
                <a:cs typeface="Gotham Pro" panose="02000503040000020004" pitchFamily="50" charset="0"/>
              </a:rPr>
              <a:t>социальные проекты – ежегодные совместно разрабатываемые и реализуемые обучающимися и педагогическими работниками комплексы дел (благотворительной, экологической, патриотической, трудовой направленности), ориентированные на преобразование окружающего социума;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030" i="1" dirty="0">
                <a:latin typeface="Gotham Pro" panose="02000503040000020004" pitchFamily="50" charset="0"/>
                <a:cs typeface="Gotham Pro" panose="02000503040000020004" pitchFamily="50" charset="0"/>
              </a:rPr>
              <a:t>открытые дискуссионные площадки, на которые приглашаются представители власти, культуры, общественности и в рамках которых обсуждаются насущные проблемы, касающиеся жизни техникума, города, страны;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030" i="1" dirty="0">
                <a:latin typeface="Gotham Pro" panose="02000503040000020004" pitchFamily="50" charset="0"/>
                <a:cs typeface="Gotham Pro" panose="02000503040000020004" pitchFamily="50" charset="0"/>
              </a:rPr>
              <a:t>спортивные соревнования, праздники, фестивали, представления, которые открывают возможности для творческой самореализации обучающихся и включают их в заботу об окружающих;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030" i="1" dirty="0">
                <a:latin typeface="Gotham Pro" panose="02000503040000020004" pitchFamily="50" charset="0"/>
                <a:cs typeface="Gotham Pro" panose="02000503040000020004" pitchFamily="50" charset="0"/>
              </a:rPr>
              <a:t>участие во всероссийских акциях, посвященных значимым отечественным и международным событиям;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030" i="1" dirty="0">
                <a:latin typeface="Gotham Pro" panose="02000503040000020004" pitchFamily="50" charset="0"/>
                <a:cs typeface="Gotham Pro" panose="02000503040000020004" pitchFamily="50" charset="0"/>
              </a:rPr>
              <a:t>разновозрастные сборы – ежегодные сборы студенческого актива, включающие в себя комплекс коллективных творческих дел, в процессе которых складывается общность, характеризующаяся доверительными, поддерживающими взаимоотношениями, ответственным отношением      к делу, атмосферой эмоционально-психологического комфорта;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030" i="1" dirty="0">
                <a:latin typeface="Gotham Pro" panose="02000503040000020004" pitchFamily="50" charset="0"/>
                <a:cs typeface="Gotham Pro" panose="02000503040000020004" pitchFamily="50" charset="0"/>
              </a:rPr>
              <a:t>праздники техникума – ежегодно проводимые творческие дела, связанные со значимыми для обучающихся и педагогических работников знаменательными датами и в которых участвуют все учебные группы (День Учителя, Новый год, день, День Победы и т.д.); 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030" i="1" dirty="0">
                <a:latin typeface="Gotham Pro" panose="02000503040000020004" pitchFamily="50" charset="0"/>
                <a:cs typeface="Gotham Pro" panose="02000503040000020004" pitchFamily="50" charset="0"/>
              </a:rPr>
              <a:t>торжественные ритуалы посвящения студентов, символизирующие приобретение ими новых социальных статусов;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030" i="1" dirty="0">
                <a:latin typeface="Gotham Pro" panose="02000503040000020004" pitchFamily="50" charset="0"/>
                <a:cs typeface="Gotham Pro" panose="02000503040000020004" pitchFamily="50" charset="0"/>
              </a:rPr>
              <a:t>церемония награждения «Лучший студент» и «Лучший куратор» (по итогам года) обучающихся и педагогических работников за активное участие в жизни техникума, защиту чести техникума в конкурсах, соревнованиях, олимпиадах, значительный вклад в развитие техникума.</a:t>
            </a:r>
          </a:p>
          <a:p>
            <a:pPr>
              <a:buClr>
                <a:srgbClr val="C00000"/>
              </a:buClr>
            </a:pPr>
            <a:r>
              <a:rPr lang="ru-RU" sz="1030" i="1" dirty="0">
                <a:latin typeface="Gotham Pro" panose="02000503040000020004" pitchFamily="50" charset="0"/>
                <a:cs typeface="Gotham Pro" panose="02000503040000020004" pitchFamily="50" charset="0"/>
              </a:rPr>
              <a:t>Это способствует поощрению социальной активности обучающихся, развитию позитивных межличностных отношений между педагогическими работниками и воспитанниками, формированию чувства доверия и уважения друг к другу. На уровне учебных групп осуществляется выбор и делегирование представителей групп в Совет обучающихся, ответственных за подготовку ключевых дел техникума, и последующей их реализации.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348E6C-9926-0AC7-B54F-04B929B95172}"/>
              </a:ext>
            </a:extLst>
          </p:cNvPr>
          <p:cNvSpPr txBox="1"/>
          <p:nvPr/>
        </p:nvSpPr>
        <p:spPr>
          <a:xfrm>
            <a:off x="1067550" y="2039753"/>
            <a:ext cx="991664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Основные воспитательные мероприятия – это главные традиционные мероприятия техникума, в которых принимает участие большая часть обучающихся и которые обязательно планируются, готовятся, проводятся и анализируются совместно педагогическими работниками и обучающимися. Это не набор календарных праздников, а комплекс коллективных творческих дел, интересных и значимых для обучающихся, объединяющих их вместе с педагогическими работниками в единый коллектив. Ключевые дела обеспечивают включенность в них большого числа обучающихся и взрослых, способствуют интенсификации их общения, ставят их в ответственную позицию к происходящему в техникуме. Для этого в техникуме используются следующие формы работы: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4CD809-FB6B-980D-71EE-F51D0BD8371E}"/>
              </a:ext>
            </a:extLst>
          </p:cNvPr>
          <p:cNvSpPr txBox="1"/>
          <p:nvPr/>
        </p:nvSpPr>
        <p:spPr>
          <a:xfrm>
            <a:off x="622294" y="476232"/>
            <a:ext cx="1156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470" marR="5080">
              <a:spcBef>
                <a:spcPts val="894"/>
              </a:spcBef>
            </a:pPr>
            <a:r>
              <a:rPr lang="ru-RU" sz="2800" spc="-1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Содержательный</a:t>
            </a:r>
            <a:r>
              <a:rPr lang="ru-RU" sz="2800" spc="5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2800" spc="-1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раздел:</a:t>
            </a:r>
            <a:r>
              <a:rPr lang="ru-RU" sz="2800" spc="3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2800" spc="-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воспитательные модули</a:t>
            </a:r>
            <a:endParaRPr lang="ru-RU" sz="2800" spc="-15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73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3CB3AD-7501-4DBE-3034-99CD38A38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1060"/>
            <a:ext cx="12192000" cy="245745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7CE60C-16DE-FDA1-03BF-8FF267D8766E}"/>
              </a:ext>
            </a:extLst>
          </p:cNvPr>
          <p:cNvSpPr/>
          <p:nvPr/>
        </p:nvSpPr>
        <p:spPr>
          <a:xfrm>
            <a:off x="841376" y="1835040"/>
            <a:ext cx="8882728" cy="4122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5018F36F-544C-1749-AB3C-1187390AED6F}"/>
              </a:ext>
            </a:extLst>
          </p:cNvPr>
          <p:cNvSpPr txBox="1"/>
          <p:nvPr/>
        </p:nvSpPr>
        <p:spPr>
          <a:xfrm>
            <a:off x="841375" y="6175375"/>
            <a:ext cx="458507" cy="306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100">
              <a:lnSpc>
                <a:spcPts val="2360"/>
              </a:lnSpc>
              <a:defRPr/>
            </a:pPr>
            <a:fld id="{19147F20-9665-4DC6-B041-ED9A4A05B0E0}" type="slidenum">
              <a:rPr sz="2000" b="1" spc="-5" dirty="0">
                <a:latin typeface="Gotham Pro Black"/>
                <a:cs typeface="Gotham Pro Black"/>
              </a:rPr>
              <a:pPr marL="38100">
                <a:lnSpc>
                  <a:spcPts val="2360"/>
                </a:lnSpc>
                <a:defRPr/>
              </a:pPr>
              <a:t>26</a:t>
            </a:fld>
            <a:endParaRPr sz="2000" dirty="0">
              <a:latin typeface="Gotham Pro Black"/>
              <a:cs typeface="Gotham Pro Black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79C386E-BFD3-8097-F39A-78B13809D59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71033" y="3919147"/>
            <a:ext cx="3811533" cy="3019214"/>
          </a:xfrm>
          <a:prstGeom prst="rect">
            <a:avLst/>
          </a:prstGeom>
          <a:noFill/>
        </p:spPr>
      </p:pic>
      <p:sp>
        <p:nvSpPr>
          <p:cNvPr id="11" name="Заголовок 6">
            <a:extLst>
              <a:ext uri="{FF2B5EF4-FFF2-40B4-BE49-F238E27FC236}">
                <a16:creationId xmlns:a16="http://schemas.microsoft.com/office/drawing/2014/main" id="{F643210E-ED74-D571-EEBC-FB5C3C4C593C}"/>
              </a:ext>
            </a:extLst>
          </p:cNvPr>
          <p:cNvSpPr txBox="1">
            <a:spLocks/>
          </p:cNvSpPr>
          <p:nvPr/>
        </p:nvSpPr>
        <p:spPr>
          <a:xfrm>
            <a:off x="7414606" y="1000254"/>
            <a:ext cx="2512853" cy="764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00" b="1" dirty="0">
                <a:latin typeface="Gotham Pro" panose="02000503040000020004" pitchFamily="50" charset="0"/>
                <a:cs typeface="Gotham Pro" panose="02000503040000020004" pitchFamily="50" charset="0"/>
              </a:rPr>
              <a:t>Педагогический колледж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5497CC-E23D-D3D6-9170-6C352BD8F7B9}"/>
              </a:ext>
            </a:extLst>
          </p:cNvPr>
          <p:cNvSpPr txBox="1"/>
          <p:nvPr/>
        </p:nvSpPr>
        <p:spPr>
          <a:xfrm>
            <a:off x="1014416" y="2053894"/>
            <a:ext cx="8621197" cy="3868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Осуществляя работу с учебной группой, куратор формирует коллектив; осуществляет индивидуальную работу     со студентами; преподавателями; взаимодействует с семьей.</a:t>
            </a:r>
          </a:p>
          <a:p>
            <a:pPr>
              <a:lnSpc>
                <a:spcPct val="150000"/>
              </a:lnSpc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Основные функции куратора: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Реализация программы воспитания колледжа на уровне учебной группы;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Сохранение контингента группы, профориентационная работа;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Развитие студенческого самоуправления группы;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Реализация профилактической деятельности, работа с группой риска, в том числе в социальных сетях;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Социальная поддержка особых категорий студентов;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Ведение документации учебной группы;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Реализация антикоррупционной политики колледжа на уровне учебной группы.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Перечень документации куратора: журнал учебной группы; материалы личного дела обучающихся группы (социальный паспорт группы); учет посещаемости обучающихся группы; учет успеваемости обучающихся группы за семестр (ведомость оценок, при наличии – электронный журнал); план воспитательной работы группы; документация классных часов; индивидуальные планы работы и сопровождения (социальные паспорта) обучающихся разных категорий (сироты, инвалиды, малообеспеченные, «группа риска» и иные категории).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B208E1-40F5-FB8B-67DE-9EFDBD4CA9F3}"/>
              </a:ext>
            </a:extLst>
          </p:cNvPr>
          <p:cNvSpPr txBox="1"/>
          <p:nvPr/>
        </p:nvSpPr>
        <p:spPr>
          <a:xfrm>
            <a:off x="1014415" y="1813316"/>
            <a:ext cx="6243484" cy="31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Модуль «Кураторство»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757F8-43E8-048D-1E64-E6CC5C3CEB3C}"/>
              </a:ext>
            </a:extLst>
          </p:cNvPr>
          <p:cNvSpPr txBox="1"/>
          <p:nvPr/>
        </p:nvSpPr>
        <p:spPr>
          <a:xfrm>
            <a:off x="622294" y="476232"/>
            <a:ext cx="1156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470" marR="5080">
              <a:spcBef>
                <a:spcPts val="894"/>
              </a:spcBef>
            </a:pPr>
            <a:r>
              <a:rPr lang="ru-RU" sz="2800" spc="-1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Содержательный</a:t>
            </a:r>
            <a:r>
              <a:rPr lang="ru-RU" sz="2800" spc="5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2800" spc="-1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раздел:</a:t>
            </a:r>
            <a:r>
              <a:rPr lang="ru-RU" sz="2800" spc="3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2800" spc="-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воспитательные модули</a:t>
            </a:r>
            <a:endParaRPr lang="ru-RU" sz="2800" spc="-15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80608-BDD8-A06D-1C97-436E92010B95}"/>
              </a:ext>
            </a:extLst>
          </p:cNvPr>
          <p:cNvSpPr txBox="1"/>
          <p:nvPr/>
        </p:nvSpPr>
        <p:spPr>
          <a:xfrm>
            <a:off x="778528" y="1274045"/>
            <a:ext cx="7772032" cy="400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" dirty="0">
                <a:solidFill>
                  <a:srgbClr val="C00000"/>
                </a:solidFill>
                <a:latin typeface="Gotham Pro"/>
                <a:cs typeface="Gotham Pro"/>
              </a:rPr>
              <a:t>Модуль «Кураторство»</a:t>
            </a:r>
          </a:p>
        </p:txBody>
      </p:sp>
    </p:spTree>
    <p:extLst>
      <p:ext uri="{BB962C8B-B14F-4D97-AF65-F5344CB8AC3E}">
        <p14:creationId xmlns:p14="http://schemas.microsoft.com/office/powerpoint/2010/main" val="101308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7876514" y="1910281"/>
            <a:ext cx="4100601" cy="38778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C288587-447B-4FFA-7282-A5A8EE420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1060"/>
            <a:ext cx="12192000" cy="24574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17786" y="1330542"/>
            <a:ext cx="7105015" cy="3238707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455"/>
              </a:spcBef>
              <a:buClr>
                <a:srgbClr val="C00000"/>
              </a:buClr>
              <a:buSzPct val="110000"/>
              <a:buFont typeface="+mj-lt"/>
              <a:buAutoNum type="arabicPeriod"/>
              <a:tabLst>
                <a:tab pos="614045" algn="l"/>
                <a:tab pos="614680" algn="l"/>
              </a:tabLst>
            </a:pPr>
            <a:r>
              <a:rPr sz="1900" dirty="0">
                <a:latin typeface="Gotham Pro"/>
                <a:cs typeface="Gotham Pro"/>
              </a:rPr>
              <a:t>Кадровое</a:t>
            </a:r>
            <a:r>
              <a:rPr sz="1900" spc="-60" dirty="0">
                <a:latin typeface="Gotham Pro"/>
                <a:cs typeface="Gotham Pro"/>
              </a:rPr>
              <a:t> </a:t>
            </a:r>
            <a:r>
              <a:rPr sz="1900" dirty="0" err="1">
                <a:latin typeface="Gotham Pro"/>
                <a:cs typeface="Gotham Pro"/>
              </a:rPr>
              <a:t>обеспечение</a:t>
            </a:r>
            <a:r>
              <a:rPr sz="1900" dirty="0">
                <a:latin typeface="Gotham Pro"/>
                <a:cs typeface="Gotham Pro"/>
              </a:rPr>
              <a:t>;</a:t>
            </a:r>
          </a:p>
          <a:p>
            <a:pPr marL="469900" indent="-457200">
              <a:lnSpc>
                <a:spcPct val="100000"/>
              </a:lnSpc>
              <a:spcBef>
                <a:spcPts val="565"/>
              </a:spcBef>
              <a:buClr>
                <a:srgbClr val="C00000"/>
              </a:buClr>
              <a:buSzPct val="110000"/>
              <a:buFont typeface="+mj-lt"/>
              <a:buAutoNum type="arabicPeriod"/>
              <a:tabLst>
                <a:tab pos="614045" algn="l"/>
                <a:tab pos="614680" algn="l"/>
              </a:tabLst>
            </a:pPr>
            <a:r>
              <a:rPr sz="1900" spc="-5" dirty="0">
                <a:latin typeface="Gotham Pro"/>
                <a:cs typeface="Gotham Pro"/>
              </a:rPr>
              <a:t>Нормативно-методическое</a:t>
            </a:r>
            <a:r>
              <a:rPr sz="1900" spc="-40" dirty="0">
                <a:latin typeface="Gotham Pro"/>
                <a:cs typeface="Gotham Pro"/>
              </a:rPr>
              <a:t> </a:t>
            </a:r>
            <a:r>
              <a:rPr sz="1900" dirty="0">
                <a:latin typeface="Gotham Pro"/>
                <a:cs typeface="Gotham Pro"/>
              </a:rPr>
              <a:t>обеспечение;</a:t>
            </a:r>
          </a:p>
          <a:p>
            <a:pPr marL="469265" marR="5080" indent="-457200">
              <a:lnSpc>
                <a:spcPts val="2400"/>
              </a:lnSpc>
              <a:spcBef>
                <a:spcPts val="835"/>
              </a:spcBef>
              <a:buClr>
                <a:srgbClr val="C00000"/>
              </a:buClr>
              <a:buSzPct val="110000"/>
              <a:buFont typeface="+mj-lt"/>
              <a:buAutoNum type="arabicPeriod"/>
              <a:tabLst>
                <a:tab pos="614045" algn="l"/>
                <a:tab pos="614680" algn="l"/>
              </a:tabLst>
            </a:pPr>
            <a:r>
              <a:rPr sz="1900" dirty="0">
                <a:latin typeface="Gotham Pro"/>
                <a:cs typeface="Gotham Pro"/>
              </a:rPr>
              <a:t>Требования</a:t>
            </a:r>
            <a:r>
              <a:rPr sz="1900" spc="-30" dirty="0">
                <a:latin typeface="Gotham Pro"/>
                <a:cs typeface="Gotham Pro"/>
              </a:rPr>
              <a:t> </a:t>
            </a:r>
            <a:r>
              <a:rPr sz="1900" dirty="0">
                <a:latin typeface="Gotham Pro"/>
                <a:cs typeface="Gotham Pro"/>
              </a:rPr>
              <a:t>к условиям</a:t>
            </a:r>
            <a:r>
              <a:rPr sz="1900" spc="-30" dirty="0">
                <a:latin typeface="Gotham Pro"/>
                <a:cs typeface="Gotham Pro"/>
              </a:rPr>
              <a:t> </a:t>
            </a:r>
            <a:r>
              <a:rPr sz="1900" dirty="0">
                <a:latin typeface="Gotham Pro"/>
                <a:cs typeface="Gotham Pro"/>
              </a:rPr>
              <a:t>работы</a:t>
            </a:r>
            <a:r>
              <a:rPr sz="1900" spc="-30" dirty="0">
                <a:latin typeface="Gotham Pro"/>
                <a:cs typeface="Gotham Pro"/>
              </a:rPr>
              <a:t> </a:t>
            </a:r>
            <a:r>
              <a:rPr sz="1900" dirty="0">
                <a:latin typeface="Gotham Pro"/>
                <a:cs typeface="Gotham Pro"/>
              </a:rPr>
              <a:t>с</a:t>
            </a:r>
            <a:r>
              <a:rPr sz="1900" spc="-10" dirty="0">
                <a:latin typeface="Gotham Pro"/>
                <a:cs typeface="Gotham Pro"/>
              </a:rPr>
              <a:t> </a:t>
            </a:r>
            <a:r>
              <a:rPr sz="1900" spc="-5" dirty="0" err="1">
                <a:latin typeface="Gotham Pro"/>
                <a:cs typeface="Gotham Pro"/>
              </a:rPr>
              <a:t>обучающимися</a:t>
            </a:r>
            <a:r>
              <a:rPr sz="1900" spc="-5" dirty="0">
                <a:latin typeface="Gotham Pro"/>
                <a:cs typeface="Gotham Pro"/>
              </a:rPr>
              <a:t> </a:t>
            </a:r>
            <a:r>
              <a:rPr sz="1900" spc="-585" dirty="0">
                <a:latin typeface="Gotham Pro"/>
                <a:cs typeface="Gotham Pro"/>
              </a:rPr>
              <a:t> </a:t>
            </a:r>
            <a:br>
              <a:rPr lang="ru-RU" sz="1900" spc="-585" dirty="0">
                <a:latin typeface="Gotham Pro"/>
                <a:cs typeface="Gotham Pro"/>
              </a:rPr>
            </a:br>
            <a:r>
              <a:rPr sz="1900" dirty="0">
                <a:latin typeface="Gotham Pro"/>
                <a:cs typeface="Gotham Pro"/>
              </a:rPr>
              <a:t>с</a:t>
            </a:r>
            <a:r>
              <a:rPr sz="1900" spc="-15" dirty="0">
                <a:latin typeface="Gotham Pro"/>
                <a:cs typeface="Gotham Pro"/>
              </a:rPr>
              <a:t> </a:t>
            </a:r>
            <a:r>
              <a:rPr sz="1900" dirty="0">
                <a:latin typeface="Gotham Pro"/>
                <a:cs typeface="Gotham Pro"/>
              </a:rPr>
              <a:t>особыми</a:t>
            </a:r>
            <a:r>
              <a:rPr sz="1900" spc="-40" dirty="0">
                <a:latin typeface="Gotham Pro"/>
                <a:cs typeface="Gotham Pro"/>
              </a:rPr>
              <a:t> </a:t>
            </a:r>
            <a:r>
              <a:rPr sz="1900" dirty="0">
                <a:latin typeface="Gotham Pro"/>
                <a:cs typeface="Gotham Pro"/>
              </a:rPr>
              <a:t>образовательными</a:t>
            </a:r>
            <a:r>
              <a:rPr sz="1900" spc="-50" dirty="0">
                <a:latin typeface="Gotham Pro"/>
                <a:cs typeface="Gotham Pro"/>
              </a:rPr>
              <a:t> </a:t>
            </a:r>
            <a:r>
              <a:rPr sz="1900" dirty="0">
                <a:latin typeface="Gotham Pro"/>
                <a:cs typeface="Gotham Pro"/>
              </a:rPr>
              <a:t>потребностями;</a:t>
            </a:r>
          </a:p>
          <a:p>
            <a:pPr marL="469265" marR="511809" indent="-457200">
              <a:lnSpc>
                <a:spcPts val="2400"/>
              </a:lnSpc>
              <a:spcBef>
                <a:spcPts val="800"/>
              </a:spcBef>
              <a:buClr>
                <a:srgbClr val="C00000"/>
              </a:buClr>
              <a:buSzPct val="110000"/>
              <a:buFont typeface="+mj-lt"/>
              <a:buAutoNum type="arabicPeriod"/>
              <a:tabLst>
                <a:tab pos="614045" algn="l"/>
                <a:tab pos="614680" algn="l"/>
              </a:tabLst>
            </a:pPr>
            <a:r>
              <a:rPr sz="1900" dirty="0">
                <a:latin typeface="Gotham Pro"/>
                <a:cs typeface="Gotham Pro"/>
              </a:rPr>
              <a:t>Система</a:t>
            </a:r>
            <a:r>
              <a:rPr sz="1900" spc="-35" dirty="0">
                <a:latin typeface="Gotham Pro"/>
                <a:cs typeface="Gotham Pro"/>
              </a:rPr>
              <a:t> </a:t>
            </a:r>
            <a:r>
              <a:rPr sz="1900" dirty="0">
                <a:latin typeface="Gotham Pro"/>
                <a:cs typeface="Gotham Pro"/>
              </a:rPr>
              <a:t>поощрения</a:t>
            </a:r>
            <a:r>
              <a:rPr sz="1900" spc="-70" dirty="0">
                <a:latin typeface="Gotham Pro"/>
                <a:cs typeface="Gotham Pro"/>
              </a:rPr>
              <a:t> </a:t>
            </a:r>
            <a:r>
              <a:rPr sz="1900" dirty="0">
                <a:latin typeface="Gotham Pro"/>
                <a:cs typeface="Gotham Pro"/>
              </a:rPr>
              <a:t>социальной</a:t>
            </a:r>
            <a:r>
              <a:rPr sz="1900" spc="-60" dirty="0">
                <a:latin typeface="Gotham Pro"/>
                <a:cs typeface="Gotham Pro"/>
              </a:rPr>
              <a:t> </a:t>
            </a:r>
            <a:r>
              <a:rPr sz="1900" dirty="0" err="1">
                <a:latin typeface="Gotham Pro"/>
                <a:cs typeface="Gotham Pro"/>
              </a:rPr>
              <a:t>успешности</a:t>
            </a:r>
            <a:r>
              <a:rPr sz="1900" dirty="0">
                <a:latin typeface="Gotham Pro"/>
                <a:cs typeface="Gotham Pro"/>
              </a:rPr>
              <a:t> </a:t>
            </a:r>
            <a:r>
              <a:rPr sz="1900" spc="-585" dirty="0">
                <a:latin typeface="Gotham Pro"/>
                <a:cs typeface="Gotham Pro"/>
              </a:rPr>
              <a:t> </a:t>
            </a:r>
            <a:br>
              <a:rPr lang="ru-RU" sz="1900" spc="-585" dirty="0">
                <a:latin typeface="Gotham Pro"/>
                <a:cs typeface="Gotham Pro"/>
              </a:rPr>
            </a:br>
            <a:r>
              <a:rPr sz="1900" dirty="0">
                <a:latin typeface="Gotham Pro"/>
                <a:cs typeface="Gotham Pro"/>
              </a:rPr>
              <a:t>и проявлений активной жизненной позиции </a:t>
            </a:r>
            <a:r>
              <a:rPr sz="1900" spc="5" dirty="0">
                <a:latin typeface="Gotham Pro"/>
                <a:cs typeface="Gotham Pro"/>
              </a:rPr>
              <a:t> </a:t>
            </a:r>
            <a:r>
              <a:rPr sz="1900" dirty="0">
                <a:latin typeface="Gotham Pro"/>
                <a:cs typeface="Gotham Pro"/>
              </a:rPr>
              <a:t>обучающихся;</a:t>
            </a:r>
          </a:p>
          <a:p>
            <a:pPr marL="469900" indent="-457200">
              <a:lnSpc>
                <a:spcPct val="100000"/>
              </a:lnSpc>
              <a:spcBef>
                <a:spcPts val="525"/>
              </a:spcBef>
              <a:buClr>
                <a:srgbClr val="C00000"/>
              </a:buClr>
              <a:buSzPct val="110000"/>
              <a:buFont typeface="+mj-lt"/>
              <a:buAutoNum type="arabicPeriod"/>
              <a:tabLst>
                <a:tab pos="614045" algn="l"/>
                <a:tab pos="614680" algn="l"/>
              </a:tabLst>
            </a:pPr>
            <a:r>
              <a:rPr sz="1900" dirty="0">
                <a:latin typeface="Gotham Pro"/>
                <a:cs typeface="Gotham Pro"/>
              </a:rPr>
              <a:t>Анализ</a:t>
            </a:r>
            <a:r>
              <a:rPr sz="1900" spc="-25" dirty="0">
                <a:latin typeface="Gotham Pro"/>
                <a:cs typeface="Gotham Pro"/>
              </a:rPr>
              <a:t> </a:t>
            </a:r>
            <a:r>
              <a:rPr sz="1900" dirty="0" err="1">
                <a:latin typeface="Gotham Pro"/>
                <a:cs typeface="Gotham Pro"/>
              </a:rPr>
              <a:t>воспитательного</a:t>
            </a:r>
            <a:r>
              <a:rPr sz="1900" spc="-60" dirty="0">
                <a:latin typeface="Gotham Pro"/>
                <a:cs typeface="Gotham Pro"/>
              </a:rPr>
              <a:t> </a:t>
            </a:r>
            <a:r>
              <a:rPr sz="1900" dirty="0" err="1">
                <a:latin typeface="Gotham Pro"/>
                <a:cs typeface="Gotham Pro"/>
              </a:rPr>
              <a:t>процесса</a:t>
            </a:r>
            <a:r>
              <a:rPr lang="ru-RU" sz="1900" dirty="0">
                <a:latin typeface="Gotham Pro"/>
                <a:cs typeface="Gotham Pro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525"/>
              </a:spcBef>
              <a:buClr>
                <a:srgbClr val="C00000"/>
              </a:buClr>
              <a:buSzPct val="110000"/>
              <a:tabLst>
                <a:tab pos="614045" algn="l"/>
                <a:tab pos="614680" algn="l"/>
              </a:tabLst>
            </a:pPr>
            <a:endParaRPr lang="ru-RU" sz="1900" dirty="0">
              <a:latin typeface="Gotham Pro"/>
              <a:cs typeface="Gotham Pr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123485-E550-FFBB-926A-4DE7C2E5883F}"/>
              </a:ext>
            </a:extLst>
          </p:cNvPr>
          <p:cNvSpPr txBox="1"/>
          <p:nvPr/>
        </p:nvSpPr>
        <p:spPr>
          <a:xfrm>
            <a:off x="788274" y="424257"/>
            <a:ext cx="110350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Организационный</a:t>
            </a:r>
            <a:r>
              <a:rPr lang="ru-RU" sz="3800" spc="3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38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раздел</a:t>
            </a:r>
            <a:endParaRPr lang="ru-RU" sz="38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0C05D2A2-925B-CA1E-DE00-CB6A8D6DCD02}"/>
              </a:ext>
            </a:extLst>
          </p:cNvPr>
          <p:cNvSpPr txBox="1"/>
          <p:nvPr/>
        </p:nvSpPr>
        <p:spPr>
          <a:xfrm>
            <a:off x="841375" y="6175375"/>
            <a:ext cx="458507" cy="306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100">
              <a:lnSpc>
                <a:spcPts val="2360"/>
              </a:lnSpc>
              <a:defRPr/>
            </a:pPr>
            <a:fld id="{19147F20-9665-4DC6-B041-ED9A4A05B0E0}" type="slidenum">
              <a:rPr sz="2000" b="1" spc="-5" dirty="0">
                <a:latin typeface="Gotham Pro Black"/>
                <a:cs typeface="Gotham Pro Black"/>
              </a:rPr>
              <a:pPr marL="38100">
                <a:lnSpc>
                  <a:spcPts val="2360"/>
                </a:lnSpc>
                <a:defRPr/>
              </a:pPr>
              <a:t>27</a:t>
            </a:fld>
            <a:endParaRPr sz="2000" dirty="0">
              <a:latin typeface="Gotham Pro Black"/>
              <a:cs typeface="Gotham Pro Black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0E6E747-0F8E-FA95-72FD-5298FCF07FEF}"/>
              </a:ext>
            </a:extLst>
          </p:cNvPr>
          <p:cNvGrpSpPr/>
          <p:nvPr/>
        </p:nvGrpSpPr>
        <p:grpSpPr>
          <a:xfrm>
            <a:off x="310783" y="4543538"/>
            <a:ext cx="8192612" cy="983920"/>
            <a:chOff x="310783" y="4543538"/>
            <a:chExt cx="8192612" cy="9839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5ED715-9EAB-8213-22E8-C96E3C3EFD0A}"/>
                </a:ext>
              </a:extLst>
            </p:cNvPr>
            <p:cNvSpPr txBox="1"/>
            <p:nvPr/>
          </p:nvSpPr>
          <p:spPr>
            <a:xfrm>
              <a:off x="310783" y="4671239"/>
              <a:ext cx="819261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84860" marR="930275">
                <a:lnSpc>
                  <a:spcPct val="100000"/>
                </a:lnSpc>
              </a:pPr>
              <a:r>
                <a:rPr lang="ru-RU" sz="1800" dirty="0">
                  <a:latin typeface="Gotham Pro Medium"/>
                  <a:cs typeface="Gotham Pro Medium"/>
                </a:rPr>
                <a:t>По итогам анализа</a:t>
              </a:r>
              <a:r>
                <a:rPr lang="ru-RU" dirty="0">
                  <a:latin typeface="Gotham Pro Medium"/>
                  <a:cs typeface="Gotham Pro Medium"/>
                </a:rPr>
                <a:t> происходит </a:t>
              </a:r>
              <a:r>
                <a:rPr lang="ru-RU" sz="1800" dirty="0">
                  <a:latin typeface="Gotham Pro Medium"/>
                  <a:cs typeface="Gotham Pro Medium"/>
                </a:rPr>
                <a:t>ежегодное  обновление </a:t>
              </a:r>
              <a:r>
                <a:rPr lang="ru-RU" sz="1800" dirty="0" err="1">
                  <a:latin typeface="Gotham Pro Medium"/>
                  <a:cs typeface="Gotham Pro Medium"/>
                </a:rPr>
                <a:t>pабочей</a:t>
              </a:r>
              <a:r>
                <a:rPr lang="ru-RU" sz="1800" dirty="0">
                  <a:latin typeface="Gotham Pro Medium"/>
                  <a:cs typeface="Gotham Pro Medium"/>
                </a:rPr>
                <a:t> программы воспитания</a:t>
              </a:r>
            </a:p>
          </p:txBody>
        </p:sp>
        <p:sp>
          <p:nvSpPr>
            <p:cNvPr id="19" name="object 5">
              <a:extLst>
                <a:ext uri="{FF2B5EF4-FFF2-40B4-BE49-F238E27FC236}">
                  <a16:creationId xmlns:a16="http://schemas.microsoft.com/office/drawing/2014/main" id="{207EDDAF-EF38-20BA-8D23-C668D1F722EA}"/>
                </a:ext>
              </a:extLst>
            </p:cNvPr>
            <p:cNvSpPr/>
            <p:nvPr/>
          </p:nvSpPr>
          <p:spPr>
            <a:xfrm>
              <a:off x="993913" y="4543538"/>
              <a:ext cx="6598655" cy="983920"/>
            </a:xfrm>
            <a:custGeom>
              <a:avLst/>
              <a:gdLst/>
              <a:ahLst/>
              <a:cxnLst/>
              <a:rect l="l" t="t" r="r" b="b"/>
              <a:pathLst>
                <a:path w="6088380" h="1315720">
                  <a:moveTo>
                    <a:pt x="0" y="219202"/>
                  </a:moveTo>
                  <a:lnTo>
                    <a:pt x="5789" y="168938"/>
                  </a:lnTo>
                  <a:lnTo>
                    <a:pt x="22280" y="122799"/>
                  </a:lnTo>
                  <a:lnTo>
                    <a:pt x="48157" y="82099"/>
                  </a:lnTo>
                  <a:lnTo>
                    <a:pt x="82104" y="48153"/>
                  </a:lnTo>
                  <a:lnTo>
                    <a:pt x="122804" y="22278"/>
                  </a:lnTo>
                  <a:lnTo>
                    <a:pt x="168942" y="5788"/>
                  </a:lnTo>
                  <a:lnTo>
                    <a:pt x="219202" y="0"/>
                  </a:lnTo>
                  <a:lnTo>
                    <a:pt x="5869178" y="0"/>
                  </a:lnTo>
                  <a:lnTo>
                    <a:pt x="5919437" y="5788"/>
                  </a:lnTo>
                  <a:lnTo>
                    <a:pt x="5965575" y="22278"/>
                  </a:lnTo>
                  <a:lnTo>
                    <a:pt x="6006275" y="48153"/>
                  </a:lnTo>
                  <a:lnTo>
                    <a:pt x="6040222" y="82099"/>
                  </a:lnTo>
                  <a:lnTo>
                    <a:pt x="6066099" y="122799"/>
                  </a:lnTo>
                  <a:lnTo>
                    <a:pt x="6082590" y="168938"/>
                  </a:lnTo>
                  <a:lnTo>
                    <a:pt x="6088380" y="219202"/>
                  </a:lnTo>
                  <a:lnTo>
                    <a:pt x="6088380" y="1095997"/>
                  </a:lnTo>
                  <a:lnTo>
                    <a:pt x="6082590" y="1146261"/>
                  </a:lnTo>
                  <a:lnTo>
                    <a:pt x="6066099" y="1192402"/>
                  </a:lnTo>
                  <a:lnTo>
                    <a:pt x="6040222" y="1233104"/>
                  </a:lnTo>
                  <a:lnTo>
                    <a:pt x="6006275" y="1267053"/>
                  </a:lnTo>
                  <a:lnTo>
                    <a:pt x="5965575" y="1292930"/>
                  </a:lnTo>
                  <a:lnTo>
                    <a:pt x="5919437" y="1309422"/>
                  </a:lnTo>
                  <a:lnTo>
                    <a:pt x="5869178" y="1315212"/>
                  </a:lnTo>
                  <a:lnTo>
                    <a:pt x="219202" y="1315212"/>
                  </a:lnTo>
                  <a:lnTo>
                    <a:pt x="168942" y="1309422"/>
                  </a:lnTo>
                  <a:lnTo>
                    <a:pt x="122804" y="1292930"/>
                  </a:lnTo>
                  <a:lnTo>
                    <a:pt x="82104" y="1267053"/>
                  </a:lnTo>
                  <a:lnTo>
                    <a:pt x="48157" y="1233104"/>
                  </a:lnTo>
                  <a:lnTo>
                    <a:pt x="22280" y="1192402"/>
                  </a:lnTo>
                  <a:lnTo>
                    <a:pt x="5789" y="1146261"/>
                  </a:lnTo>
                  <a:lnTo>
                    <a:pt x="0" y="1095997"/>
                  </a:lnTo>
                  <a:lnTo>
                    <a:pt x="0" y="219202"/>
                  </a:lnTo>
                  <a:close/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45E88F-336E-DEEE-8936-D6F13B848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1060"/>
            <a:ext cx="12192000" cy="2457450"/>
          </a:xfrm>
          <a:prstGeom prst="rect">
            <a:avLst/>
          </a:prstGeom>
        </p:spPr>
      </p:pic>
      <p:sp>
        <p:nvSpPr>
          <p:cNvPr id="11" name="object 9">
            <a:extLst>
              <a:ext uri="{FF2B5EF4-FFF2-40B4-BE49-F238E27FC236}">
                <a16:creationId xmlns:a16="http://schemas.microsoft.com/office/drawing/2014/main" id="{7799FF51-B5F0-1C0B-F70D-0A43C405E2A5}"/>
              </a:ext>
            </a:extLst>
          </p:cNvPr>
          <p:cNvSpPr txBox="1"/>
          <p:nvPr/>
        </p:nvSpPr>
        <p:spPr>
          <a:xfrm>
            <a:off x="841375" y="6175375"/>
            <a:ext cx="458507" cy="306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100">
              <a:lnSpc>
                <a:spcPts val="2360"/>
              </a:lnSpc>
              <a:defRPr/>
            </a:pPr>
            <a:fld id="{19147F20-9665-4DC6-B041-ED9A4A05B0E0}" type="slidenum">
              <a:rPr sz="2000" b="1" spc="-5" dirty="0">
                <a:latin typeface="Gotham Pro Black"/>
                <a:cs typeface="Gotham Pro Black"/>
              </a:rPr>
              <a:pPr marL="38100">
                <a:lnSpc>
                  <a:spcPts val="2360"/>
                </a:lnSpc>
                <a:defRPr/>
              </a:pPr>
              <a:t>28</a:t>
            </a:fld>
            <a:endParaRPr sz="2000" dirty="0">
              <a:latin typeface="Gotham Pro Black"/>
              <a:cs typeface="Gotham Pro Black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DD0E58-78D0-45B9-18B7-729BE58BD5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71033" y="3919147"/>
            <a:ext cx="3811533" cy="301921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042055-798F-4F21-04D4-A545FC8065A2}"/>
              </a:ext>
            </a:extLst>
          </p:cNvPr>
          <p:cNvSpPr txBox="1"/>
          <p:nvPr/>
        </p:nvSpPr>
        <p:spPr>
          <a:xfrm>
            <a:off x="788274" y="424257"/>
            <a:ext cx="7522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Организационный</a:t>
            </a:r>
            <a:r>
              <a:rPr lang="ru-RU" sz="4000" spc="3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40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раздел</a:t>
            </a:r>
            <a:endParaRPr lang="ru-RU" sz="40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A41E06-5A76-6138-9C5F-0AA3F7779F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46" t="21395" r="6027" b="4877"/>
          <a:stretch/>
        </p:blipFill>
        <p:spPr>
          <a:xfrm>
            <a:off x="1747324" y="1318114"/>
            <a:ext cx="7218257" cy="5014712"/>
          </a:xfrm>
          <a:prstGeom prst="rect">
            <a:avLst/>
          </a:prstGeom>
          <a:effectLst>
            <a:outerShdw blurRad="1397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091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45E88F-336E-DEEE-8936-D6F13B848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1060"/>
            <a:ext cx="12192000" cy="2457450"/>
          </a:xfrm>
          <a:prstGeom prst="rect">
            <a:avLst/>
          </a:prstGeom>
        </p:spPr>
      </p:pic>
      <p:sp>
        <p:nvSpPr>
          <p:cNvPr id="11" name="object 9">
            <a:extLst>
              <a:ext uri="{FF2B5EF4-FFF2-40B4-BE49-F238E27FC236}">
                <a16:creationId xmlns:a16="http://schemas.microsoft.com/office/drawing/2014/main" id="{7799FF51-B5F0-1C0B-F70D-0A43C405E2A5}"/>
              </a:ext>
            </a:extLst>
          </p:cNvPr>
          <p:cNvSpPr txBox="1"/>
          <p:nvPr/>
        </p:nvSpPr>
        <p:spPr>
          <a:xfrm>
            <a:off x="841375" y="6175375"/>
            <a:ext cx="458507" cy="306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100">
              <a:lnSpc>
                <a:spcPts val="2360"/>
              </a:lnSpc>
              <a:defRPr/>
            </a:pPr>
            <a:fld id="{19147F20-9665-4DC6-B041-ED9A4A05B0E0}" type="slidenum">
              <a:rPr sz="2000" b="1" spc="-5" dirty="0">
                <a:latin typeface="Gotham Pro Black"/>
                <a:cs typeface="Gotham Pro Black"/>
              </a:rPr>
              <a:pPr marL="38100">
                <a:lnSpc>
                  <a:spcPts val="2360"/>
                </a:lnSpc>
                <a:defRPr/>
              </a:pPr>
              <a:t>29</a:t>
            </a:fld>
            <a:endParaRPr sz="2000" dirty="0">
              <a:latin typeface="Gotham Pro Black"/>
              <a:cs typeface="Gotham Pro Black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DD0E58-78D0-45B9-18B7-729BE58BD5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71033" y="3919147"/>
            <a:ext cx="3811533" cy="301921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042055-798F-4F21-04D4-A545FC8065A2}"/>
              </a:ext>
            </a:extLst>
          </p:cNvPr>
          <p:cNvSpPr txBox="1"/>
          <p:nvPr/>
        </p:nvSpPr>
        <p:spPr>
          <a:xfrm>
            <a:off x="788274" y="424257"/>
            <a:ext cx="7522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Организационный</a:t>
            </a:r>
            <a:r>
              <a:rPr lang="ru-RU" sz="4000" spc="3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40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раздел</a:t>
            </a:r>
            <a:endParaRPr lang="ru-RU" sz="40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7E9BC7-DAE0-FE67-EF8B-49093A8A2C6D}"/>
              </a:ext>
            </a:extLst>
          </p:cNvPr>
          <p:cNvSpPr txBox="1"/>
          <p:nvPr/>
        </p:nvSpPr>
        <p:spPr>
          <a:xfrm>
            <a:off x="841375" y="1287403"/>
            <a:ext cx="3901029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Gotham Pro" panose="02000503040000020004" pitchFamily="50" charset="0"/>
                <a:ea typeface="Calibri" panose="020F0502020204030204" pitchFamily="34" charset="0"/>
                <a:cs typeface="Gotham Pro" panose="02000503040000020004" pitchFamily="50" charset="0"/>
              </a:rPr>
              <a:t>Кадровое обеспечение </a:t>
            </a:r>
            <a:endParaRPr lang="ru-RU" sz="1800" b="1" dirty="0">
              <a:effectLst/>
              <a:latin typeface="Gotham Pro" panose="02000503040000020004" pitchFamily="50" charset="0"/>
              <a:ea typeface="Calibri" panose="020F0502020204030204" pitchFamily="34" charset="0"/>
              <a:cs typeface="Gotham Pro" panose="02000503040000020004" pitchFamily="50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A2D113-9B0A-0C67-0224-C75F1C56AD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1" t="21623" r="29561" b="5057"/>
          <a:stretch/>
        </p:blipFill>
        <p:spPr bwMode="auto">
          <a:xfrm>
            <a:off x="946121" y="1909971"/>
            <a:ext cx="4206587" cy="419563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FB4B97-350C-29B1-49E5-FCB49E0EC0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7" t="13182" r="30977"/>
          <a:stretch/>
        </p:blipFill>
        <p:spPr bwMode="auto">
          <a:xfrm>
            <a:off x="5411201" y="1480225"/>
            <a:ext cx="3989277" cy="484834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95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C92213C-B92B-F918-129B-C60D78511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1060"/>
            <a:ext cx="12192000" cy="2457450"/>
          </a:xfrm>
          <a:prstGeom prst="rect">
            <a:avLst/>
          </a:prstGeom>
        </p:spPr>
      </p:pic>
      <p:sp>
        <p:nvSpPr>
          <p:cNvPr id="24" name="object 9">
            <a:extLst>
              <a:ext uri="{FF2B5EF4-FFF2-40B4-BE49-F238E27FC236}">
                <a16:creationId xmlns:a16="http://schemas.microsoft.com/office/drawing/2014/main" id="{CCABE716-573B-9B3F-7812-415C1B7CEB49}"/>
              </a:ext>
            </a:extLst>
          </p:cNvPr>
          <p:cNvSpPr txBox="1"/>
          <p:nvPr/>
        </p:nvSpPr>
        <p:spPr>
          <a:xfrm>
            <a:off x="841375" y="6175375"/>
            <a:ext cx="252413" cy="3063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8100">
              <a:lnSpc>
                <a:spcPts val="2360"/>
              </a:lnSpc>
              <a:defRPr/>
            </a:pPr>
            <a:fld id="{19147F20-9665-4DC6-B041-ED9A4A05B0E0}" type="slidenum">
              <a:rPr sz="2000" b="1" spc="-5" dirty="0">
                <a:latin typeface="Gotham Pro Black"/>
                <a:cs typeface="Gotham Pro Black"/>
              </a:rPr>
              <a:pPr marL="38100">
                <a:lnSpc>
                  <a:spcPts val="2360"/>
                </a:lnSpc>
                <a:defRPr/>
              </a:pPr>
              <a:t>3</a:t>
            </a:fld>
            <a:endParaRPr sz="2000" dirty="0">
              <a:latin typeface="Gotham Pro Black"/>
              <a:cs typeface="Gotham Pro Black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6610BEE-1476-EADD-A963-8EA4C4329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274" y="1752313"/>
            <a:ext cx="508809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50" charset="0"/>
                <a:ea typeface="DejaVu Sans"/>
                <a:cs typeface="Gotham Pro" panose="02000503040000020004" pitchFamily="50" charset="0"/>
              </a:rPr>
              <a:t>Проект Примерной рабочей программы воспитания содержательно наполнен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50" charset="0"/>
                <a:ea typeface="DejaVu Sans"/>
                <a:cs typeface="Gotham Pro" panose="02000503040000020004" pitchFamily="50" charset="0"/>
              </a:rPr>
              <a:t>и удобен для работы? </a:t>
            </a:r>
            <a:endParaRPr kumimoji="0" lang="ru-RU" altLang="ru-RU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9605DC-BDD9-0E4E-448D-6AFF8849E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255" y="56676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E60EE02-3AD7-8B52-7345-29F2B47F6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1752723"/>
            <a:ext cx="572732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b="1" dirty="0">
                <a:latin typeface="Gotham Pro" panose="02000503040000020004" pitchFamily="50" charset="0"/>
                <a:cs typeface="Gotham Pro" panose="02000503040000020004" pitchFamily="50" charset="0"/>
              </a:rPr>
              <a:t>Проект Примерной рабочей программы воспитания отражает специфику образовательных организаций, реализующих программы среднего профессионального образования? </a:t>
            </a:r>
            <a:endParaRPr lang="ru-RU" altLang="ru-RU" sz="1500" b="1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279F5E-53E2-1A3A-3912-3514FB558D04}"/>
              </a:ext>
            </a:extLst>
          </p:cNvPr>
          <p:cNvSpPr txBox="1"/>
          <p:nvPr/>
        </p:nvSpPr>
        <p:spPr>
          <a:xfrm>
            <a:off x="788274" y="424257"/>
            <a:ext cx="1103505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tabLst>
                <a:tab pos="179388" algn="l"/>
              </a:tabLst>
            </a:pPr>
            <a:r>
              <a:rPr lang="ru-RU" sz="24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Результаты обсуждения (на сайте Института воспитания) </a:t>
            </a:r>
            <a:br>
              <a:rPr lang="ru-RU" sz="24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</a:br>
            <a:r>
              <a:rPr lang="ru-RU" sz="24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Проекта Примерной рабочей программы воспитания для образовательных организаций, реализующих программы СПО</a:t>
            </a:r>
            <a:endParaRPr lang="ru-RU" sz="2400" dirty="0">
              <a:solidFill>
                <a:srgbClr val="00B050"/>
              </a:solidFill>
              <a:latin typeface="Gotham Pro Black" panose="02000903040000020004" pitchFamily="50" charset="0"/>
              <a:ea typeface="Calibri" panose="020F0502020204030204" pitchFamily="34" charset="0"/>
              <a:cs typeface="Gotham Pro Black" panose="02000903040000020004" pitchFamily="50" charset="0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DC75355F-6812-7965-7C22-1045C8F73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8303630"/>
              </p:ext>
            </p:extLst>
          </p:nvPr>
        </p:nvGraphicFramePr>
        <p:xfrm>
          <a:off x="569068" y="3190055"/>
          <a:ext cx="5204587" cy="283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56A6FA4-4F2C-8754-E087-BC8AD796FECE}"/>
              </a:ext>
            </a:extLst>
          </p:cNvPr>
          <p:cNvSpPr txBox="1"/>
          <p:nvPr/>
        </p:nvSpPr>
        <p:spPr>
          <a:xfrm>
            <a:off x="1820521" y="3046276"/>
            <a:ext cx="9749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latin typeface="Gotham Pro" panose="02000503040000020004" pitchFamily="50" charset="0"/>
                <a:cs typeface="Gotham Pro" panose="02000503040000020004" pitchFamily="50" charset="0"/>
              </a:rPr>
              <a:t>13,3%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FDB800-FF2E-7AB0-A159-FB9DF0194513}"/>
              </a:ext>
            </a:extLst>
          </p:cNvPr>
          <p:cNvSpPr txBox="1"/>
          <p:nvPr/>
        </p:nvSpPr>
        <p:spPr>
          <a:xfrm>
            <a:off x="4277763" y="4887743"/>
            <a:ext cx="1047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latin typeface="Gotham Pro" panose="02000503040000020004" pitchFamily="50" charset="0"/>
                <a:cs typeface="Gotham Pro" panose="02000503040000020004" pitchFamily="50" charset="0"/>
              </a:rPr>
              <a:t>86,7%</a:t>
            </a: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117F424C-A240-E6D7-DE08-C715C88B69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766284"/>
              </p:ext>
            </p:extLst>
          </p:nvPr>
        </p:nvGraphicFramePr>
        <p:xfrm>
          <a:off x="6410120" y="3111785"/>
          <a:ext cx="4368717" cy="2912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BEA5EE79-EA24-5948-8981-38DC2AF4123F}"/>
              </a:ext>
            </a:extLst>
          </p:cNvPr>
          <p:cNvSpPr txBox="1"/>
          <p:nvPr/>
        </p:nvSpPr>
        <p:spPr>
          <a:xfrm>
            <a:off x="7134917" y="3011983"/>
            <a:ext cx="1002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latin typeface="Gotham Pro" panose="02000503040000020004" pitchFamily="50" charset="0"/>
                <a:cs typeface="Gotham Pro" panose="02000503040000020004" pitchFamily="50" charset="0"/>
              </a:rPr>
              <a:t>10,5%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FFA01E-3D66-D83D-0F2F-5F9C67C88468}"/>
              </a:ext>
            </a:extLst>
          </p:cNvPr>
          <p:cNvSpPr txBox="1"/>
          <p:nvPr/>
        </p:nvSpPr>
        <p:spPr>
          <a:xfrm>
            <a:off x="9682172" y="4892215"/>
            <a:ext cx="10460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latin typeface="Gotham Pro" panose="02000503040000020004" pitchFamily="50" charset="0"/>
                <a:cs typeface="Gotham Pro" panose="02000503040000020004" pitchFamily="50" charset="0"/>
              </a:rPr>
              <a:t>89,5%</a:t>
            </a:r>
          </a:p>
        </p:txBody>
      </p:sp>
    </p:spTree>
    <p:extLst>
      <p:ext uri="{BB962C8B-B14F-4D97-AF65-F5344CB8AC3E}">
        <p14:creationId xmlns:p14="http://schemas.microsoft.com/office/powerpoint/2010/main" val="326892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6B920C-EA35-71C2-EBC6-A6DF9C5B0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1060"/>
            <a:ext cx="12192000" cy="245745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0102E2-700E-70F0-7D89-3B743F5041ED}"/>
              </a:ext>
            </a:extLst>
          </p:cNvPr>
          <p:cNvSpPr/>
          <p:nvPr/>
        </p:nvSpPr>
        <p:spPr>
          <a:xfrm>
            <a:off x="841375" y="1620371"/>
            <a:ext cx="10984625" cy="45550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6567A97F-936B-F8DF-55FB-77EC05BEA21E}"/>
              </a:ext>
            </a:extLst>
          </p:cNvPr>
          <p:cNvSpPr txBox="1"/>
          <p:nvPr/>
        </p:nvSpPr>
        <p:spPr>
          <a:xfrm>
            <a:off x="841375" y="6175375"/>
            <a:ext cx="458507" cy="306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100">
              <a:lnSpc>
                <a:spcPts val="2360"/>
              </a:lnSpc>
              <a:defRPr/>
            </a:pPr>
            <a:fld id="{19147F20-9665-4DC6-B041-ED9A4A05B0E0}" type="slidenum">
              <a:rPr sz="2000" b="1" spc="-5" dirty="0">
                <a:latin typeface="Gotham Pro Black"/>
                <a:cs typeface="Gotham Pro Black"/>
              </a:rPr>
              <a:pPr marL="38100">
                <a:lnSpc>
                  <a:spcPts val="2360"/>
                </a:lnSpc>
                <a:defRPr/>
              </a:pPr>
              <a:t>30</a:t>
            </a:fld>
            <a:endParaRPr sz="2000" dirty="0">
              <a:latin typeface="Gotham Pro Black"/>
              <a:cs typeface="Gotham Pro Blac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52D8AF-CC36-7998-1857-7BC7EF3338BF}"/>
              </a:ext>
            </a:extLst>
          </p:cNvPr>
          <p:cNvSpPr txBox="1"/>
          <p:nvPr/>
        </p:nvSpPr>
        <p:spPr>
          <a:xfrm>
            <a:off x="788274" y="424257"/>
            <a:ext cx="7522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Организационный</a:t>
            </a:r>
            <a:r>
              <a:rPr lang="ru-RU" sz="4000" spc="3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40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раздел</a:t>
            </a:r>
            <a:endParaRPr lang="ru-RU" sz="40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08FCF4-7A80-D0AB-C939-027A2D178E15}"/>
              </a:ext>
            </a:extLst>
          </p:cNvPr>
          <p:cNvSpPr txBox="1"/>
          <p:nvPr/>
        </p:nvSpPr>
        <p:spPr>
          <a:xfrm>
            <a:off x="992210" y="1799686"/>
            <a:ext cx="10749989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Федеральный уровень:</a:t>
            </a:r>
          </a:p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1. Указ Президента Российской Федерации № 204 от 07.05.2018 «О национальных целях и стратегических задачах развития Российской Федерации на период до 2024 года»; </a:t>
            </a:r>
          </a:p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2. Федеральный закон № 273-ФЗ от 29.12.2012 «Об образовании в Российской Федерации»; </a:t>
            </a:r>
          </a:p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3. Федеральный Закон от 31 июля 2020 г. № 304-ФЗ «О внесении изменений в Федеральный закон «Об образовании в Российской Федерации» по вопросам воспитания обучающихся» </a:t>
            </a:r>
          </a:p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4. Федеральный закон от 24 июня 1999 г. № 120-ФЗ "Об основах системы профилактики безнадзорности и правонарушений несовершеннолетних"; </a:t>
            </a:r>
          </a:p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5. Федеральный закон № 182 от 23.06.2016 г. «Об основах системы профилактики правонарушений в Российской Федерации»; </a:t>
            </a:r>
          </a:p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6. Федеральный закон № 436-ФЗ от 29.12.2010 г. «О защите детей от информации, причиняющей вред их здоровью и развитию»; </a:t>
            </a:r>
          </a:p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7. Федеральный закон от 21.12.1996 (ред. от 17.02.2021) № 159-ФЗ «О дополнительных гарантиях по социальной поддержке детей-сирот и детей, оставшихся </a:t>
            </a:r>
            <a:b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без попечения родителей»; </a:t>
            </a:r>
          </a:p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8. Федеральный закон № 124-ФЗ от 24.07.1998 г. «Об основных гарантиях прав ребенка в Российской Федерации.</a:t>
            </a:r>
          </a:p>
          <a:p>
            <a:endParaRPr lang="ru-RU" sz="800" i="1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Региональный уровень:</a:t>
            </a:r>
          </a:p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1. Указ губернатора Оренбургской области №83-ук от 24.06.2010 г. «Об утверждении порядка взаимодействия органов и учреждений системы профилактики безнадзорности и правонарушений несовершеннолетних по реализации Законов Оренбургской области» от 24 декабря 2009 года №3279/760-М-ОЗ </a:t>
            </a:r>
            <a:b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«О мерах по предупреждению причинения вреда физическому, психическому и нравственному развитию детей на территории Оренбургской области» </a:t>
            </a:r>
            <a:b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и от 01 октября 2003 года № 489/55-Ш-ОЗ «Об административных правонарушениях в Оренбургской области»; </a:t>
            </a:r>
          </a:p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2. Закон Оренбургской области «Об образовании в Оренбургской области» (от 06.09.2013 № 1698/506-V-ОЗ); </a:t>
            </a:r>
          </a:p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3. Постановление правительства Оренбургской области от 29 декабря 2018 года № 921-пп «Об утверждении государственной программы Оренбургской области "Развитие системы образования Оренбургской области"; </a:t>
            </a:r>
          </a:p>
          <a:p>
            <a:endParaRPr lang="ru-RU" sz="800" i="1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Локальные акты:</a:t>
            </a:r>
          </a:p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1. Правила внутреннего распорядка обучающихся государственного автономного профессионального образовательного учреждения </a:t>
            </a:r>
            <a:b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«Оренбургский учетно-финансовый техникум» (Приказ № 89 – П от 01.07.2021 г.); </a:t>
            </a:r>
          </a:p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2. Положение о пропускном и внутриобъектовом режиме государственного автономного профессионального образовательного учреждения </a:t>
            </a:r>
            <a:b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«Оренбургский учетно-финансовый техникум» (Приказ № 72-П от 04.06.2021 г.); </a:t>
            </a:r>
          </a:p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3. Положение о совете профилактики правонарушений ГАПОУ «Оренбургский учетно-финансовый техникум» (приказ № 118-1-П от 25.09.2018 г.).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F3F04-82B4-FB62-E36D-8E7E68640DB1}"/>
              </a:ext>
            </a:extLst>
          </p:cNvPr>
          <p:cNvSpPr txBox="1"/>
          <p:nvPr/>
        </p:nvSpPr>
        <p:spPr>
          <a:xfrm>
            <a:off x="771332" y="1159455"/>
            <a:ext cx="101183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Gotham Pro" panose="02000503040000020004" pitchFamily="50" charset="0"/>
                <a:cs typeface="Gotham Pro" panose="02000503040000020004" pitchFamily="50" charset="0"/>
              </a:rPr>
              <a:t>Нормативно-методическое обеспечение</a:t>
            </a:r>
          </a:p>
          <a:p>
            <a:endParaRPr lang="ru-RU" sz="2000" b="1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endParaRPr lang="ru-RU" sz="2000" b="1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238C8C-379F-CCBD-F193-0D9FFCCD1899}"/>
              </a:ext>
            </a:extLst>
          </p:cNvPr>
          <p:cNvSpPr txBox="1"/>
          <p:nvPr/>
        </p:nvSpPr>
        <p:spPr>
          <a:xfrm>
            <a:off x="1024373" y="1611147"/>
            <a:ext cx="109846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Локальные нормативные акты, определяющие процесс воспитания в техникуме. </a:t>
            </a:r>
          </a:p>
        </p:txBody>
      </p:sp>
    </p:spTree>
    <p:extLst>
      <p:ext uri="{BB962C8B-B14F-4D97-AF65-F5344CB8AC3E}">
        <p14:creationId xmlns:p14="http://schemas.microsoft.com/office/powerpoint/2010/main" val="160817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0C9119-F0A7-E426-5FD3-785F6B65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1060"/>
            <a:ext cx="12192000" cy="245745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2E7CC0-64DA-CC2C-BF6E-20E10DB1C000}"/>
              </a:ext>
            </a:extLst>
          </p:cNvPr>
          <p:cNvSpPr/>
          <p:nvPr/>
        </p:nvSpPr>
        <p:spPr>
          <a:xfrm>
            <a:off x="852526" y="1936959"/>
            <a:ext cx="10934569" cy="37501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B36A95F1-347A-055A-3AD5-BD713E344390}"/>
              </a:ext>
            </a:extLst>
          </p:cNvPr>
          <p:cNvSpPr txBox="1"/>
          <p:nvPr/>
        </p:nvSpPr>
        <p:spPr>
          <a:xfrm>
            <a:off x="841375" y="6175375"/>
            <a:ext cx="458507" cy="306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100">
              <a:lnSpc>
                <a:spcPts val="2360"/>
              </a:lnSpc>
              <a:defRPr/>
            </a:pPr>
            <a:fld id="{19147F20-9665-4DC6-B041-ED9A4A05B0E0}" type="slidenum">
              <a:rPr sz="2000" b="1" spc="-5" dirty="0">
                <a:latin typeface="Gotham Pro Black"/>
                <a:cs typeface="Gotham Pro Black"/>
              </a:rPr>
              <a:pPr marL="38100">
                <a:lnSpc>
                  <a:spcPts val="2360"/>
                </a:lnSpc>
                <a:defRPr/>
              </a:pPr>
              <a:t>31</a:t>
            </a:fld>
            <a:endParaRPr sz="2000" dirty="0">
              <a:latin typeface="Gotham Pro Black"/>
              <a:cs typeface="Gotham Pro Black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664A92-7C3E-FF2F-6259-4E7A62015A50}"/>
              </a:ext>
            </a:extLst>
          </p:cNvPr>
          <p:cNvSpPr txBox="1"/>
          <p:nvPr/>
        </p:nvSpPr>
        <p:spPr>
          <a:xfrm>
            <a:off x="971474" y="2621354"/>
            <a:ext cx="108713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- разработаны адаптированные образовательные программы СПО с учетом особых образовательных потребностей;</a:t>
            </a:r>
          </a:p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- организовано сопровождение по индивидуальному плану с использованием специальных технических средств; </a:t>
            </a:r>
          </a:p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- разработан индивидуальный образовательный маршрут и согласован с родителями детей с ОВЗ;</a:t>
            </a:r>
          </a:p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- составлена комплексная психолого-педагогическая характеристика, организовано социальное сопровождение и мониторинг динамики развития личности; </a:t>
            </a:r>
          </a:p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- организованы занятия физической культурой согласно медицинской группе здоровья;</a:t>
            </a:r>
          </a:p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- скорректировано методическое обеспечение учебных предметов в соответствии с рекомендациями специалистов психолого-педагогического консилиума. </a:t>
            </a:r>
          </a:p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Для реализации данных мероприятий, обеспечивающих эффективную социально-педагогическую поддержку детей с ограниченными возможностями здоровья (ОВЗ) была разработана программа психолого-педагогического сопровождения обучающихся с ограниченными возможностями здоровья и инвалидов, реализация мероприятия которой, отражается в карте индивидуального сопровождения студента с ОВЗ. Данная карта содержит следующие разделы: </a:t>
            </a:r>
          </a:p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1. Социальный паспорт семьи обучающегося с ОВЗ или инвалидностью; </a:t>
            </a:r>
          </a:p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2. Согласие родителей (законных представителей) на психологическое сопровождение и оказание психолого-педагогической помощи детям согласно </a:t>
            </a:r>
            <a:b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«Закону об образовании в РФ» № 273-ФЗ, ст. 42; </a:t>
            </a:r>
          </a:p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3. Индивидуальный образовательный маршрут (регламентирует и определяет содержание коррекционно-развивающей деятельности с обучающимся </a:t>
            </a:r>
            <a:b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имеющим проблемы в психическом или физическом развитии, и семьей, воспитывающей такого ребенка); </a:t>
            </a:r>
          </a:p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4. Коррекционно-развивающая карта обучающегося с ОВЗ; </a:t>
            </a:r>
          </a:p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5. Результаты обучения студента с ОВЗ по дисциплинам; </a:t>
            </a:r>
          </a:p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6. Мониторинг участия и достижений обучающегося с ОВЗ в различных видах внеурочной деятельности; </a:t>
            </a:r>
          </a:p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7. Психолого-педагогическая характеристика обучающегося с ОВЗ.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BFABA0-ADBC-3BCA-3094-61471BBB6C71}"/>
              </a:ext>
            </a:extLst>
          </p:cNvPr>
          <p:cNvSpPr txBox="1"/>
          <p:nvPr/>
        </p:nvSpPr>
        <p:spPr>
          <a:xfrm>
            <a:off x="788274" y="424257"/>
            <a:ext cx="7522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Организационный</a:t>
            </a:r>
            <a:r>
              <a:rPr lang="ru-RU" sz="4000" spc="3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40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раздел</a:t>
            </a:r>
            <a:endParaRPr lang="ru-RU" sz="40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6C6A0E-C08B-A917-6558-677F6AA4E9CF}"/>
              </a:ext>
            </a:extLst>
          </p:cNvPr>
          <p:cNvSpPr txBox="1"/>
          <p:nvPr/>
        </p:nvSpPr>
        <p:spPr>
          <a:xfrm>
            <a:off x="841375" y="1274187"/>
            <a:ext cx="101183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Gotham Pro" panose="02000503040000020004" pitchFamily="50" charset="0"/>
                <a:cs typeface="Gotham Pro" panose="02000503040000020004" pitchFamily="50" charset="0"/>
              </a:rPr>
              <a:t>Требования к работе с обучающимися с ОВЗ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6B38E-5FA8-2D75-EBB3-78393A83D52C}"/>
              </a:ext>
            </a:extLst>
          </p:cNvPr>
          <p:cNvSpPr txBox="1"/>
          <p:nvPr/>
        </p:nvSpPr>
        <p:spPr>
          <a:xfrm>
            <a:off x="1050131" y="2079200"/>
            <a:ext cx="969081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На основании п.3 части 1 ст.34 Федерального закона № 273 «Об образовании» с целью создания необходимой среды, позволяющей детям с ОВЗ обеспечить полноценную интеграцию и личностную самореализацию в образовательном учреждении, для реализации гарантированных прав на получение доступного образования в соответствии с существующим законодательством для детей с ОВЗ: </a:t>
            </a:r>
          </a:p>
        </p:txBody>
      </p:sp>
    </p:spTree>
    <p:extLst>
      <p:ext uri="{BB962C8B-B14F-4D97-AF65-F5344CB8AC3E}">
        <p14:creationId xmlns:p14="http://schemas.microsoft.com/office/powerpoint/2010/main" val="395369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EC59F0-1E95-3282-AB6E-6102F7AEB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1060"/>
            <a:ext cx="12192000" cy="245745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C13B28-C2A4-986A-D752-C7558E26A867}"/>
              </a:ext>
            </a:extLst>
          </p:cNvPr>
          <p:cNvSpPr/>
          <p:nvPr/>
        </p:nvSpPr>
        <p:spPr>
          <a:xfrm>
            <a:off x="841376" y="2271255"/>
            <a:ext cx="10562352" cy="34609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8FBA0E5B-C176-9889-F943-E68138ECC922}"/>
              </a:ext>
            </a:extLst>
          </p:cNvPr>
          <p:cNvSpPr txBox="1"/>
          <p:nvPr/>
        </p:nvSpPr>
        <p:spPr>
          <a:xfrm>
            <a:off x="841375" y="6175375"/>
            <a:ext cx="458507" cy="306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100">
              <a:lnSpc>
                <a:spcPts val="2360"/>
              </a:lnSpc>
              <a:defRPr/>
            </a:pPr>
            <a:fld id="{19147F20-9665-4DC6-B041-ED9A4A05B0E0}" type="slidenum">
              <a:rPr sz="2000" b="1" spc="-5" dirty="0">
                <a:latin typeface="Gotham Pro Black"/>
                <a:cs typeface="Gotham Pro Black"/>
              </a:rPr>
              <a:pPr marL="38100">
                <a:lnSpc>
                  <a:spcPts val="2360"/>
                </a:lnSpc>
                <a:defRPr/>
              </a:pPr>
              <a:t>32</a:t>
            </a:fld>
            <a:endParaRPr sz="2000" dirty="0">
              <a:latin typeface="Gotham Pro Black"/>
              <a:cs typeface="Gotham Pro Blac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A42B09-90C0-BF5A-D667-9BFF3BD651E0}"/>
              </a:ext>
            </a:extLst>
          </p:cNvPr>
          <p:cNvSpPr txBox="1"/>
          <p:nvPr/>
        </p:nvSpPr>
        <p:spPr>
          <a:xfrm>
            <a:off x="788274" y="424257"/>
            <a:ext cx="7522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Организационный</a:t>
            </a:r>
            <a:r>
              <a:rPr lang="ru-RU" sz="4000" spc="3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40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раздел</a:t>
            </a:r>
            <a:endParaRPr lang="ru-RU" sz="40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4813E7-FB89-5143-9099-DD21481C0301}"/>
              </a:ext>
            </a:extLst>
          </p:cNvPr>
          <p:cNvSpPr txBox="1"/>
          <p:nvPr/>
        </p:nvSpPr>
        <p:spPr>
          <a:xfrm>
            <a:off x="788273" y="1207712"/>
            <a:ext cx="101183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Gotham Pro" panose="02000503040000020004" pitchFamily="50" charset="0"/>
                <a:cs typeface="Gotham Pro" panose="02000503040000020004" pitchFamily="50" charset="0"/>
              </a:rPr>
              <a:t>Система поощрения профессиональной успешности и проявлений активной жизненной позиции обучающихся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D6F43B-61E9-25F9-1425-8873C0891C6E}"/>
              </a:ext>
            </a:extLst>
          </p:cNvPr>
          <p:cNvSpPr txBox="1"/>
          <p:nvPr/>
        </p:nvSpPr>
        <p:spPr>
          <a:xfrm>
            <a:off x="5322296" y="2889197"/>
            <a:ext cx="662033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79388" algn="l"/>
                <a:tab pos="268288" algn="l"/>
              </a:tabLst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Адаптер года 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79388" algn="l"/>
                <a:tab pos="268288" algn="l"/>
              </a:tabLst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Студент года (от каждого факультета) 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79388" algn="l"/>
                <a:tab pos="268288" algn="l"/>
              </a:tabLst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Куратор года (от каждого факультета) 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79388" algn="l"/>
                <a:tab pos="268288" algn="l"/>
              </a:tabLst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Группа года (от каждого факультета) 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79388" algn="l"/>
                <a:tab pos="268288" algn="l"/>
              </a:tabLst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Староста года (от каждого факультета)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351CBF-7120-AC0B-C278-86ED372572A4}"/>
              </a:ext>
            </a:extLst>
          </p:cNvPr>
          <p:cNvSpPr txBox="1"/>
          <p:nvPr/>
        </p:nvSpPr>
        <p:spPr>
          <a:xfrm>
            <a:off x="1223532" y="2399623"/>
            <a:ext cx="9535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Gotham Pro" panose="02000503040000020004" pitchFamily="50" charset="0"/>
                <a:cs typeface="Gotham Pro" panose="02000503040000020004" pitchFamily="50" charset="0"/>
              </a:rPr>
              <a:t>Ежегодно в преддверии проведения Дня студента оргкомитетом мероприятия организовывается проведение голосование по следующим номинациям: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871C62-3B23-D16C-24FD-A7A722C6C29F}"/>
              </a:ext>
            </a:extLst>
          </p:cNvPr>
          <p:cNvSpPr txBox="1"/>
          <p:nvPr/>
        </p:nvSpPr>
        <p:spPr>
          <a:xfrm>
            <a:off x="1208589" y="4111880"/>
            <a:ext cx="98279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Gotham Pro" panose="02000503040000020004" pitchFamily="50" charset="0"/>
                <a:cs typeface="Gotham Pro" panose="02000503040000020004" pitchFamily="50" charset="0"/>
              </a:rPr>
              <a:t>Голосование в номинациях проходит по следующим критериям: «Сотрудник года»: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52BBD2-9A72-ED0D-7AD7-112B16D22D46}"/>
              </a:ext>
            </a:extLst>
          </p:cNvPr>
          <p:cNvSpPr txBox="1"/>
          <p:nvPr/>
        </p:nvSpPr>
        <p:spPr>
          <a:xfrm>
            <a:off x="1223532" y="4350956"/>
            <a:ext cx="487246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активная жизненная позиция;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 участие или руководство инновационной деятельностью, проектами, программами, экспериментальной работой, имеющих значение для областной системы образования, колледжа; 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участие в конкурсах, олимпиадах, соревнованиях;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1C6A27-429E-ABE0-5B29-8629FEDE8F93}"/>
              </a:ext>
            </a:extLst>
          </p:cNvPr>
          <p:cNvSpPr txBox="1"/>
          <p:nvPr/>
        </p:nvSpPr>
        <p:spPr>
          <a:xfrm>
            <a:off x="5983645" y="4385806"/>
            <a:ext cx="47826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высокое качество труда: использование ИКТ для оптимизации управленческой деятельности, качество документации, отзывы студентов, руководства;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представление колледжа на совещаниях, конференциях, семинарах, соревнованиях и др. «Преподаватель года»: 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проведение открытых занятий, мастер-классов.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6E37F0-4F18-FD5F-1871-8C1882B512E1}"/>
              </a:ext>
            </a:extLst>
          </p:cNvPr>
          <p:cNvSpPr txBox="1"/>
          <p:nvPr/>
        </p:nvSpPr>
        <p:spPr>
          <a:xfrm>
            <a:off x="1380277" y="2836776"/>
            <a:ext cx="364285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79388" algn="l"/>
                <a:tab pos="268288" algn="l"/>
              </a:tabLst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Администратор года 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79388" algn="l"/>
                <a:tab pos="268288" algn="l"/>
              </a:tabLst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Сотрудник года 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79388" algn="l"/>
                <a:tab pos="268288" algn="l"/>
              </a:tabLst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Преподаватель года 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79388" algn="l"/>
                <a:tab pos="268288" algn="l"/>
              </a:tabLst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Наставник года 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79388" algn="l"/>
                <a:tab pos="268288" algn="l"/>
              </a:tabLst>
            </a:pPr>
            <a:r>
              <a:rPr lang="ru-RU" sz="1100" i="1" dirty="0">
                <a:latin typeface="Gotham Pro" panose="02000503040000020004" pitchFamily="50" charset="0"/>
                <a:cs typeface="Gotham Pro" panose="02000503040000020004" pitchFamily="50" charset="0"/>
              </a:rPr>
              <a:t>Лидер Студенческого Самоуправления </a:t>
            </a:r>
          </a:p>
        </p:txBody>
      </p:sp>
    </p:spTree>
    <p:extLst>
      <p:ext uri="{BB962C8B-B14F-4D97-AF65-F5344CB8AC3E}">
        <p14:creationId xmlns:p14="http://schemas.microsoft.com/office/powerpoint/2010/main" val="178974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10B720-736F-E92C-52D2-AB4A344F5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1060"/>
            <a:ext cx="12192000" cy="245745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E79000-6850-72C6-7577-F781F8D3197A}"/>
              </a:ext>
            </a:extLst>
          </p:cNvPr>
          <p:cNvSpPr/>
          <p:nvPr/>
        </p:nvSpPr>
        <p:spPr>
          <a:xfrm>
            <a:off x="841376" y="1936958"/>
            <a:ext cx="9649644" cy="40705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B9C03BA6-C6A0-CA53-C708-91FE996C69E5}"/>
              </a:ext>
            </a:extLst>
          </p:cNvPr>
          <p:cNvSpPr txBox="1"/>
          <p:nvPr/>
        </p:nvSpPr>
        <p:spPr>
          <a:xfrm>
            <a:off x="841375" y="6175375"/>
            <a:ext cx="458507" cy="306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100">
              <a:lnSpc>
                <a:spcPts val="2360"/>
              </a:lnSpc>
              <a:defRPr/>
            </a:pPr>
            <a:fld id="{19147F20-9665-4DC6-B041-ED9A4A05B0E0}" type="slidenum">
              <a:rPr sz="2000" b="1" spc="-5" dirty="0">
                <a:latin typeface="Gotham Pro Black"/>
                <a:cs typeface="Gotham Pro Black"/>
              </a:rPr>
              <a:pPr marL="38100">
                <a:lnSpc>
                  <a:spcPts val="2360"/>
                </a:lnSpc>
                <a:defRPr/>
              </a:pPr>
              <a:t>33</a:t>
            </a:fld>
            <a:endParaRPr sz="2000" dirty="0">
              <a:latin typeface="Gotham Pro Black"/>
              <a:cs typeface="Gotham Pro Black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FB3281-34BA-6C44-0898-E6262ED4C17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71033" y="3919147"/>
            <a:ext cx="3811533" cy="301921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9570AD-B4F3-5D66-6189-8B729249ABE9}"/>
              </a:ext>
            </a:extLst>
          </p:cNvPr>
          <p:cNvSpPr txBox="1"/>
          <p:nvPr/>
        </p:nvSpPr>
        <p:spPr>
          <a:xfrm>
            <a:off x="788274" y="424257"/>
            <a:ext cx="7522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Организационный</a:t>
            </a:r>
            <a:r>
              <a:rPr lang="ru-RU" sz="4000" spc="3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40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раздел</a:t>
            </a:r>
            <a:endParaRPr lang="ru-RU" sz="40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D6B006-934C-0E48-0A04-DFAD8D8B23CA}"/>
              </a:ext>
            </a:extLst>
          </p:cNvPr>
          <p:cNvSpPr txBox="1"/>
          <p:nvPr/>
        </p:nvSpPr>
        <p:spPr>
          <a:xfrm>
            <a:off x="771332" y="1166735"/>
            <a:ext cx="101183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Gotham Pro" panose="02000503040000020004" pitchFamily="50" charset="0"/>
                <a:cs typeface="Gotham Pro" panose="02000503040000020004" pitchFamily="50" charset="0"/>
              </a:rPr>
              <a:t>Система поощрения профессиональной успешности и проявлений активной жизненной позиции обучающихся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5A6B6E2-7152-C56B-ACA2-D38712858E3E}"/>
              </a:ext>
            </a:extLst>
          </p:cNvPr>
          <p:cNvSpPr txBox="1"/>
          <p:nvPr/>
        </p:nvSpPr>
        <p:spPr>
          <a:xfrm>
            <a:off x="1139455" y="2123095"/>
            <a:ext cx="8751798" cy="3907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Формы поощрения проявлений активной жизненной позиции обучающихся и социальной успешности: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повышенная академическая стипендия (назначается при сдаче зачетов и экзаменов в период семестровой аттестации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     на «хорошо» и «отлично»;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участие в стипендиальной программе поддержки талантливой молодежи от РУСАЛ (выполнение условий Положения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     от компании РУСАЛ);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выдвижение на доску почета (по итогам учебного года, выбор кандидатов в трех номинациях согласно Положению о доске почета ГАПОУ СЛ «</a:t>
            </a:r>
            <a:r>
              <a:rPr lang="ru-RU" sz="1000" i="1" dirty="0" err="1">
                <a:latin typeface="Gotham Pro" panose="02000503040000020004" pitchFamily="50" charset="0"/>
                <a:cs typeface="Gotham Pro" panose="02000503040000020004" pitchFamily="50" charset="0"/>
              </a:rPr>
              <a:t>КУПед</a:t>
            </a:r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 К»);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выдвижение в кандидаты на стипендию Губернатора;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Tx/>
              <a:buChar char="-"/>
            </a:pPr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выдвижение на городскую молодежную премию;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избрание членом Совета обучающихся (решением студенческой группы);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объявление благодарности обучающимся и их родителям (законным представителям);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предоставление права поднять флаг РФ на торжественных мероприятиях;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предоставление права представить колледж на конференциях, собраниях, иных молодежных формах взаимодействия.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С 1 курса обучающиеся ведут электронное портфолио (согласно принятому Положению), представляя свои успехи в конце   каждого учебного года. Материалы портфолио включают личностные и профессиональные, творческие, спортивные достижения, рецензии, отзывы и т.д.</a:t>
            </a:r>
            <a:endParaRPr lang="ru-RU" sz="1000" i="1" spc="-5" dirty="0">
              <a:solidFill>
                <a:prstClr val="black"/>
              </a:solidFill>
              <a:latin typeface="Gotham Pro"/>
              <a:cs typeface="Gotham Pro"/>
            </a:endParaRPr>
          </a:p>
          <a:p>
            <a:pPr marL="428625" marR="721360" lvl="0" algn="l" defTabSz="914400" rtl="0" eaLnBrk="1" fontAlgn="auto" latinLnBrk="0" hangingPunct="1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kumimoji="0" sz="10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Pro"/>
              <a:ea typeface="+mn-ea"/>
              <a:cs typeface="Gotham Pro"/>
            </a:endParaRPr>
          </a:p>
        </p:txBody>
      </p:sp>
    </p:spTree>
    <p:extLst>
      <p:ext uri="{BB962C8B-B14F-4D97-AF65-F5344CB8AC3E}">
        <p14:creationId xmlns:p14="http://schemas.microsoft.com/office/powerpoint/2010/main" val="171790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F2250B-4523-A29C-80DA-9B63BFC36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1060"/>
            <a:ext cx="12192000" cy="2457450"/>
          </a:xfrm>
          <a:prstGeom prst="rect">
            <a:avLst/>
          </a:prstGeom>
        </p:spPr>
      </p:pic>
      <p:sp>
        <p:nvSpPr>
          <p:cNvPr id="3" name="object 9">
            <a:extLst>
              <a:ext uri="{FF2B5EF4-FFF2-40B4-BE49-F238E27FC236}">
                <a16:creationId xmlns:a16="http://schemas.microsoft.com/office/drawing/2014/main" id="{4BF5E6AE-711A-DCA5-726D-B6594A78CEFC}"/>
              </a:ext>
            </a:extLst>
          </p:cNvPr>
          <p:cNvSpPr txBox="1"/>
          <p:nvPr/>
        </p:nvSpPr>
        <p:spPr>
          <a:xfrm>
            <a:off x="841375" y="6175375"/>
            <a:ext cx="458507" cy="306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100">
              <a:lnSpc>
                <a:spcPts val="2360"/>
              </a:lnSpc>
              <a:defRPr/>
            </a:pPr>
            <a:fld id="{19147F20-9665-4DC6-B041-ED9A4A05B0E0}" type="slidenum">
              <a:rPr sz="2000" b="1" spc="-5" dirty="0">
                <a:latin typeface="Gotham Pro Black"/>
                <a:cs typeface="Gotham Pro Black"/>
              </a:rPr>
              <a:pPr marL="38100">
                <a:lnSpc>
                  <a:spcPts val="2360"/>
                </a:lnSpc>
                <a:defRPr/>
              </a:pPr>
              <a:t>34</a:t>
            </a:fld>
            <a:endParaRPr sz="2000" dirty="0">
              <a:latin typeface="Gotham Pro Black"/>
              <a:cs typeface="Gotham Pro Black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8519DE-85EA-CF34-DC5C-3D6ADA37F4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71033" y="3919147"/>
            <a:ext cx="3811533" cy="301921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A96637-C61E-2F57-A28A-6750AFAF3124}"/>
              </a:ext>
            </a:extLst>
          </p:cNvPr>
          <p:cNvSpPr txBox="1"/>
          <p:nvPr/>
        </p:nvSpPr>
        <p:spPr>
          <a:xfrm>
            <a:off x="788274" y="424257"/>
            <a:ext cx="7522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Организационный</a:t>
            </a:r>
            <a:r>
              <a:rPr lang="ru-RU" sz="4000" spc="3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40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раздел</a:t>
            </a:r>
            <a:endParaRPr lang="ru-RU" sz="40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9FFCBF-AC39-B85E-B954-5E4B520C575E}"/>
              </a:ext>
            </a:extLst>
          </p:cNvPr>
          <p:cNvSpPr txBox="1"/>
          <p:nvPr/>
        </p:nvSpPr>
        <p:spPr>
          <a:xfrm>
            <a:off x="771332" y="1283280"/>
            <a:ext cx="10118341" cy="393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C00000"/>
                </a:solidFill>
                <a:effectLst/>
                <a:latin typeface="Gotham Pro" panose="02000503040000020004" pitchFamily="50" charset="0"/>
                <a:ea typeface="Calibri" panose="020F0502020204030204" pitchFamily="34" charset="0"/>
                <a:cs typeface="Gotham Pro" panose="02000503040000020004" pitchFamily="50" charset="0"/>
              </a:rPr>
              <a:t>Направления анализа воспитательного процесса: </a:t>
            </a:r>
            <a:endParaRPr lang="ru-RU" sz="1800" b="1" i="1" dirty="0">
              <a:solidFill>
                <a:srgbClr val="C00000"/>
              </a:solidFill>
              <a:effectLst/>
              <a:latin typeface="Gotham Pro" panose="02000503040000020004" pitchFamily="50" charset="0"/>
              <a:ea typeface="Calibri" panose="020F0502020204030204" pitchFamily="34" charset="0"/>
              <a:cs typeface="Gotham Pro" panose="02000503040000020004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A63B12-C1F5-8933-9928-57842D411FF3}"/>
              </a:ext>
            </a:extLst>
          </p:cNvPr>
          <p:cNvSpPr txBox="1"/>
          <p:nvPr/>
        </p:nvSpPr>
        <p:spPr>
          <a:xfrm>
            <a:off x="788274" y="1967968"/>
            <a:ext cx="8910250" cy="395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  <a:tabLst>
                <a:tab pos="540385" algn="l"/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Анализ условий воспитательной деятельности: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A128EA-2886-C3C2-832D-9F3986CF2839}"/>
              </a:ext>
            </a:extLst>
          </p:cNvPr>
          <p:cNvSpPr txBox="1"/>
          <p:nvPr/>
        </p:nvSpPr>
        <p:spPr>
          <a:xfrm>
            <a:off x="841375" y="1914991"/>
            <a:ext cx="9414249" cy="3778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1800" dirty="0">
              <a:solidFill>
                <a:schemeClr val="bg2">
                  <a:lumMod val="75000"/>
                </a:schemeClr>
              </a:solidFill>
              <a:effectLst/>
              <a:latin typeface="Gotham Pro" panose="02000503040000020004" pitchFamily="50" charset="0"/>
              <a:ea typeface="Times New Roman" panose="02020603050405020304" pitchFamily="18" charset="0"/>
              <a:cs typeface="Gotham Pro" panose="02000503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endParaRPr lang="ru-RU" sz="1800" dirty="0">
              <a:solidFill>
                <a:schemeClr val="bg2">
                  <a:lumMod val="75000"/>
                </a:schemeClr>
              </a:solidFill>
              <a:effectLst/>
              <a:latin typeface="Gotham Pro" panose="02000503040000020004" pitchFamily="50" charset="0"/>
              <a:ea typeface="Times New Roman" panose="02020603050405020304" pitchFamily="18" charset="0"/>
              <a:cs typeface="Gotham Pro" panose="02000503040000020004" pitchFamily="50" charset="0"/>
            </a:endParaRPr>
          </a:p>
          <a:p>
            <a:pPr>
              <a:lnSpc>
                <a:spcPct val="150000"/>
              </a:lnSpc>
            </a:pPr>
            <a:endParaRPr lang="ru-RU" sz="1800" dirty="0">
              <a:solidFill>
                <a:schemeClr val="bg2">
                  <a:lumMod val="75000"/>
                </a:schemeClr>
              </a:solidFill>
              <a:effectLst/>
              <a:latin typeface="Gotham Pro" panose="02000503040000020004" pitchFamily="50" charset="0"/>
              <a:ea typeface="Times New Roman" panose="02020603050405020304" pitchFamily="18" charset="0"/>
              <a:cs typeface="Gotham Pro" panose="02000503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_______________________________________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__________________________________________________________________________________________________________________________________________________________________</a:t>
            </a:r>
            <a:endParaRPr lang="ru-RU" sz="1100" dirty="0">
              <a:solidFill>
                <a:schemeClr val="bg2">
                  <a:lumMod val="75000"/>
                </a:schemeClr>
              </a:solidFill>
              <a:effectLst/>
              <a:latin typeface="Gotham Pro" panose="02000503040000020004" pitchFamily="50" charset="0"/>
              <a:ea typeface="Times New Roman" panose="02020603050405020304" pitchFamily="18" charset="0"/>
              <a:cs typeface="Gotham Pro" panose="02000503040000020004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D25DBD-AEA1-B2C5-029D-001FDE265430}"/>
              </a:ext>
            </a:extLst>
          </p:cNvPr>
          <p:cNvSpPr txBox="1"/>
          <p:nvPr/>
        </p:nvSpPr>
        <p:spPr>
          <a:xfrm>
            <a:off x="771332" y="3898248"/>
            <a:ext cx="9690160" cy="401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540385" algn="l"/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2.   Анализ состояния воспитательной деятельности:</a:t>
            </a:r>
            <a:endParaRPr lang="ru-RU" sz="1200" dirty="0">
              <a:solidFill>
                <a:srgbClr val="000000"/>
              </a:solidFill>
              <a:latin typeface="Gotham Pro" panose="02000503040000020004" pitchFamily="50" charset="0"/>
              <a:ea typeface="Times New Roman" panose="02020603050405020304" pitchFamily="18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1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D7B2E77-5235-6816-9FFA-6D6E8D129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1060"/>
            <a:ext cx="12192000" cy="2457450"/>
          </a:xfrm>
          <a:prstGeom prst="rect">
            <a:avLst/>
          </a:prstGeom>
        </p:spPr>
      </p:pic>
      <p:sp>
        <p:nvSpPr>
          <p:cNvPr id="15" name="object 9">
            <a:extLst>
              <a:ext uri="{FF2B5EF4-FFF2-40B4-BE49-F238E27FC236}">
                <a16:creationId xmlns:a16="http://schemas.microsoft.com/office/drawing/2014/main" id="{3D05EB52-2B6E-C6A2-AF99-35FFBF08F52C}"/>
              </a:ext>
            </a:extLst>
          </p:cNvPr>
          <p:cNvSpPr txBox="1"/>
          <p:nvPr/>
        </p:nvSpPr>
        <p:spPr>
          <a:xfrm>
            <a:off x="841375" y="6175375"/>
            <a:ext cx="458507" cy="306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100">
              <a:lnSpc>
                <a:spcPts val="2360"/>
              </a:lnSpc>
              <a:defRPr/>
            </a:pPr>
            <a:fld id="{19147F20-9665-4DC6-B041-ED9A4A05B0E0}" type="slidenum">
              <a:rPr sz="2000" b="1" spc="-5" dirty="0">
                <a:latin typeface="Gotham Pro Black"/>
                <a:cs typeface="Gotham Pro Black"/>
              </a:rPr>
              <a:pPr marL="38100">
                <a:lnSpc>
                  <a:spcPts val="2360"/>
                </a:lnSpc>
                <a:defRPr/>
              </a:pPr>
              <a:t>35</a:t>
            </a:fld>
            <a:endParaRPr sz="2000" dirty="0">
              <a:latin typeface="Gotham Pro Black"/>
              <a:cs typeface="Gotham Pro Black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3F74D5C-1DF3-60C9-7651-109CFADF3223}"/>
              </a:ext>
            </a:extLst>
          </p:cNvPr>
          <p:cNvGrpSpPr/>
          <p:nvPr/>
        </p:nvGrpSpPr>
        <p:grpSpPr>
          <a:xfrm>
            <a:off x="2166605" y="3524158"/>
            <a:ext cx="7858790" cy="3096613"/>
            <a:chOff x="1603247" y="2840736"/>
            <a:chExt cx="9038832" cy="3561587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3247" y="3052572"/>
              <a:ext cx="5359907" cy="3349739"/>
            </a:xfrm>
            <a:prstGeom prst="rect">
              <a:avLst/>
            </a:prstGeom>
            <a:effectLst>
              <a:outerShdw blurRad="139700" sx="102000" sy="102000" algn="ct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0836" y="2840736"/>
              <a:ext cx="3191243" cy="3561587"/>
            </a:xfrm>
            <a:prstGeom prst="rect">
              <a:avLst/>
            </a:prstGeom>
            <a:effectLst>
              <a:outerShdw blurRad="139700" sx="102000" sy="102000" algn="ct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C910566-BD2D-1699-6CD6-F79E73DBDD20}"/>
              </a:ext>
            </a:extLst>
          </p:cNvPr>
          <p:cNvSpPr txBox="1"/>
          <p:nvPr/>
        </p:nvSpPr>
        <p:spPr>
          <a:xfrm>
            <a:off x="788274" y="424257"/>
            <a:ext cx="11035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Примерный</a:t>
            </a:r>
            <a:r>
              <a:rPr lang="ru-RU" sz="4000" spc="2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4000" spc="-1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календарный</a:t>
            </a:r>
            <a:r>
              <a:rPr lang="ru-RU" sz="4000" spc="4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40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план </a:t>
            </a:r>
            <a:r>
              <a:rPr lang="ru-RU" sz="4000" spc="-110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4000" spc="-1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воспитательной</a:t>
            </a:r>
            <a:r>
              <a:rPr lang="ru-RU" sz="4000" spc="5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z="40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работы</a:t>
            </a:r>
            <a:endParaRPr lang="ru-RU" sz="40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8AC2D3-242D-3DCE-10AA-7CF12B422380}"/>
              </a:ext>
            </a:extLst>
          </p:cNvPr>
          <p:cNvSpPr txBox="1"/>
          <p:nvPr/>
        </p:nvSpPr>
        <p:spPr>
          <a:xfrm>
            <a:off x="841374" y="1662110"/>
            <a:ext cx="1029045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i="1" dirty="0">
                <a:latin typeface="Gotham Pro" panose="02000503040000020004" pitchFamily="50" charset="0"/>
                <a:cs typeface="Gotham Pro" panose="02000503040000020004" pitchFamily="50" charset="0"/>
              </a:rPr>
              <a:t>При разработке плана учитываются:</a:t>
            </a:r>
          </a:p>
          <a:p>
            <a:pPr marL="171450" indent="-171450">
              <a:buFontTx/>
              <a:buChar char="-"/>
            </a:pPr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перечень рекомендуемых воспитательных событий Министерства просвещения Российской Федерации (Примерный календарный план воспитательной работы на текущий  учебный год), утвержденный Министерством просвещения Российской Федерации;</a:t>
            </a:r>
          </a:p>
          <a:p>
            <a:pPr marL="171450" indent="-171450">
              <a:buFontTx/>
              <a:buChar char="-"/>
            </a:pPr>
            <a:endParaRPr lang="ru-RU" sz="300" i="1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171450" indent="-171450">
              <a:buFontTx/>
              <a:buChar char="-"/>
            </a:pPr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методические рекомендации исполнительных органов власти в сфере образования субъектов Российской Федерации, муниципальных образований;</a:t>
            </a:r>
          </a:p>
          <a:p>
            <a:pPr marL="171450" indent="-171450">
              <a:buFontTx/>
              <a:buChar char="-"/>
            </a:pPr>
            <a:endParaRPr lang="ru-RU" sz="300" i="1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171450" indent="-171450">
              <a:buFontTx/>
              <a:buChar char="-"/>
            </a:pPr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индивидуальные планы преподавателей, кураторов (наставников), советника директора по воспитанию и взаимодействию с детскими общественными объединениями (при его наличии);</a:t>
            </a:r>
          </a:p>
          <a:p>
            <a:pPr marL="171450" indent="-171450">
              <a:buFontTx/>
              <a:buChar char="-"/>
            </a:pPr>
            <a:endParaRPr lang="ru-RU" sz="300" i="1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171450" indent="-171450">
              <a:buFontTx/>
              <a:buChar char="-"/>
            </a:pPr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планы органов самоуправления, студенческого совета;</a:t>
            </a:r>
          </a:p>
          <a:p>
            <a:pPr marL="171450" indent="-171450">
              <a:buFontTx/>
              <a:buChar char="-"/>
            </a:pPr>
            <a:endParaRPr lang="ru-RU" sz="300" i="1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171450" indent="-171450">
              <a:buFontTx/>
              <a:buChar char="-"/>
            </a:pPr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планы взаимодействия с социальными партнёрами согласно договорам, соглашениям с ними;</a:t>
            </a:r>
          </a:p>
          <a:p>
            <a:pPr marL="171450" indent="-171450">
              <a:buFontTx/>
              <a:buChar char="-"/>
            </a:pPr>
            <a:endParaRPr lang="ru-RU" sz="300" i="1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171450" indent="-171450">
              <a:buFontTx/>
              <a:buChar char="-"/>
            </a:pPr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рабочие программы дисциплин, факультативов; планы работы психологической службы или психолога, социальных педагогов и другая </a:t>
            </a:r>
            <a:b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1000" i="1" dirty="0">
                <a:latin typeface="Gotham Pro" panose="02000503040000020004" pitchFamily="50" charset="0"/>
                <a:cs typeface="Gotham Pro" panose="02000503040000020004" pitchFamily="50" charset="0"/>
              </a:rPr>
              <a:t>документация, которая должна соответствовать содержанию плана.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02533"/>
            <a:ext cx="12174220" cy="2455545"/>
          </a:xfrm>
          <a:custGeom>
            <a:avLst/>
            <a:gdLst/>
            <a:ahLst/>
            <a:cxnLst/>
            <a:rect l="l" t="t" r="r" b="b"/>
            <a:pathLst>
              <a:path w="12174220" h="2455545">
                <a:moveTo>
                  <a:pt x="12173712" y="2455121"/>
                </a:moveTo>
                <a:lnTo>
                  <a:pt x="0" y="2455121"/>
                </a:lnTo>
                <a:lnTo>
                  <a:pt x="0" y="0"/>
                </a:lnTo>
                <a:lnTo>
                  <a:pt x="1200368" y="261262"/>
                </a:lnTo>
                <a:lnTo>
                  <a:pt x="2234831" y="465626"/>
                </a:lnTo>
                <a:lnTo>
                  <a:pt x="3619634" y="710608"/>
                </a:lnTo>
                <a:lnTo>
                  <a:pt x="5721061" y="1037917"/>
                </a:lnTo>
                <a:lnTo>
                  <a:pt x="6135294" y="1096313"/>
                </a:lnTo>
                <a:lnTo>
                  <a:pt x="6482423" y="1138749"/>
                </a:lnTo>
                <a:lnTo>
                  <a:pt x="6881268" y="1179913"/>
                </a:lnTo>
                <a:lnTo>
                  <a:pt x="7282173" y="1213449"/>
                </a:lnTo>
                <a:lnTo>
                  <a:pt x="7684920" y="1239554"/>
                </a:lnTo>
                <a:lnTo>
                  <a:pt x="8139942" y="1260293"/>
                </a:lnTo>
                <a:lnTo>
                  <a:pt x="8596708" y="1272168"/>
                </a:lnTo>
                <a:lnTo>
                  <a:pt x="12173712" y="1275513"/>
                </a:lnTo>
                <a:lnTo>
                  <a:pt x="12173712" y="2455121"/>
                </a:lnTo>
                <a:close/>
              </a:path>
              <a:path w="12174220" h="2455545">
                <a:moveTo>
                  <a:pt x="12173712" y="1275513"/>
                </a:moveTo>
                <a:lnTo>
                  <a:pt x="9003938" y="1275513"/>
                </a:lnTo>
                <a:lnTo>
                  <a:pt x="9412083" y="1272280"/>
                </a:lnTo>
                <a:lnTo>
                  <a:pt x="9923220" y="1259296"/>
                </a:lnTo>
                <a:lnTo>
                  <a:pt x="10435022" y="1236740"/>
                </a:lnTo>
                <a:lnTo>
                  <a:pt x="10998264" y="1201339"/>
                </a:lnTo>
                <a:lnTo>
                  <a:pt x="11561230" y="1155350"/>
                </a:lnTo>
                <a:lnTo>
                  <a:pt x="12173712" y="1093792"/>
                </a:lnTo>
                <a:lnTo>
                  <a:pt x="12173712" y="1275513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2369" y="6205380"/>
            <a:ext cx="538598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2145"/>
              </a:lnSpc>
            </a:pPr>
            <a:fld id="{81D60167-4931-47E6-BA6A-407CBD079E47}" type="slidenum">
              <a:rPr sz="2000" b="1" dirty="0">
                <a:latin typeface="Gotham Pro Black"/>
                <a:cs typeface="Gotham Pro Black"/>
              </a:rPr>
              <a:t>36</a:t>
            </a:fld>
            <a:endParaRPr sz="2000" dirty="0">
              <a:latin typeface="Gotham Pro Black"/>
              <a:cs typeface="Gotham Pro Black"/>
            </a:endParaRPr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ED733D9F-1DA0-EF06-2CFF-2FDB19A23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875910"/>
              </p:ext>
            </p:extLst>
          </p:nvPr>
        </p:nvGraphicFramePr>
        <p:xfrm>
          <a:off x="1003159" y="1675246"/>
          <a:ext cx="10416903" cy="4193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16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817">
                <a:tc>
                  <a:txBody>
                    <a:bodyPr/>
                    <a:lstStyle/>
                    <a:p>
                      <a:pPr marL="1401445" marR="109537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i="1" spc="-5" dirty="0">
                          <a:latin typeface="Gotham Pro Light"/>
                          <a:cs typeface="Gotham Pro Light"/>
                        </a:rPr>
                        <a:t>(</a:t>
                      </a:r>
                      <a:r>
                        <a:rPr sz="1400" b="1" i="1" spc="-5" dirty="0" err="1">
                          <a:latin typeface="Gotham Pro Light"/>
                          <a:cs typeface="Gotham Pro Light"/>
                        </a:rPr>
                        <a:t>Отражается</a:t>
                      </a:r>
                      <a:r>
                        <a:rPr sz="1400" b="1" i="1" spc="-20" dirty="0">
                          <a:latin typeface="Gotham Pro Light"/>
                          <a:cs typeface="Gotham Pro Light"/>
                        </a:rPr>
                        <a:t> </a:t>
                      </a:r>
                      <a:r>
                        <a:rPr sz="1400" b="1" i="1" spc="-5" dirty="0" err="1">
                          <a:latin typeface="Gotham Pro Light"/>
                          <a:cs typeface="Gotham Pro Light"/>
                        </a:rPr>
                        <a:t>только</a:t>
                      </a:r>
                      <a:r>
                        <a:rPr sz="1400" b="1" i="1" spc="5" dirty="0">
                          <a:latin typeface="Gotham Pro Light"/>
                          <a:cs typeface="Gotham Pro Light"/>
                        </a:rPr>
                        <a:t> </a:t>
                      </a:r>
                      <a:r>
                        <a:rPr sz="1400" b="1" i="1" dirty="0" err="1">
                          <a:latin typeface="Gotham Pro Light"/>
                          <a:cs typeface="Gotham Pro Light"/>
                        </a:rPr>
                        <a:t>то</a:t>
                      </a:r>
                      <a:r>
                        <a:rPr sz="1400" b="1" i="1" dirty="0">
                          <a:latin typeface="Gotham Pro Light"/>
                          <a:cs typeface="Gotham Pro Light"/>
                        </a:rPr>
                        <a:t> </a:t>
                      </a:r>
                      <a:r>
                        <a:rPr sz="1400" b="1" i="1" spc="-5" dirty="0" err="1">
                          <a:latin typeface="Gotham Pro Light"/>
                          <a:cs typeface="Gotham Pro Light"/>
                        </a:rPr>
                        <a:t>содержание</a:t>
                      </a:r>
                      <a:r>
                        <a:rPr sz="1400" b="1" i="1" spc="-15" dirty="0">
                          <a:latin typeface="Gotham Pro Light"/>
                          <a:cs typeface="Gotham Pro Light"/>
                        </a:rPr>
                        <a:t> </a:t>
                      </a:r>
                      <a:r>
                        <a:rPr sz="1400" b="1" i="1" dirty="0" err="1">
                          <a:latin typeface="Gotham Pro Light"/>
                          <a:cs typeface="Gotham Pro Light"/>
                        </a:rPr>
                        <a:t>по</a:t>
                      </a:r>
                      <a:r>
                        <a:rPr sz="1400" b="1" i="1" dirty="0">
                          <a:latin typeface="Gotham Pro Light"/>
                          <a:cs typeface="Gotham Pro Light"/>
                        </a:rPr>
                        <a:t> </a:t>
                      </a:r>
                      <a:r>
                        <a:rPr sz="1400" b="1" i="1" spc="-5" dirty="0" err="1">
                          <a:latin typeface="Gotham Pro Light"/>
                          <a:cs typeface="Gotham Pro Light"/>
                        </a:rPr>
                        <a:t>каждому</a:t>
                      </a:r>
                      <a:r>
                        <a:rPr sz="1400" b="1" i="1" spc="10" dirty="0">
                          <a:latin typeface="Gotham Pro Light"/>
                          <a:cs typeface="Gotham Pro Light"/>
                        </a:rPr>
                        <a:t> </a:t>
                      </a:r>
                      <a:r>
                        <a:rPr sz="1400" b="1" i="1" spc="-5" dirty="0" err="1">
                          <a:latin typeface="Gotham Pro Light"/>
                          <a:cs typeface="Gotham Pro Light"/>
                        </a:rPr>
                        <a:t>разделу</a:t>
                      </a:r>
                      <a:r>
                        <a:rPr sz="1400" b="1" i="1" spc="-5" dirty="0">
                          <a:latin typeface="Gotham Pro Light"/>
                          <a:cs typeface="Gotham Pro Light"/>
                        </a:rPr>
                        <a:t>, </a:t>
                      </a:r>
                      <a:r>
                        <a:rPr sz="1400" b="1" i="1" spc="-225" dirty="0">
                          <a:latin typeface="Gotham Pro Light"/>
                          <a:cs typeface="Gotham Pro Light"/>
                        </a:rPr>
                        <a:t> </a:t>
                      </a:r>
                      <a:br>
                        <a:rPr lang="ru-RU" sz="1400" b="1" i="1" spc="-225" dirty="0">
                          <a:latin typeface="Gotham Pro Light"/>
                          <a:cs typeface="Gotham Pro Light"/>
                        </a:rPr>
                      </a:br>
                      <a:r>
                        <a:rPr sz="1400" b="1" i="1" dirty="0" err="1">
                          <a:latin typeface="Gotham Pro Light"/>
                          <a:cs typeface="Gotham Pro Light"/>
                        </a:rPr>
                        <a:t>которое</a:t>
                      </a:r>
                      <a:r>
                        <a:rPr sz="1400" b="1" i="1" spc="-30" dirty="0">
                          <a:latin typeface="Gotham Pro Light"/>
                          <a:cs typeface="Gotham Pro Light"/>
                        </a:rPr>
                        <a:t> </a:t>
                      </a:r>
                      <a:r>
                        <a:rPr sz="1400" b="1" i="1" spc="-5" dirty="0" err="1">
                          <a:latin typeface="Gotham Pro Light"/>
                          <a:cs typeface="Gotham Pro Light"/>
                        </a:rPr>
                        <a:t>имеет</a:t>
                      </a:r>
                      <a:r>
                        <a:rPr lang="ru-RU" sz="1400" b="1" i="1" spc="-25" dirty="0">
                          <a:latin typeface="Gotham Pro Light"/>
                          <a:cs typeface="Gotham Pro Light"/>
                        </a:rPr>
                        <a:t> </a:t>
                      </a:r>
                      <a:r>
                        <a:rPr sz="1400" b="1" i="1" spc="-5" dirty="0" err="1">
                          <a:latin typeface="Gotham Pro Light"/>
                          <a:cs typeface="Gotham Pro Light"/>
                        </a:rPr>
                        <a:t>специфику</a:t>
                      </a:r>
                      <a:r>
                        <a:rPr sz="1400" b="1" i="1" spc="-5" dirty="0">
                          <a:latin typeface="Gotham Pro Light"/>
                          <a:cs typeface="Gotham Pro Light"/>
                        </a:rPr>
                        <a:t> </a:t>
                      </a:r>
                      <a:r>
                        <a:rPr sz="1400" b="1" i="1" dirty="0" err="1">
                          <a:latin typeface="Gotham Pro Light"/>
                          <a:cs typeface="Gotham Pro Light"/>
                        </a:rPr>
                        <a:t>по</a:t>
                      </a:r>
                      <a:r>
                        <a:rPr sz="1400" b="1" i="1" spc="-15" dirty="0">
                          <a:latin typeface="Gotham Pro Light"/>
                          <a:cs typeface="Gotham Pro Light"/>
                        </a:rPr>
                        <a:t> </a:t>
                      </a:r>
                      <a:r>
                        <a:rPr lang="ru-RU" sz="1400" b="1" i="1" spc="-15" dirty="0">
                          <a:latin typeface="Gotham Pro Light"/>
                          <a:cs typeface="Gotham Pro Light"/>
                        </a:rPr>
                        <a:t>профессии/</a:t>
                      </a:r>
                      <a:r>
                        <a:rPr sz="1400" b="1" i="1" spc="-5" dirty="0" err="1">
                          <a:latin typeface="Gotham Pro Light"/>
                          <a:cs typeface="Gotham Pro Light"/>
                        </a:rPr>
                        <a:t>специальности</a:t>
                      </a:r>
                      <a:r>
                        <a:rPr sz="1400" b="1" i="1" spc="-5" dirty="0">
                          <a:latin typeface="Gotham Pro Light"/>
                          <a:cs typeface="Gotham Pro Light"/>
                        </a:rPr>
                        <a:t>)</a:t>
                      </a:r>
                      <a:endParaRPr sz="1400" b="1" i="1" dirty="0">
                        <a:latin typeface="Gotham Pro Light"/>
                        <a:cs typeface="Gotham Pro Light"/>
                      </a:endParaRPr>
                    </a:p>
                  </a:txBody>
                  <a:tcPr marL="0" marR="0" marT="0" marB="144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99">
                <a:tc>
                  <a:txBody>
                    <a:bodyPr/>
                    <a:lstStyle/>
                    <a:p>
                      <a:pPr marL="297815" algn="l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ru-RU" sz="1800" b="1" spc="-5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РАЗДЕЛ</a:t>
                      </a:r>
                      <a:r>
                        <a:rPr lang="ru-RU" sz="1800" b="1" spc="5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 </a:t>
                      </a:r>
                      <a:r>
                        <a:rPr lang="ru-RU" sz="1800" b="1" spc="-5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1. ЦЕЛЕВОЙ</a:t>
                      </a:r>
                      <a:endParaRPr lang="ru-RU" sz="1800" b="1" dirty="0">
                        <a:latin typeface="Gotham Pro" panose="02000503040000020004" pitchFamily="50" charset="0"/>
                        <a:cs typeface="Gotham Pro" panose="02000503040000020004" pitchFamily="50" charset="0"/>
                      </a:endParaRPr>
                    </a:p>
                  </a:txBody>
                  <a:tcPr marL="0" marR="0" marT="5206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049">
                <a:tc>
                  <a:txBody>
                    <a:bodyPr/>
                    <a:lstStyle/>
                    <a:p>
                      <a:pPr marL="597535" marR="430530" indent="-264160">
                        <a:lnSpc>
                          <a:spcPts val="1080"/>
                        </a:lnSpc>
                        <a:spcBef>
                          <a:spcPts val="450"/>
                        </a:spcBef>
                        <a:tabLst>
                          <a:tab pos="594360" algn="l"/>
                        </a:tabLst>
                      </a:pPr>
                      <a:r>
                        <a:rPr sz="1400" b="0" spc="5" dirty="0">
                          <a:solidFill>
                            <a:srgbClr val="C00000"/>
                          </a:solidFill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1.</a:t>
                      </a:r>
                      <a:r>
                        <a:rPr sz="1400" b="1" spc="5" dirty="0">
                          <a:solidFill>
                            <a:srgbClr val="C00000"/>
                          </a:solidFill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	</a:t>
                      </a:r>
                      <a:r>
                        <a:rPr lang="ru-RU" sz="1400" b="1" kern="1200" spc="-5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Вариативные ц</a:t>
                      </a:r>
                      <a:r>
                        <a:rPr sz="1400" b="1" kern="1200" spc="-5" dirty="0" err="1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елевые</a:t>
                      </a:r>
                      <a:r>
                        <a:rPr sz="1400" b="1" kern="1200" spc="-5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 </a:t>
                      </a:r>
                      <a:r>
                        <a:rPr sz="1400" b="1" spc="-5" dirty="0" err="1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ориентиры</a:t>
                      </a:r>
                      <a:r>
                        <a:rPr sz="1400" b="1" spc="20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 </a:t>
                      </a:r>
                      <a:r>
                        <a:rPr sz="1400" b="1" spc="-5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воспитания</a:t>
                      </a:r>
                      <a:r>
                        <a:rPr sz="1400" b="1" spc="30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 </a:t>
                      </a:r>
                      <a:r>
                        <a:rPr sz="1400" b="1" spc="-5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обучающихся,</a:t>
                      </a:r>
                      <a:r>
                        <a:rPr sz="1400" b="1" spc="20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 </a:t>
                      </a:r>
                      <a:r>
                        <a:rPr lang="ru-RU" sz="1400" b="1" spc="-5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отражающие специфику </a:t>
                      </a:r>
                      <a:r>
                        <a:rPr lang="ru-RU" sz="1400" b="1" spc="-20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профессии/</a:t>
                      </a:r>
                      <a:r>
                        <a:rPr sz="1400" b="1" dirty="0" err="1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специальности</a:t>
                      </a:r>
                      <a:endParaRPr sz="1100" b="1" dirty="0">
                        <a:latin typeface="Gotham Pro" panose="02000503040000020004" pitchFamily="50" charset="0"/>
                        <a:cs typeface="Gotham Pro" panose="02000503040000020004" pitchFamily="50" charset="0"/>
                      </a:endParaRPr>
                    </a:p>
                  </a:txBody>
                  <a:tcPr marL="0" marR="0" marT="14400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999">
                <a:tc>
                  <a:txBody>
                    <a:bodyPr/>
                    <a:lstStyle/>
                    <a:p>
                      <a:pPr marL="296545" algn="l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ru-RU" sz="1800" b="1" spc="-5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РАЗДЕЛ</a:t>
                      </a:r>
                      <a:r>
                        <a:rPr lang="ru-RU" sz="1800" b="1" spc="5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 </a:t>
                      </a:r>
                      <a:r>
                        <a:rPr lang="ru-RU" sz="1800" b="1" spc="-5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2.</a:t>
                      </a:r>
                      <a:r>
                        <a:rPr lang="ru-RU" sz="1800" b="1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 </a:t>
                      </a:r>
                      <a:r>
                        <a:rPr lang="ru-RU" sz="1800" b="1" spc="-5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СОДЕРЖАТЕЛЬНЫЙ</a:t>
                      </a:r>
                      <a:endParaRPr lang="ru-RU" sz="1800" b="1" dirty="0">
                        <a:latin typeface="Gotham Pro" panose="02000503040000020004" pitchFamily="50" charset="0"/>
                        <a:cs typeface="Gotham Pro" panose="02000503040000020004" pitchFamily="50" charset="0"/>
                      </a:endParaRPr>
                    </a:p>
                  </a:txBody>
                  <a:tcPr marL="0" marR="0" marT="5206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218">
                <a:tc>
                  <a:txBody>
                    <a:bodyPr/>
                    <a:lstStyle/>
                    <a:p>
                      <a:pPr marL="625475" marR="1275715" indent="-292100">
                        <a:lnSpc>
                          <a:spcPts val="1080"/>
                        </a:lnSpc>
                        <a:spcBef>
                          <a:spcPts val="450"/>
                        </a:spcBef>
                        <a:buClr>
                          <a:srgbClr val="C00000"/>
                        </a:buClr>
                        <a:buSzPct val="116666"/>
                        <a:buFont typeface="Gotham Pro Black"/>
                        <a:buAutoNum type="arabicPeriod"/>
                        <a:tabLst>
                          <a:tab pos="625475" algn="l"/>
                        </a:tabLst>
                      </a:pPr>
                      <a:r>
                        <a:rPr sz="1100" spc="-5" dirty="0" err="1">
                          <a:latin typeface="Gotham Pro"/>
                          <a:cs typeface="Gotham Pro"/>
                        </a:rPr>
                        <a:t>Уклад</a:t>
                      </a:r>
                      <a:r>
                        <a:rPr sz="1100" spc="-5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1100" b="1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(при наличии </a:t>
                      </a:r>
                      <a:r>
                        <a:rPr sz="1100" b="1" spc="-5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особенностей </a:t>
                      </a:r>
                      <a:r>
                        <a:rPr sz="1100" b="1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в </a:t>
                      </a:r>
                      <a:r>
                        <a:rPr sz="1100" b="1" spc="-5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условиях </a:t>
                      </a:r>
                      <a:r>
                        <a:rPr sz="1100" b="1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и </a:t>
                      </a:r>
                      <a:r>
                        <a:rPr sz="1100" b="1" spc="-5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средствах </a:t>
                      </a:r>
                      <a:r>
                        <a:rPr sz="1100" b="1" spc="-254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 </a:t>
                      </a:r>
                      <a:r>
                        <a:rPr sz="1100" b="1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воспитания</a:t>
                      </a:r>
                      <a:r>
                        <a:rPr sz="1100" b="1" spc="-35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 </a:t>
                      </a:r>
                      <a:r>
                        <a:rPr sz="1100" b="1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по </a:t>
                      </a:r>
                      <a:r>
                        <a:rPr sz="1100" b="1" spc="-5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профессии/специальности)</a:t>
                      </a:r>
                      <a:endParaRPr sz="1100" b="1" dirty="0">
                        <a:latin typeface="Gotham Pro" panose="02000503040000020004" pitchFamily="50" charset="0"/>
                        <a:cs typeface="Gotham Pro" panose="02000503040000020004" pitchFamily="50" charset="0"/>
                      </a:endParaRPr>
                    </a:p>
                    <a:p>
                      <a:pPr marL="625475" marR="1303655" indent="-292100">
                        <a:lnSpc>
                          <a:spcPts val="1080"/>
                        </a:lnSpc>
                        <a:buClr>
                          <a:srgbClr val="C00000"/>
                        </a:buClr>
                        <a:buSzPct val="116666"/>
                        <a:buFont typeface="Gotham Pro Black"/>
                        <a:buAutoNum type="arabicPeriod"/>
                        <a:tabLst>
                          <a:tab pos="625475" algn="l"/>
                        </a:tabLst>
                      </a:pPr>
                      <a:r>
                        <a:rPr sz="1100" spc="-5" dirty="0">
                          <a:latin typeface="Gotham Pro"/>
                          <a:cs typeface="Gotham Pro"/>
                        </a:rPr>
                        <a:t>В</a:t>
                      </a:r>
                      <a:r>
                        <a:rPr lang="ru-RU" sz="1100" spc="-5" dirty="0" err="1">
                          <a:latin typeface="Gotham Pro"/>
                          <a:cs typeface="Gotham Pro"/>
                        </a:rPr>
                        <a:t>оспитательные</a:t>
                      </a:r>
                      <a:r>
                        <a:rPr lang="ru-RU" sz="1100" spc="-5" dirty="0">
                          <a:latin typeface="Gotham Pro"/>
                          <a:cs typeface="Gotham Pro"/>
                        </a:rPr>
                        <a:t> модули </a:t>
                      </a:r>
                      <a:r>
                        <a:rPr sz="1100" b="1" i="0" dirty="0">
                          <a:latin typeface="Gotham Pro"/>
                          <a:cs typeface="Gotham Pro"/>
                        </a:rPr>
                        <a:t>(при </a:t>
                      </a:r>
                      <a:r>
                        <a:rPr sz="1100" b="1" i="0" spc="-5" dirty="0">
                          <a:latin typeface="Gotham Pro"/>
                          <a:cs typeface="Gotham Pro"/>
                        </a:rPr>
                        <a:t>наличии</a:t>
                      </a:r>
                      <a:r>
                        <a:rPr sz="1100" b="1" i="0" spc="-1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1100" b="1" i="0" spc="-5" dirty="0">
                          <a:latin typeface="Gotham Pro"/>
                          <a:cs typeface="Gotham Pro"/>
                        </a:rPr>
                        <a:t>особенностей)</a:t>
                      </a:r>
                      <a:endParaRPr sz="1100" i="0" dirty="0">
                        <a:latin typeface="Gotham Pro"/>
                        <a:cs typeface="Gotham Pro"/>
                      </a:endParaRPr>
                    </a:p>
                  </a:txBody>
                  <a:tcPr marL="0" marR="0" marT="14400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720">
                <a:tc>
                  <a:txBody>
                    <a:bodyPr/>
                    <a:lstStyle/>
                    <a:p>
                      <a:pPr marL="297815" algn="l">
                        <a:lnSpc>
                          <a:spcPts val="1435"/>
                        </a:lnSpc>
                        <a:spcBef>
                          <a:spcPts val="409"/>
                        </a:spcBef>
                      </a:pPr>
                      <a:r>
                        <a:rPr lang="ru-RU" sz="1800" b="1" spc="-5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РАЗДЕЛ</a:t>
                      </a:r>
                      <a:r>
                        <a:rPr lang="ru-RU" sz="1800" b="1" spc="5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 </a:t>
                      </a:r>
                      <a:r>
                        <a:rPr lang="ru-RU" sz="1800" b="1" spc="-5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3. ОРГАНИЗАЦИОННЫЙ </a:t>
                      </a:r>
                      <a:r>
                        <a:rPr sz="1050" dirty="0">
                          <a:latin typeface="Gotham Pro Light"/>
                          <a:cs typeface="Gotham Pro Light"/>
                        </a:rPr>
                        <a:t>(только</a:t>
                      </a:r>
                      <a:r>
                        <a:rPr sz="1050" spc="-15" dirty="0">
                          <a:latin typeface="Gotham Pro Light"/>
                          <a:cs typeface="Gotham Pro Light"/>
                        </a:rPr>
                        <a:t> </a:t>
                      </a:r>
                      <a:r>
                        <a:rPr sz="1050" dirty="0">
                          <a:latin typeface="Gotham Pro Light"/>
                          <a:cs typeface="Gotham Pro Light"/>
                        </a:rPr>
                        <a:t>при</a:t>
                      </a:r>
                      <a:r>
                        <a:rPr sz="1050" spc="-10" dirty="0">
                          <a:latin typeface="Gotham Pro Light"/>
                          <a:cs typeface="Gotham Pro Light"/>
                        </a:rPr>
                        <a:t> </a:t>
                      </a:r>
                      <a:r>
                        <a:rPr sz="1050" dirty="0">
                          <a:latin typeface="Gotham Pro Light"/>
                          <a:cs typeface="Gotham Pro Light"/>
                        </a:rPr>
                        <a:t>наличии</a:t>
                      </a:r>
                      <a:r>
                        <a:rPr sz="1050" spc="-25" dirty="0">
                          <a:latin typeface="Gotham Pro Light"/>
                          <a:cs typeface="Gotham Pro Light"/>
                        </a:rPr>
                        <a:t> </a:t>
                      </a:r>
                      <a:r>
                        <a:rPr sz="1050" spc="-5" dirty="0">
                          <a:latin typeface="Gotham Pro Light"/>
                          <a:cs typeface="Gotham Pro Light"/>
                        </a:rPr>
                        <a:t>специфики</a:t>
                      </a:r>
                      <a:r>
                        <a:rPr sz="1050" spc="-10" dirty="0">
                          <a:latin typeface="Gotham Pro Light"/>
                          <a:cs typeface="Gotham Pro Light"/>
                        </a:rPr>
                        <a:t> </a:t>
                      </a:r>
                      <a:r>
                        <a:rPr sz="1050" dirty="0">
                          <a:latin typeface="Gotham Pro Light"/>
                          <a:cs typeface="Gotham Pro Light"/>
                        </a:rPr>
                        <a:t>по</a:t>
                      </a:r>
                      <a:r>
                        <a:rPr sz="1050" spc="-10" dirty="0">
                          <a:latin typeface="Gotham Pro Light"/>
                          <a:cs typeface="Gotham Pro Light"/>
                        </a:rPr>
                        <a:t> </a:t>
                      </a:r>
                      <a:r>
                        <a:rPr sz="1050" spc="-5" dirty="0">
                          <a:latin typeface="Gotham Pro Light"/>
                          <a:cs typeface="Gotham Pro Light"/>
                        </a:rPr>
                        <a:t>профессии/специальности)</a:t>
                      </a:r>
                      <a:endParaRPr sz="1050" dirty="0">
                        <a:latin typeface="Gotham Pro Light"/>
                        <a:cs typeface="Gotham Pro Light"/>
                      </a:endParaRPr>
                    </a:p>
                  </a:txBody>
                  <a:tcPr marL="0" marR="0" marT="18000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0210">
                <a:tc>
                  <a:txBody>
                    <a:bodyPr/>
                    <a:lstStyle/>
                    <a:p>
                      <a:pPr marL="625475" indent="-292100">
                        <a:lnSpc>
                          <a:spcPts val="1170"/>
                        </a:lnSpc>
                        <a:spcBef>
                          <a:spcPts val="260"/>
                        </a:spcBef>
                        <a:buClr>
                          <a:srgbClr val="C00000"/>
                        </a:buClr>
                        <a:buSzPct val="116666"/>
                        <a:buFont typeface="Gotham Pro Black"/>
                        <a:buAutoNum type="arabicPeriod"/>
                        <a:tabLst>
                          <a:tab pos="625475" algn="l"/>
                        </a:tabLst>
                      </a:pPr>
                      <a:r>
                        <a:rPr sz="1100" spc="-5" dirty="0">
                          <a:latin typeface="Gotham Pro"/>
                          <a:cs typeface="Gotham Pro"/>
                        </a:rPr>
                        <a:t>Кадровое</a:t>
                      </a:r>
                      <a:r>
                        <a:rPr sz="1100" spc="1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1100" spc="-5" dirty="0">
                          <a:latin typeface="Gotham Pro"/>
                          <a:cs typeface="Gotham Pro"/>
                        </a:rPr>
                        <a:t>обеспечение</a:t>
                      </a:r>
                      <a:endParaRPr sz="1100" dirty="0">
                        <a:latin typeface="Gotham Pro"/>
                        <a:cs typeface="Gotham Pro"/>
                      </a:endParaRPr>
                    </a:p>
                    <a:p>
                      <a:pPr marL="625475" indent="-292100">
                        <a:lnSpc>
                          <a:spcPts val="1080"/>
                        </a:lnSpc>
                        <a:buClr>
                          <a:srgbClr val="C00000"/>
                        </a:buClr>
                        <a:buSzPct val="116666"/>
                        <a:buFont typeface="Gotham Pro Black"/>
                        <a:buAutoNum type="arabicPeriod"/>
                        <a:tabLst>
                          <a:tab pos="625475" algn="l"/>
                        </a:tabLst>
                      </a:pPr>
                      <a:r>
                        <a:rPr sz="1100" spc="-5" dirty="0">
                          <a:latin typeface="Gotham Pro"/>
                          <a:cs typeface="Gotham Pro"/>
                        </a:rPr>
                        <a:t>Нормативно-методическое</a:t>
                      </a:r>
                      <a:r>
                        <a:rPr sz="1100" spc="45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1100" spc="-5" dirty="0">
                          <a:latin typeface="Gotham Pro"/>
                          <a:cs typeface="Gotham Pro"/>
                        </a:rPr>
                        <a:t>обеспечение</a:t>
                      </a:r>
                      <a:endParaRPr sz="1100" dirty="0">
                        <a:latin typeface="Gotham Pro"/>
                        <a:cs typeface="Gotham Pro"/>
                      </a:endParaRPr>
                    </a:p>
                    <a:p>
                      <a:pPr marL="625475" marR="1857375" indent="-292100">
                        <a:lnSpc>
                          <a:spcPts val="1080"/>
                        </a:lnSpc>
                        <a:spcBef>
                          <a:spcPts val="100"/>
                        </a:spcBef>
                        <a:buClr>
                          <a:srgbClr val="C00000"/>
                        </a:buClr>
                        <a:buSzPct val="116666"/>
                        <a:buFont typeface="Gotham Pro Black"/>
                        <a:buAutoNum type="arabicPeriod"/>
                        <a:tabLst>
                          <a:tab pos="625475" algn="l"/>
                        </a:tabLst>
                      </a:pPr>
                      <a:r>
                        <a:rPr sz="1100" spc="-5" dirty="0">
                          <a:latin typeface="Gotham Pro"/>
                          <a:cs typeface="Gotham Pro"/>
                        </a:rPr>
                        <a:t>Требования</a:t>
                      </a:r>
                      <a:r>
                        <a:rPr sz="1100" spc="15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1100" dirty="0">
                          <a:latin typeface="Gotham Pro"/>
                          <a:cs typeface="Gotham Pro"/>
                        </a:rPr>
                        <a:t>к</a:t>
                      </a:r>
                      <a:r>
                        <a:rPr sz="1100" spc="5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1100" spc="-5" dirty="0">
                          <a:latin typeface="Gotham Pro"/>
                          <a:cs typeface="Gotham Pro"/>
                        </a:rPr>
                        <a:t>условиям</a:t>
                      </a:r>
                      <a:r>
                        <a:rPr sz="1100" spc="1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1100" spc="-5" dirty="0">
                          <a:latin typeface="Gotham Pro"/>
                          <a:cs typeface="Gotham Pro"/>
                        </a:rPr>
                        <a:t>работы</a:t>
                      </a:r>
                      <a:r>
                        <a:rPr sz="1100" spc="2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1100" dirty="0">
                          <a:latin typeface="Gotham Pro"/>
                          <a:cs typeface="Gotham Pro"/>
                        </a:rPr>
                        <a:t>с </a:t>
                      </a:r>
                      <a:r>
                        <a:rPr sz="1100" spc="-5" dirty="0">
                          <a:latin typeface="Gotham Pro"/>
                          <a:cs typeface="Gotham Pro"/>
                        </a:rPr>
                        <a:t>обучающимися </a:t>
                      </a:r>
                      <a:r>
                        <a:rPr sz="1100" spc="-254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1100" dirty="0">
                          <a:latin typeface="Gotham Pro"/>
                          <a:cs typeface="Gotham Pro"/>
                        </a:rPr>
                        <a:t>с </a:t>
                      </a:r>
                      <a:r>
                        <a:rPr sz="1100" spc="-5" dirty="0">
                          <a:latin typeface="Gotham Pro"/>
                          <a:cs typeface="Gotham Pro"/>
                        </a:rPr>
                        <a:t>особыми</a:t>
                      </a:r>
                      <a:r>
                        <a:rPr sz="110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1100" spc="-5" dirty="0">
                          <a:latin typeface="Gotham Pro"/>
                          <a:cs typeface="Gotham Pro"/>
                        </a:rPr>
                        <a:t>образовательными</a:t>
                      </a:r>
                      <a:r>
                        <a:rPr sz="1100" spc="65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1100" spc="-5" dirty="0">
                          <a:latin typeface="Gotham Pro"/>
                          <a:cs typeface="Gotham Pro"/>
                        </a:rPr>
                        <a:t>потребностями</a:t>
                      </a:r>
                      <a:endParaRPr sz="1100" dirty="0">
                        <a:latin typeface="Gotham Pro"/>
                        <a:cs typeface="Gotham Pro"/>
                      </a:endParaRPr>
                    </a:p>
                    <a:p>
                      <a:pPr marL="625475" marR="782320" indent="-292100">
                        <a:lnSpc>
                          <a:spcPts val="1080"/>
                        </a:lnSpc>
                        <a:buClr>
                          <a:srgbClr val="C00000"/>
                        </a:buClr>
                        <a:buSzPct val="116666"/>
                        <a:buFont typeface="Gotham Pro Black"/>
                        <a:buAutoNum type="arabicPeriod"/>
                        <a:tabLst>
                          <a:tab pos="625475" algn="l"/>
                        </a:tabLst>
                      </a:pPr>
                      <a:r>
                        <a:rPr sz="1100" spc="-5" dirty="0">
                          <a:latin typeface="Gotham Pro"/>
                          <a:cs typeface="Gotham Pro"/>
                        </a:rPr>
                        <a:t>Система</a:t>
                      </a:r>
                      <a:r>
                        <a:rPr sz="1100" spc="1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1100" spc="-5" dirty="0">
                          <a:latin typeface="Gotham Pro"/>
                          <a:cs typeface="Gotham Pro"/>
                        </a:rPr>
                        <a:t>поощрения</a:t>
                      </a:r>
                      <a:r>
                        <a:rPr sz="1100" spc="2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1100" spc="-5" dirty="0">
                          <a:latin typeface="Gotham Pro"/>
                          <a:cs typeface="Gotham Pro"/>
                        </a:rPr>
                        <a:t>профессиональной</a:t>
                      </a:r>
                      <a:r>
                        <a:rPr sz="1100" spc="5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1100" spc="-5" dirty="0">
                          <a:latin typeface="Gotham Pro"/>
                          <a:cs typeface="Gotham Pro"/>
                        </a:rPr>
                        <a:t>успешности</a:t>
                      </a:r>
                      <a:r>
                        <a:rPr sz="1100" spc="2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1100" dirty="0">
                          <a:latin typeface="Gotham Pro"/>
                          <a:cs typeface="Gotham Pro"/>
                        </a:rPr>
                        <a:t>и</a:t>
                      </a:r>
                      <a:r>
                        <a:rPr sz="1100" spc="-1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1100" spc="-5" dirty="0">
                          <a:latin typeface="Gotham Pro"/>
                          <a:cs typeface="Gotham Pro"/>
                        </a:rPr>
                        <a:t>проявлений </a:t>
                      </a:r>
                      <a:r>
                        <a:rPr sz="1100" spc="-254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1100" spc="-5" dirty="0">
                          <a:latin typeface="Gotham Pro"/>
                          <a:cs typeface="Gotham Pro"/>
                        </a:rPr>
                        <a:t>активной</a:t>
                      </a:r>
                      <a:r>
                        <a:rPr sz="1100" spc="5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1100" spc="-5" dirty="0">
                          <a:latin typeface="Gotham Pro"/>
                          <a:cs typeface="Gotham Pro"/>
                        </a:rPr>
                        <a:t>жизненной</a:t>
                      </a:r>
                      <a:r>
                        <a:rPr sz="1100" spc="1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1100" spc="-10" dirty="0">
                          <a:latin typeface="Gotham Pro"/>
                          <a:cs typeface="Gotham Pro"/>
                        </a:rPr>
                        <a:t>позиции</a:t>
                      </a:r>
                      <a:r>
                        <a:rPr sz="1100" spc="25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1100" spc="-5" dirty="0">
                          <a:latin typeface="Gotham Pro"/>
                          <a:cs typeface="Gotham Pro"/>
                        </a:rPr>
                        <a:t>обучающихся</a:t>
                      </a:r>
                      <a:endParaRPr sz="1100" dirty="0">
                        <a:latin typeface="Gotham Pro"/>
                        <a:cs typeface="Gotham Pro"/>
                      </a:endParaRPr>
                    </a:p>
                    <a:p>
                      <a:pPr marL="625475" indent="-292100">
                        <a:lnSpc>
                          <a:spcPts val="960"/>
                        </a:lnSpc>
                        <a:buClr>
                          <a:srgbClr val="C00000"/>
                        </a:buClr>
                        <a:buSzPct val="116666"/>
                        <a:buFont typeface="Gotham Pro Black"/>
                        <a:buAutoNum type="arabicPeriod"/>
                        <a:tabLst>
                          <a:tab pos="625475" algn="l"/>
                        </a:tabLst>
                      </a:pPr>
                      <a:r>
                        <a:rPr sz="1100" spc="-5" dirty="0">
                          <a:latin typeface="Gotham Pro"/>
                          <a:cs typeface="Gotham Pro"/>
                        </a:rPr>
                        <a:t>Анализ воспитательного</a:t>
                      </a:r>
                      <a:r>
                        <a:rPr sz="1100" spc="4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1100" spc="-5" dirty="0">
                          <a:latin typeface="Gotham Pro"/>
                          <a:cs typeface="Gotham Pro"/>
                        </a:rPr>
                        <a:t>процесса</a:t>
                      </a:r>
                      <a:endParaRPr sz="1100" dirty="0">
                        <a:latin typeface="Gotham Pro"/>
                        <a:cs typeface="Gotham Pro"/>
                      </a:endParaRPr>
                    </a:p>
                  </a:txBody>
                  <a:tcPr marL="0" marR="0" marT="14400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78AC1DB-D486-59DF-FF08-C728457CD33E}"/>
              </a:ext>
            </a:extLst>
          </p:cNvPr>
          <p:cNvSpPr txBox="1"/>
          <p:nvPr/>
        </p:nvSpPr>
        <p:spPr>
          <a:xfrm>
            <a:off x="788273" y="424257"/>
            <a:ext cx="1064172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7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Структура Примерной рабочей  программы воспитания по профессии/специальности</a:t>
            </a:r>
            <a:endParaRPr lang="ru-RU" sz="27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5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02533"/>
            <a:ext cx="12174220" cy="2455545"/>
          </a:xfrm>
          <a:custGeom>
            <a:avLst/>
            <a:gdLst/>
            <a:ahLst/>
            <a:cxnLst/>
            <a:rect l="l" t="t" r="r" b="b"/>
            <a:pathLst>
              <a:path w="12174220" h="2455545">
                <a:moveTo>
                  <a:pt x="12173712" y="2455121"/>
                </a:moveTo>
                <a:lnTo>
                  <a:pt x="0" y="2455121"/>
                </a:lnTo>
                <a:lnTo>
                  <a:pt x="0" y="0"/>
                </a:lnTo>
                <a:lnTo>
                  <a:pt x="1200368" y="261262"/>
                </a:lnTo>
                <a:lnTo>
                  <a:pt x="2234831" y="465626"/>
                </a:lnTo>
                <a:lnTo>
                  <a:pt x="3619634" y="710608"/>
                </a:lnTo>
                <a:lnTo>
                  <a:pt x="5721061" y="1037917"/>
                </a:lnTo>
                <a:lnTo>
                  <a:pt x="6135294" y="1096313"/>
                </a:lnTo>
                <a:lnTo>
                  <a:pt x="6482423" y="1138749"/>
                </a:lnTo>
                <a:lnTo>
                  <a:pt x="6881268" y="1179913"/>
                </a:lnTo>
                <a:lnTo>
                  <a:pt x="7282173" y="1213449"/>
                </a:lnTo>
                <a:lnTo>
                  <a:pt x="7684920" y="1239554"/>
                </a:lnTo>
                <a:lnTo>
                  <a:pt x="8139942" y="1260293"/>
                </a:lnTo>
                <a:lnTo>
                  <a:pt x="8596708" y="1272168"/>
                </a:lnTo>
                <a:lnTo>
                  <a:pt x="12173712" y="1275513"/>
                </a:lnTo>
                <a:lnTo>
                  <a:pt x="12173712" y="2455121"/>
                </a:lnTo>
                <a:close/>
              </a:path>
              <a:path w="12174220" h="2455545">
                <a:moveTo>
                  <a:pt x="12173712" y="1275513"/>
                </a:moveTo>
                <a:lnTo>
                  <a:pt x="9003938" y="1275513"/>
                </a:lnTo>
                <a:lnTo>
                  <a:pt x="9412083" y="1272280"/>
                </a:lnTo>
                <a:lnTo>
                  <a:pt x="9923220" y="1259296"/>
                </a:lnTo>
                <a:lnTo>
                  <a:pt x="10435022" y="1236740"/>
                </a:lnTo>
                <a:lnTo>
                  <a:pt x="10998264" y="1201339"/>
                </a:lnTo>
                <a:lnTo>
                  <a:pt x="11561230" y="1155350"/>
                </a:lnTo>
                <a:lnTo>
                  <a:pt x="12173712" y="1093792"/>
                </a:lnTo>
                <a:lnTo>
                  <a:pt x="12173712" y="1275513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2369" y="6205380"/>
            <a:ext cx="538598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2145"/>
              </a:lnSpc>
            </a:pPr>
            <a:fld id="{81D60167-4931-47E6-BA6A-407CBD079E47}" type="slidenum">
              <a:rPr sz="2000" b="1" dirty="0">
                <a:latin typeface="Gotham Pro Black"/>
                <a:cs typeface="Gotham Pro Black"/>
              </a:rPr>
              <a:t>37</a:t>
            </a:fld>
            <a:endParaRPr sz="2000" dirty="0">
              <a:latin typeface="Gotham Pro Black"/>
              <a:cs typeface="Gotham Pro Black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479ACF-B1EE-3BEA-88BE-E06CD0BE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71033" y="3919147"/>
            <a:ext cx="3811533" cy="301921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C10820-1C2B-0835-E9FE-86DE1E5E4056}"/>
              </a:ext>
            </a:extLst>
          </p:cNvPr>
          <p:cNvSpPr txBox="1"/>
          <p:nvPr/>
        </p:nvSpPr>
        <p:spPr>
          <a:xfrm>
            <a:off x="788273" y="424257"/>
            <a:ext cx="10641727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4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Примерная рабочая  программа воспитания по профессии/специальности</a:t>
            </a:r>
            <a:endParaRPr lang="ru-RU" sz="34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9A0C39-4EB8-EED1-5EF0-D87A4E7822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08" t="24842" r="35680" b="2758"/>
          <a:stretch/>
        </p:blipFill>
        <p:spPr>
          <a:xfrm>
            <a:off x="4355128" y="1615763"/>
            <a:ext cx="3463963" cy="4817980"/>
          </a:xfrm>
          <a:prstGeom prst="rect">
            <a:avLst/>
          </a:prstGeom>
          <a:effectLst>
            <a:outerShdw blurRad="1397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002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14236A-F1EA-E530-EDA8-2266DC227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1060"/>
            <a:ext cx="12192000" cy="245745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0B4B6B-F2BE-280E-5959-DAA90067A596}"/>
              </a:ext>
            </a:extLst>
          </p:cNvPr>
          <p:cNvSpPr/>
          <p:nvPr/>
        </p:nvSpPr>
        <p:spPr>
          <a:xfrm>
            <a:off x="841376" y="2732773"/>
            <a:ext cx="8673816" cy="3381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418C26DE-7577-DD1F-65A3-360D15892173}"/>
              </a:ext>
            </a:extLst>
          </p:cNvPr>
          <p:cNvSpPr txBox="1"/>
          <p:nvPr/>
        </p:nvSpPr>
        <p:spPr>
          <a:xfrm>
            <a:off x="841375" y="6175375"/>
            <a:ext cx="458507" cy="306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100">
              <a:lnSpc>
                <a:spcPts val="2360"/>
              </a:lnSpc>
              <a:defRPr/>
            </a:pPr>
            <a:fld id="{19147F20-9665-4DC6-B041-ED9A4A05B0E0}" type="slidenum">
              <a:rPr sz="2000" b="1" spc="-5" dirty="0">
                <a:latin typeface="Gotham Pro Black"/>
                <a:cs typeface="Gotham Pro Black"/>
              </a:rPr>
              <a:pPr marL="38100">
                <a:lnSpc>
                  <a:spcPts val="2360"/>
                </a:lnSpc>
                <a:defRPr/>
              </a:pPr>
              <a:t>38</a:t>
            </a:fld>
            <a:endParaRPr sz="2000" dirty="0">
              <a:latin typeface="Gotham Pro Black"/>
              <a:cs typeface="Gotham Pro Black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5B32EB-A88D-F9B7-301E-BA6C89B3330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71033" y="3919147"/>
            <a:ext cx="3811533" cy="3019214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3EC514-81E4-FDAA-C028-6004016DF853}"/>
              </a:ext>
            </a:extLst>
          </p:cNvPr>
          <p:cNvSpPr txBox="1"/>
          <p:nvPr/>
        </p:nvSpPr>
        <p:spPr>
          <a:xfrm>
            <a:off x="788273" y="1914807"/>
            <a:ext cx="767169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700" b="1" kern="0" dirty="0">
              <a:solidFill>
                <a:srgbClr val="C00000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r>
              <a:rPr lang="ru-RU" sz="1600" b="1" kern="0" dirty="0">
                <a:solidFill>
                  <a:srgbClr val="C000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Вариативные целевые ориентиры воспитания обучающихся, </a:t>
            </a:r>
            <a:br>
              <a:rPr lang="ru-RU" sz="1600" b="1" kern="0" dirty="0">
                <a:solidFill>
                  <a:srgbClr val="C000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1600" b="1" kern="0" dirty="0">
                <a:solidFill>
                  <a:srgbClr val="C000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отражающие специфику профессии/специальности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62AECC-F51F-CCEF-B015-6C3BF228B6F2}"/>
              </a:ext>
            </a:extLst>
          </p:cNvPr>
          <p:cNvSpPr txBox="1"/>
          <p:nvPr/>
        </p:nvSpPr>
        <p:spPr>
          <a:xfrm>
            <a:off x="2072867" y="2395933"/>
            <a:ext cx="7563210" cy="574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effectLst/>
                <a:latin typeface="Gotham Pro" panose="02000503040000020004" pitchFamily="50" charset="0"/>
                <a:ea typeface="Calibri" panose="020F0502020204030204" pitchFamily="34" charset="0"/>
                <a:cs typeface="Gotham Pro" panose="02000503040000020004" pitchFamily="50" charset="0"/>
              </a:rPr>
              <a:t>Учетно-финансовый техникум 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effectLst/>
                <a:latin typeface="Gotham Pro" panose="02000503040000020004" pitchFamily="50" charset="0"/>
                <a:ea typeface="Calibri" panose="020F0502020204030204" pitchFamily="34" charset="0"/>
                <a:cs typeface="Gotham Pro" panose="02000503040000020004" pitchFamily="50" charset="0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446B82-35AA-7A00-D7FF-8602A7311AAD}"/>
              </a:ext>
            </a:extLst>
          </p:cNvPr>
          <p:cNvSpPr txBox="1"/>
          <p:nvPr/>
        </p:nvSpPr>
        <p:spPr>
          <a:xfrm>
            <a:off x="1155699" y="3154118"/>
            <a:ext cx="7693025" cy="887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i="1" dirty="0">
                <a:latin typeface="Gotham Pro" panose="02000503040000020004" pitchFamily="50" charset="0"/>
                <a:cs typeface="Gotham Pro" panose="02000503040000020004" pitchFamily="50" charset="0"/>
              </a:rPr>
              <a:t>- Соблюдающий этические требования к профессиональному взаимодействию;</a:t>
            </a:r>
          </a:p>
          <a:p>
            <a:pPr>
              <a:lnSpc>
                <a:spcPct val="150000"/>
              </a:lnSpc>
            </a:pPr>
            <a:r>
              <a:rPr lang="ru-RU" sz="1200" i="1" dirty="0">
                <a:latin typeface="Gotham Pro" panose="02000503040000020004" pitchFamily="50" charset="0"/>
                <a:cs typeface="Gotham Pro" panose="02000503040000020004" pitchFamily="50" charset="0"/>
              </a:rPr>
              <a:t>- Ориентированный на соблюдение прав человека и уважение достоинства личности;</a:t>
            </a:r>
          </a:p>
          <a:p>
            <a:pPr>
              <a:lnSpc>
                <a:spcPct val="150000"/>
              </a:lnSpc>
            </a:pPr>
            <a:r>
              <a:rPr lang="ru-RU" sz="1200" i="1" dirty="0">
                <a:latin typeface="Gotham Pro" panose="02000503040000020004" pitchFamily="50" charset="0"/>
                <a:cs typeface="Gotham Pro" panose="02000503040000020004" pitchFamily="50" charset="0"/>
              </a:rPr>
              <a:t>- Соблюдающий требования конфиденциальности личной информации граждан.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973D0C-C597-10C9-C3AC-5D718EF17DC1}"/>
              </a:ext>
            </a:extLst>
          </p:cNvPr>
          <p:cNvSpPr txBox="1"/>
          <p:nvPr/>
        </p:nvSpPr>
        <p:spPr>
          <a:xfrm>
            <a:off x="1155700" y="2904785"/>
            <a:ext cx="62391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Gotham Pro" panose="02000503040000020004" pitchFamily="50" charset="0"/>
                <a:cs typeface="Gotham Pro" panose="02000503040000020004" pitchFamily="50" charset="0"/>
              </a:rPr>
              <a:t>39.02.01 Социальная работа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77856C-E438-D32E-E338-A3C8335DB4F8}"/>
              </a:ext>
            </a:extLst>
          </p:cNvPr>
          <p:cNvSpPr txBox="1"/>
          <p:nvPr/>
        </p:nvSpPr>
        <p:spPr>
          <a:xfrm>
            <a:off x="1085656" y="4301561"/>
            <a:ext cx="810372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i="1" dirty="0">
                <a:latin typeface="Gotham Pro" panose="02000503040000020004" pitchFamily="50" charset="0"/>
                <a:cs typeface="Gotham Pro" panose="02000503040000020004" pitchFamily="50" charset="0"/>
              </a:rPr>
              <a:t>- Демонстрирующий готовность и способность вести диалог с другими людьми, достигать в нем взаимопонимания, находить общие цели и сотрудничать для их достижения в профессиональной деятельности;</a:t>
            </a:r>
          </a:p>
          <a:p>
            <a:r>
              <a:rPr lang="ru-RU" sz="1200" i="1" dirty="0">
                <a:latin typeface="Gotham Pro" panose="02000503040000020004" pitchFamily="50" charset="0"/>
                <a:cs typeface="Gotham Pro" panose="02000503040000020004" pitchFamily="50" charset="0"/>
              </a:rPr>
              <a:t>- Проявляющий сознательное отношение к непрерывному образованию как условию успешной профессиональной и общественной деятельности;</a:t>
            </a:r>
          </a:p>
          <a:p>
            <a:r>
              <a:rPr lang="ru-RU" sz="1200" i="1" dirty="0">
                <a:latin typeface="Gotham Pro" panose="02000503040000020004" pitchFamily="50" charset="0"/>
                <a:cs typeface="Gotham Pro" panose="02000503040000020004" pitchFamily="50" charset="0"/>
              </a:rPr>
              <a:t>- Проявляющий гражданское отношение к профессиональной деятельности как к возможности личного участия в решении общественных, государственных, общенациональных проблем.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C51512-7D83-F92B-DAF4-5A14E7B9EA64}"/>
              </a:ext>
            </a:extLst>
          </p:cNvPr>
          <p:cNvSpPr txBox="1"/>
          <p:nvPr/>
        </p:nvSpPr>
        <p:spPr>
          <a:xfrm>
            <a:off x="1155700" y="4091077"/>
            <a:ext cx="62391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Gotham Pro" panose="02000503040000020004" pitchFamily="50" charset="0"/>
                <a:cs typeface="Gotham Pro" panose="02000503040000020004" pitchFamily="50" charset="0"/>
              </a:rPr>
              <a:t>40.02.01 Право и организация социального обеспечения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597550EE-6C20-5C28-821B-74D1F83E8466}"/>
              </a:ext>
            </a:extLst>
          </p:cNvPr>
          <p:cNvSpPr txBox="1"/>
          <p:nvPr/>
        </p:nvSpPr>
        <p:spPr>
          <a:xfrm>
            <a:off x="841375" y="1401078"/>
            <a:ext cx="11350625" cy="462798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lnSpc>
                <a:spcPts val="4000"/>
              </a:lnSpc>
              <a:spcBef>
                <a:spcPts val="79"/>
              </a:spcBef>
            </a:pPr>
            <a:r>
              <a:rPr lang="ru-RU" sz="2500" spc="-3" dirty="0">
                <a:latin typeface="Gotham Pro Black"/>
                <a:cs typeface="Gotham Pro Black"/>
              </a:rPr>
              <a:t>Целевой раздел: целевые ориентиры воспитания</a:t>
            </a:r>
            <a:endParaRPr lang="ru-RU" sz="2500" dirty="0">
              <a:latin typeface="Gotham Pro Black"/>
              <a:cs typeface="Gotham Pro Black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9F8D7B-949E-6576-5A8A-F4BA66F7BF62}"/>
              </a:ext>
            </a:extLst>
          </p:cNvPr>
          <p:cNvSpPr txBox="1"/>
          <p:nvPr/>
        </p:nvSpPr>
        <p:spPr>
          <a:xfrm>
            <a:off x="788273" y="424257"/>
            <a:ext cx="10641727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4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Примерная рабочая  программа воспитания по профессии/специальности</a:t>
            </a:r>
            <a:endParaRPr lang="ru-RU" sz="34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76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02533"/>
            <a:ext cx="12174220" cy="2455545"/>
          </a:xfrm>
          <a:custGeom>
            <a:avLst/>
            <a:gdLst/>
            <a:ahLst/>
            <a:cxnLst/>
            <a:rect l="l" t="t" r="r" b="b"/>
            <a:pathLst>
              <a:path w="12174220" h="2455545">
                <a:moveTo>
                  <a:pt x="12173712" y="2455121"/>
                </a:moveTo>
                <a:lnTo>
                  <a:pt x="0" y="2455121"/>
                </a:lnTo>
                <a:lnTo>
                  <a:pt x="0" y="0"/>
                </a:lnTo>
                <a:lnTo>
                  <a:pt x="1200368" y="261262"/>
                </a:lnTo>
                <a:lnTo>
                  <a:pt x="2234831" y="465626"/>
                </a:lnTo>
                <a:lnTo>
                  <a:pt x="3619634" y="710608"/>
                </a:lnTo>
                <a:lnTo>
                  <a:pt x="5721061" y="1037917"/>
                </a:lnTo>
                <a:lnTo>
                  <a:pt x="6135294" y="1096313"/>
                </a:lnTo>
                <a:lnTo>
                  <a:pt x="6482423" y="1138749"/>
                </a:lnTo>
                <a:lnTo>
                  <a:pt x="6881268" y="1179913"/>
                </a:lnTo>
                <a:lnTo>
                  <a:pt x="7282173" y="1213449"/>
                </a:lnTo>
                <a:lnTo>
                  <a:pt x="7684920" y="1239554"/>
                </a:lnTo>
                <a:lnTo>
                  <a:pt x="8139942" y="1260293"/>
                </a:lnTo>
                <a:lnTo>
                  <a:pt x="8596708" y="1272168"/>
                </a:lnTo>
                <a:lnTo>
                  <a:pt x="12173712" y="1275513"/>
                </a:lnTo>
                <a:lnTo>
                  <a:pt x="12173712" y="2455121"/>
                </a:lnTo>
                <a:close/>
              </a:path>
              <a:path w="12174220" h="2455545">
                <a:moveTo>
                  <a:pt x="12173712" y="1275513"/>
                </a:moveTo>
                <a:lnTo>
                  <a:pt x="9003938" y="1275513"/>
                </a:lnTo>
                <a:lnTo>
                  <a:pt x="9412083" y="1272280"/>
                </a:lnTo>
                <a:lnTo>
                  <a:pt x="9923220" y="1259296"/>
                </a:lnTo>
                <a:lnTo>
                  <a:pt x="10435022" y="1236740"/>
                </a:lnTo>
                <a:lnTo>
                  <a:pt x="10998264" y="1201339"/>
                </a:lnTo>
                <a:lnTo>
                  <a:pt x="11561230" y="1155350"/>
                </a:lnTo>
                <a:lnTo>
                  <a:pt x="12173712" y="1093792"/>
                </a:lnTo>
                <a:lnTo>
                  <a:pt x="12173712" y="1275513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2369" y="6205380"/>
            <a:ext cx="538598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2145"/>
              </a:lnSpc>
            </a:pPr>
            <a:fld id="{81D60167-4931-47E6-BA6A-407CBD079E47}" type="slidenum">
              <a:rPr sz="2000" b="1" dirty="0">
                <a:latin typeface="Gotham Pro Black"/>
                <a:cs typeface="Gotham Pro Black"/>
              </a:rPr>
              <a:t>39</a:t>
            </a:fld>
            <a:endParaRPr sz="2000" dirty="0">
              <a:latin typeface="Gotham Pro Black"/>
              <a:cs typeface="Gotham Pro Black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479ACF-B1EE-3BEA-88BE-E06CD0BE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71033" y="3919147"/>
            <a:ext cx="3811533" cy="301921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C10820-1C2B-0835-E9FE-86DE1E5E4056}"/>
              </a:ext>
            </a:extLst>
          </p:cNvPr>
          <p:cNvSpPr txBox="1"/>
          <p:nvPr/>
        </p:nvSpPr>
        <p:spPr>
          <a:xfrm>
            <a:off x="788273" y="424257"/>
            <a:ext cx="10641727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4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Примерная рабочая  программа воспитания по профессии/специальности</a:t>
            </a:r>
            <a:endParaRPr lang="ru-RU" sz="34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4DA000-97A7-8F30-1156-18E3581464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7" t="24049" r="64529" b="2486"/>
          <a:stretch/>
        </p:blipFill>
        <p:spPr>
          <a:xfrm>
            <a:off x="5747184" y="1654381"/>
            <a:ext cx="3388486" cy="4844944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5EB65FC-DA36-EDB6-D484-50A373463CD3}"/>
              </a:ext>
            </a:extLst>
          </p:cNvPr>
          <p:cNvGrpSpPr/>
          <p:nvPr/>
        </p:nvGrpSpPr>
        <p:grpSpPr>
          <a:xfrm>
            <a:off x="2171923" y="1654381"/>
            <a:ext cx="3575261" cy="4831033"/>
            <a:chOff x="2171923" y="1654381"/>
            <a:chExt cx="3575261" cy="4831033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B39A0C39-4EB8-EED1-5EF0-D87A4E7822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5057" t="24855" r="5618" b="2758"/>
            <a:stretch/>
          </p:blipFill>
          <p:spPr>
            <a:xfrm>
              <a:off x="2171923" y="1668293"/>
              <a:ext cx="3575261" cy="4817121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FD00D8A8-59A2-06C6-6D26-7EF0F01A9530}"/>
                </a:ext>
              </a:extLst>
            </p:cNvPr>
            <p:cNvSpPr/>
            <p:nvPr/>
          </p:nvSpPr>
          <p:spPr>
            <a:xfrm>
              <a:off x="2171923" y="1654381"/>
              <a:ext cx="3575261" cy="4571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8424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A7B1D6A-8DB8-3E45-F477-AA415CADACE3}"/>
              </a:ext>
            </a:extLst>
          </p:cNvPr>
          <p:cNvGrpSpPr/>
          <p:nvPr/>
        </p:nvGrpSpPr>
        <p:grpSpPr>
          <a:xfrm>
            <a:off x="-10426" y="4400550"/>
            <a:ext cx="12192000" cy="2457450"/>
            <a:chOff x="-10426" y="4400550"/>
            <a:chExt cx="12192000" cy="245745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AB0857B-3CE2-9276-167D-9E97316A8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426" y="4400550"/>
              <a:ext cx="12192000" cy="2457450"/>
            </a:xfrm>
            <a:prstGeom prst="rect">
              <a:avLst/>
            </a:prstGeom>
          </p:spPr>
        </p:pic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B3870D4E-5263-3712-51CD-2FC2C8BB3A96}"/>
                </a:ext>
              </a:extLst>
            </p:cNvPr>
            <p:cNvSpPr txBox="1"/>
            <p:nvPr/>
          </p:nvSpPr>
          <p:spPr>
            <a:xfrm>
              <a:off x="841375" y="6175375"/>
              <a:ext cx="252413" cy="30638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38100">
                <a:lnSpc>
                  <a:spcPts val="2360"/>
                </a:lnSpc>
                <a:defRPr/>
              </a:pPr>
              <a:fld id="{19147F20-9665-4DC6-B041-ED9A4A05B0E0}" type="slidenum">
                <a:rPr sz="2000" b="1" spc="-5" dirty="0">
                  <a:latin typeface="Gotham Pro Black"/>
                  <a:cs typeface="Gotham Pro Black"/>
                </a:rPr>
                <a:pPr marL="38100">
                  <a:lnSpc>
                    <a:spcPts val="2360"/>
                  </a:lnSpc>
                  <a:defRPr/>
                </a:pPr>
                <a:t>4</a:t>
              </a:fld>
              <a:endParaRPr sz="2000" dirty="0">
                <a:latin typeface="Gotham Pro Black"/>
                <a:cs typeface="Gotham Pro Black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3712253-B2B1-2773-AC6F-712BAABB4BE2}"/>
              </a:ext>
            </a:extLst>
          </p:cNvPr>
          <p:cNvSpPr txBox="1"/>
          <p:nvPr/>
        </p:nvSpPr>
        <p:spPr>
          <a:xfrm>
            <a:off x="788274" y="424257"/>
            <a:ext cx="1139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  <a:tabLst>
                <a:tab pos="179388" algn="l"/>
              </a:tabLst>
            </a:pPr>
            <a:r>
              <a:rPr lang="ru-RU" sz="24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Структура Примерной рабочей  программы воспитания</a:t>
            </a:r>
            <a:endParaRPr lang="ru-RU" sz="2400" dirty="0">
              <a:latin typeface="Gotham Pro Black" panose="02000903040000020004" pitchFamily="50" charset="0"/>
              <a:ea typeface="Calibri" panose="020F0502020204030204" pitchFamily="34" charset="0"/>
              <a:cs typeface="Gotham Pro Black" panose="02000903040000020004" pitchFamily="50" charset="0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E9854715-AAE0-C321-A738-A02A5132B189}"/>
              </a:ext>
            </a:extLst>
          </p:cNvPr>
          <p:cNvSpPr/>
          <p:nvPr/>
        </p:nvSpPr>
        <p:spPr>
          <a:xfrm>
            <a:off x="841374" y="1061951"/>
            <a:ext cx="6068712" cy="4841138"/>
          </a:xfrm>
          <a:custGeom>
            <a:avLst/>
            <a:gdLst/>
            <a:ahLst/>
            <a:cxnLst/>
            <a:rect l="l" t="t" r="r" b="b"/>
            <a:pathLst>
              <a:path w="2519679" h="2159635">
                <a:moveTo>
                  <a:pt x="2159254" y="0"/>
                </a:moveTo>
                <a:lnTo>
                  <a:pt x="359918" y="0"/>
                </a:lnTo>
                <a:lnTo>
                  <a:pt x="311078" y="3285"/>
                </a:lnTo>
                <a:lnTo>
                  <a:pt x="264236" y="12857"/>
                </a:lnTo>
                <a:lnTo>
                  <a:pt x="219820" y="28285"/>
                </a:lnTo>
                <a:lnTo>
                  <a:pt x="178259" y="49141"/>
                </a:lnTo>
                <a:lnTo>
                  <a:pt x="139981" y="74997"/>
                </a:lnTo>
                <a:lnTo>
                  <a:pt x="105416" y="105422"/>
                </a:lnTo>
                <a:lnTo>
                  <a:pt x="74992" y="139989"/>
                </a:lnTo>
                <a:lnTo>
                  <a:pt x="49138" y="178268"/>
                </a:lnTo>
                <a:lnTo>
                  <a:pt x="28283" y="219831"/>
                </a:lnTo>
                <a:lnTo>
                  <a:pt x="12856" y="264248"/>
                </a:lnTo>
                <a:lnTo>
                  <a:pt x="3285" y="311091"/>
                </a:lnTo>
                <a:lnTo>
                  <a:pt x="0" y="359930"/>
                </a:lnTo>
                <a:lnTo>
                  <a:pt x="0" y="1799589"/>
                </a:lnTo>
                <a:lnTo>
                  <a:pt x="3285" y="1848429"/>
                </a:lnTo>
                <a:lnTo>
                  <a:pt x="12856" y="1895271"/>
                </a:lnTo>
                <a:lnTo>
                  <a:pt x="28283" y="1939687"/>
                </a:lnTo>
                <a:lnTo>
                  <a:pt x="49138" y="1981248"/>
                </a:lnTo>
                <a:lnTo>
                  <a:pt x="74992" y="2019526"/>
                </a:lnTo>
                <a:lnTo>
                  <a:pt x="105416" y="2054091"/>
                </a:lnTo>
                <a:lnTo>
                  <a:pt x="139981" y="2084515"/>
                </a:lnTo>
                <a:lnTo>
                  <a:pt x="178259" y="2110369"/>
                </a:lnTo>
                <a:lnTo>
                  <a:pt x="219820" y="2131224"/>
                </a:lnTo>
                <a:lnTo>
                  <a:pt x="264236" y="2146651"/>
                </a:lnTo>
                <a:lnTo>
                  <a:pt x="311078" y="2156222"/>
                </a:lnTo>
                <a:lnTo>
                  <a:pt x="359918" y="2159508"/>
                </a:lnTo>
                <a:lnTo>
                  <a:pt x="2159254" y="2159508"/>
                </a:lnTo>
                <a:lnTo>
                  <a:pt x="2208093" y="2156222"/>
                </a:lnTo>
                <a:lnTo>
                  <a:pt x="2254935" y="2146651"/>
                </a:lnTo>
                <a:lnTo>
                  <a:pt x="2299351" y="2131224"/>
                </a:lnTo>
                <a:lnTo>
                  <a:pt x="2340912" y="2110369"/>
                </a:lnTo>
                <a:lnTo>
                  <a:pt x="2379190" y="2084515"/>
                </a:lnTo>
                <a:lnTo>
                  <a:pt x="2413755" y="2054091"/>
                </a:lnTo>
                <a:lnTo>
                  <a:pt x="2444179" y="2019526"/>
                </a:lnTo>
                <a:lnTo>
                  <a:pt x="2470033" y="1981248"/>
                </a:lnTo>
                <a:lnTo>
                  <a:pt x="2490888" y="1939687"/>
                </a:lnTo>
                <a:lnTo>
                  <a:pt x="2506315" y="1895271"/>
                </a:lnTo>
                <a:lnTo>
                  <a:pt x="2515886" y="1848429"/>
                </a:lnTo>
                <a:lnTo>
                  <a:pt x="2519172" y="1799589"/>
                </a:lnTo>
                <a:lnTo>
                  <a:pt x="2519172" y="359930"/>
                </a:lnTo>
                <a:lnTo>
                  <a:pt x="2515886" y="311091"/>
                </a:lnTo>
                <a:lnTo>
                  <a:pt x="2506315" y="264248"/>
                </a:lnTo>
                <a:lnTo>
                  <a:pt x="2490888" y="219831"/>
                </a:lnTo>
                <a:lnTo>
                  <a:pt x="2470033" y="178268"/>
                </a:lnTo>
                <a:lnTo>
                  <a:pt x="2444179" y="139989"/>
                </a:lnTo>
                <a:lnTo>
                  <a:pt x="2413755" y="105422"/>
                </a:lnTo>
                <a:lnTo>
                  <a:pt x="2379190" y="74997"/>
                </a:lnTo>
                <a:lnTo>
                  <a:pt x="2340912" y="49141"/>
                </a:lnTo>
                <a:lnTo>
                  <a:pt x="2299351" y="28285"/>
                </a:lnTo>
                <a:lnTo>
                  <a:pt x="2254935" y="12857"/>
                </a:lnTo>
                <a:lnTo>
                  <a:pt x="2208093" y="3285"/>
                </a:lnTo>
                <a:lnTo>
                  <a:pt x="2159254" y="0"/>
                </a:lnTo>
                <a:close/>
              </a:path>
            </a:pathLst>
          </a:custGeom>
          <a:solidFill>
            <a:srgbClr val="FBD2D3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7B7F0850-6E04-F2C4-D1F6-6CC936E98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072627"/>
              </p:ext>
            </p:extLst>
          </p:nvPr>
        </p:nvGraphicFramePr>
        <p:xfrm>
          <a:off x="1118718" y="1436400"/>
          <a:ext cx="5514023" cy="41142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14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04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ru-RU" sz="1200" b="1" kern="1200" spc="-5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Пояснительная записка</a:t>
                      </a:r>
                      <a:endParaRPr sz="1200" b="1" kern="1200" spc="-5" dirty="0">
                        <a:solidFill>
                          <a:schemeClr val="tx1"/>
                        </a:solidFill>
                        <a:latin typeface="Gotham Pro" panose="02000503040000020004" pitchFamily="50" charset="0"/>
                        <a:ea typeface="+mn-ea"/>
                        <a:cs typeface="Gotham Pro" panose="02000503040000020004" pitchFamily="50" charset="0"/>
                      </a:endParaRPr>
                    </a:p>
                  </a:txBody>
                  <a:tcPr marL="0" marR="0" marT="965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340">
                <a:tc>
                  <a:txBody>
                    <a:bodyPr/>
                    <a:lstStyle/>
                    <a:p>
                      <a:pPr marL="295275" indent="-295275" algn="l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ru-RU" sz="1400" b="1" spc="-5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РАЗДЕЛ</a:t>
                      </a:r>
                      <a:r>
                        <a:rPr lang="ru-RU" sz="1400" b="1" spc="5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 </a:t>
                      </a:r>
                      <a:r>
                        <a:rPr lang="ru-RU" sz="1400" b="1" spc="-5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1. ЦЕЛЕВОЙ</a:t>
                      </a:r>
                      <a:endParaRPr lang="ru-RU" sz="1400" b="1" dirty="0">
                        <a:latin typeface="Gotham Pro" panose="02000503040000020004" pitchFamily="50" charset="0"/>
                        <a:cs typeface="Gotham Pro" panose="02000503040000020004" pitchFamily="50" charset="0"/>
                      </a:endParaRPr>
                    </a:p>
                  </a:txBody>
                  <a:tcPr marL="0" marR="0" marT="5206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360">
                <a:tc>
                  <a:txBody>
                    <a:bodyPr/>
                    <a:lstStyle/>
                    <a:p>
                      <a:pPr marL="180975" indent="-146050">
                        <a:lnSpc>
                          <a:spcPts val="1170"/>
                        </a:lnSpc>
                        <a:spcBef>
                          <a:spcPts val="260"/>
                        </a:spcBef>
                        <a:buClr>
                          <a:srgbClr val="C00000"/>
                        </a:buClr>
                        <a:buSzPct val="116666"/>
                        <a:buFont typeface="Gotham Pro Black"/>
                        <a:buAutoNum type="arabicPeriod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900" spc="-5" dirty="0">
                          <a:latin typeface="Gotham Pro"/>
                          <a:cs typeface="Gotham Pro"/>
                        </a:rPr>
                        <a:t>Цель</a:t>
                      </a:r>
                      <a:r>
                        <a:rPr sz="900" dirty="0">
                          <a:latin typeface="Gotham Pro"/>
                          <a:cs typeface="Gotham Pro"/>
                        </a:rPr>
                        <a:t> и</a:t>
                      </a:r>
                      <a:r>
                        <a:rPr sz="900" spc="-1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задачи</a:t>
                      </a:r>
                      <a:r>
                        <a:rPr sz="900" spc="2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 err="1">
                          <a:latin typeface="Gotham Pro"/>
                          <a:cs typeface="Gotham Pro"/>
                        </a:rPr>
                        <a:t>воспитания</a:t>
                      </a:r>
                      <a:r>
                        <a:rPr sz="900" spc="2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 err="1">
                          <a:latin typeface="Gotham Pro"/>
                          <a:cs typeface="Gotham Pro"/>
                        </a:rPr>
                        <a:t>обучающихся</a:t>
                      </a:r>
                      <a:endParaRPr sz="900" dirty="0">
                        <a:latin typeface="Gotham Pro"/>
                        <a:cs typeface="Gotham Pro"/>
                      </a:endParaRPr>
                    </a:p>
                    <a:p>
                      <a:pPr marL="180975" indent="-146050">
                        <a:lnSpc>
                          <a:spcPts val="1080"/>
                        </a:lnSpc>
                        <a:buClr>
                          <a:srgbClr val="C00000"/>
                        </a:buClr>
                        <a:buSzPct val="116666"/>
                        <a:buFont typeface="Gotham Pro Black"/>
                        <a:buAutoNum type="arabicPeriod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900" spc="-5" dirty="0" err="1">
                          <a:latin typeface="Gotham Pro"/>
                          <a:cs typeface="Gotham Pro"/>
                        </a:rPr>
                        <a:t>Направления</a:t>
                      </a:r>
                      <a:r>
                        <a:rPr sz="900" spc="5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 err="1">
                          <a:latin typeface="Gotham Pro"/>
                          <a:cs typeface="Gotham Pro"/>
                        </a:rPr>
                        <a:t>воспитания</a:t>
                      </a:r>
                      <a:endParaRPr sz="900" dirty="0">
                        <a:latin typeface="Gotham Pro"/>
                        <a:cs typeface="Gotham Pro"/>
                      </a:endParaRPr>
                    </a:p>
                    <a:p>
                      <a:pPr marL="180975" indent="-146050">
                        <a:lnSpc>
                          <a:spcPts val="1155"/>
                        </a:lnSpc>
                        <a:buClr>
                          <a:srgbClr val="C00000"/>
                        </a:buClr>
                        <a:buSzPct val="116666"/>
                        <a:buFont typeface="Gotham Pro Black"/>
                        <a:buAutoNum type="arabicPeriod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900" spc="-5" dirty="0" err="1">
                          <a:latin typeface="Gotham Pro"/>
                          <a:cs typeface="Gotham Pro"/>
                        </a:rPr>
                        <a:t>Целевые</a:t>
                      </a:r>
                      <a:r>
                        <a:rPr sz="900" spc="15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 err="1">
                          <a:latin typeface="Gotham Pro"/>
                          <a:cs typeface="Gotham Pro"/>
                        </a:rPr>
                        <a:t>ориентиры</a:t>
                      </a:r>
                      <a:r>
                        <a:rPr sz="900" spc="35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 err="1">
                          <a:latin typeface="Gotham Pro"/>
                          <a:cs typeface="Gotham Pro"/>
                        </a:rPr>
                        <a:t>воспитания</a:t>
                      </a:r>
                      <a:endParaRPr lang="ru-RU" sz="900" dirty="0">
                        <a:latin typeface="Gotham Pro"/>
                        <a:cs typeface="Gotham Pro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2">
                <a:tc>
                  <a:txBody>
                    <a:bodyPr/>
                    <a:lstStyle/>
                    <a:p>
                      <a:pPr marL="296863" indent="-296863" algn="l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ru-RU" sz="1400" b="1" spc="0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РАЗДЕЛ 2. СОДЕРЖАТЕЛЬНЫЙ</a:t>
                      </a:r>
                      <a:endParaRPr lang="ru-RU" sz="1400" spc="0" dirty="0">
                        <a:latin typeface="Gotham Pro" panose="02000503040000020004" pitchFamily="50" charset="0"/>
                        <a:cs typeface="Gotham Pro" panose="02000503040000020004" pitchFamily="50" charset="0"/>
                      </a:endParaRPr>
                    </a:p>
                  </a:txBody>
                  <a:tcPr marL="0" marR="0" marT="5206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249">
                <a:tc>
                  <a:txBody>
                    <a:bodyPr/>
                    <a:lstStyle/>
                    <a:p>
                      <a:pPr marL="180975" indent="-180975">
                        <a:lnSpc>
                          <a:spcPts val="1170"/>
                        </a:lnSpc>
                        <a:spcBef>
                          <a:spcPts val="260"/>
                        </a:spcBef>
                        <a:buClr>
                          <a:srgbClr val="C00000"/>
                        </a:buClr>
                        <a:buSzPct val="116666"/>
                        <a:buFont typeface="Gotham Pro Black"/>
                        <a:buAutoNum type="arabicPeriod"/>
                        <a:tabLst>
                          <a:tab pos="410845" algn="l"/>
                          <a:tab pos="411480" algn="l"/>
                        </a:tabLst>
                      </a:pPr>
                      <a:r>
                        <a:rPr sz="900" spc="-5" dirty="0">
                          <a:latin typeface="Gotham Pro"/>
                          <a:cs typeface="Gotham Pro"/>
                        </a:rPr>
                        <a:t>Уклад</a:t>
                      </a:r>
                      <a:r>
                        <a:rPr sz="900" spc="-2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образовательной</a:t>
                      </a:r>
                      <a:r>
                        <a:rPr sz="900" spc="5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 err="1">
                          <a:latin typeface="Gotham Pro"/>
                          <a:cs typeface="Gotham Pro"/>
                        </a:rPr>
                        <a:t>орг</a:t>
                      </a:r>
                      <a:r>
                        <a:rPr lang="ru-RU" sz="900" spc="-5" dirty="0" err="1">
                          <a:latin typeface="Gotham Pro"/>
                          <a:cs typeface="Gotham Pro"/>
                        </a:rPr>
                        <a:t>анизации</a:t>
                      </a:r>
                      <a:r>
                        <a:rPr lang="ru-RU" sz="900" spc="15" dirty="0">
                          <a:latin typeface="Gotham Pro"/>
                          <a:cs typeface="Gotham Pro"/>
                        </a:rPr>
                        <a:t>, реализующей программы СПО</a:t>
                      </a:r>
                      <a:endParaRPr sz="900" dirty="0">
                        <a:latin typeface="Gotham Pro"/>
                        <a:cs typeface="Gotham Pro"/>
                      </a:endParaRPr>
                    </a:p>
                    <a:p>
                      <a:pPr marL="180975" marR="1842770" indent="-180975">
                        <a:lnSpc>
                          <a:spcPts val="1080"/>
                        </a:lnSpc>
                        <a:spcBef>
                          <a:spcPts val="100"/>
                        </a:spcBef>
                        <a:buClr>
                          <a:srgbClr val="C00000"/>
                        </a:buClr>
                        <a:buSzPct val="116666"/>
                        <a:buFont typeface="Gotham Pro Black"/>
                        <a:buAutoNum type="arabicPeriod"/>
                        <a:tabLst>
                          <a:tab pos="410845" algn="l"/>
                          <a:tab pos="411480" algn="l"/>
                        </a:tabLst>
                      </a:pPr>
                      <a:r>
                        <a:rPr lang="ru-RU" sz="900" spc="-5" dirty="0">
                          <a:latin typeface="Gotham Pro"/>
                          <a:cs typeface="Gotham Pro"/>
                        </a:rPr>
                        <a:t>Воспитательные модули: виды, формы, содержание </a:t>
                      </a:r>
                      <a:r>
                        <a:rPr lang="ru-RU" sz="900" spc="-5" dirty="0" err="1">
                          <a:solidFill>
                            <a:schemeClr val="tx1"/>
                          </a:solidFill>
                          <a:latin typeface="Gotham Pro"/>
                          <a:cs typeface="Gotham Pro"/>
                        </a:rPr>
                        <a:t>воспиательной</a:t>
                      </a:r>
                      <a:r>
                        <a:rPr lang="ru-RU" sz="900" spc="-5" dirty="0">
                          <a:latin typeface="Gotham Pro"/>
                          <a:cs typeface="Gotham Pro"/>
                        </a:rPr>
                        <a:t> деятельности</a:t>
                      </a:r>
                      <a:endParaRPr sz="900" dirty="0">
                        <a:latin typeface="Gotham Pro"/>
                        <a:cs typeface="Gotham Pro"/>
                      </a:endParaRPr>
                    </a:p>
                  </a:txBody>
                  <a:tcPr marL="0" marR="0" marT="330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584">
                <a:tc>
                  <a:txBody>
                    <a:bodyPr/>
                    <a:lstStyle/>
                    <a:p>
                      <a:pPr marL="295275" indent="-295275" algn="l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500" b="1" spc="0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РАЗДЕЛ 3. ОРГАНИЗАЦИОННЫЙ</a:t>
                      </a:r>
                      <a:endParaRPr lang="ru-RU" sz="1500" spc="0" dirty="0">
                        <a:latin typeface="Gotham Pro" panose="02000503040000020004" pitchFamily="50" charset="0"/>
                        <a:cs typeface="Gotham Pro" panose="02000503040000020004" pitchFamily="50" charset="0"/>
                      </a:endParaRPr>
                    </a:p>
                  </a:txBody>
                  <a:tcPr marL="0" marR="0" marT="11303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4149">
                <a:tc>
                  <a:txBody>
                    <a:bodyPr/>
                    <a:lstStyle/>
                    <a:p>
                      <a:pPr marL="180975" indent="-146050">
                        <a:lnSpc>
                          <a:spcPts val="1170"/>
                        </a:lnSpc>
                        <a:spcBef>
                          <a:spcPts val="260"/>
                        </a:spcBef>
                        <a:buClr>
                          <a:srgbClr val="C00000"/>
                        </a:buClr>
                        <a:buSzPct val="116666"/>
                        <a:buFont typeface="Gotham Pro Black"/>
                        <a:buAutoNum type="arabicPeriod"/>
                        <a:tabLst>
                          <a:tab pos="180975" algn="l"/>
                        </a:tabLst>
                      </a:pPr>
                      <a:r>
                        <a:rPr sz="900" spc="-5" dirty="0" err="1">
                          <a:latin typeface="Gotham Pro"/>
                          <a:cs typeface="Gotham Pro"/>
                        </a:rPr>
                        <a:t>Кадровое</a:t>
                      </a:r>
                      <a:r>
                        <a:rPr sz="900" spc="1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 err="1">
                          <a:latin typeface="Gotham Pro"/>
                          <a:cs typeface="Gotham Pro"/>
                        </a:rPr>
                        <a:t>обеспечение</a:t>
                      </a:r>
                      <a:endParaRPr sz="900" dirty="0">
                        <a:latin typeface="Gotham Pro"/>
                        <a:cs typeface="Gotham Pro"/>
                      </a:endParaRPr>
                    </a:p>
                    <a:p>
                      <a:pPr marL="180975" indent="-146050">
                        <a:lnSpc>
                          <a:spcPts val="1080"/>
                        </a:lnSpc>
                        <a:buClr>
                          <a:srgbClr val="C00000"/>
                        </a:buClr>
                        <a:buSzPct val="116666"/>
                        <a:buFont typeface="Gotham Pro Black"/>
                        <a:buAutoNum type="arabicPeriod"/>
                        <a:tabLst>
                          <a:tab pos="180975" algn="l"/>
                        </a:tabLst>
                      </a:pPr>
                      <a:r>
                        <a:rPr sz="900" spc="-5" dirty="0" err="1">
                          <a:latin typeface="Gotham Pro"/>
                          <a:cs typeface="Gotham Pro"/>
                        </a:rPr>
                        <a:t>Нормативно-методическое</a:t>
                      </a:r>
                      <a:r>
                        <a:rPr sz="900" spc="45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 err="1">
                          <a:latin typeface="Gotham Pro"/>
                          <a:cs typeface="Gotham Pro"/>
                        </a:rPr>
                        <a:t>обеспечение</a:t>
                      </a:r>
                      <a:endParaRPr sz="900" dirty="0">
                        <a:latin typeface="Gotham Pro"/>
                        <a:cs typeface="Gotham Pro"/>
                      </a:endParaRPr>
                    </a:p>
                    <a:p>
                      <a:pPr marL="180975" marR="1557655" indent="-146050">
                        <a:lnSpc>
                          <a:spcPts val="1080"/>
                        </a:lnSpc>
                        <a:spcBef>
                          <a:spcPts val="100"/>
                        </a:spcBef>
                        <a:buClr>
                          <a:srgbClr val="C00000"/>
                        </a:buClr>
                        <a:buSzPct val="116666"/>
                        <a:buFont typeface="Gotham Pro Black"/>
                        <a:buAutoNum type="arabicPeriod"/>
                        <a:tabLst>
                          <a:tab pos="180975" algn="l"/>
                        </a:tabLst>
                      </a:pPr>
                      <a:r>
                        <a:rPr sz="900" spc="-5" dirty="0">
                          <a:latin typeface="Gotham Pro"/>
                          <a:cs typeface="Gotham Pro"/>
                        </a:rPr>
                        <a:t>Требования</a:t>
                      </a:r>
                      <a:r>
                        <a:rPr sz="900" spc="1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dirty="0">
                          <a:latin typeface="Gotham Pro"/>
                          <a:cs typeface="Gotham Pro"/>
                        </a:rPr>
                        <a:t>к</a:t>
                      </a:r>
                      <a:r>
                        <a:rPr sz="900" spc="5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условиям</a:t>
                      </a:r>
                      <a:r>
                        <a:rPr sz="900" spc="1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работы</a:t>
                      </a:r>
                      <a:r>
                        <a:rPr sz="900" spc="2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dirty="0">
                          <a:latin typeface="Gotham Pro"/>
                          <a:cs typeface="Gotham Pro"/>
                        </a:rPr>
                        <a:t>с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обучающимися </a:t>
                      </a:r>
                      <a:r>
                        <a:rPr sz="900" spc="-254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dirty="0">
                          <a:latin typeface="Gotham Pro"/>
                          <a:cs typeface="Gotham Pro"/>
                        </a:rPr>
                        <a:t>с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особыми</a:t>
                      </a:r>
                      <a:r>
                        <a:rPr sz="90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образовательными</a:t>
                      </a:r>
                      <a:r>
                        <a:rPr sz="900" spc="55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потребностями</a:t>
                      </a:r>
                      <a:endParaRPr sz="900" dirty="0">
                        <a:latin typeface="Gotham Pro"/>
                        <a:cs typeface="Gotham Pro"/>
                      </a:endParaRPr>
                    </a:p>
                    <a:p>
                      <a:pPr marL="180975" indent="-146050">
                        <a:lnSpc>
                          <a:spcPts val="1060"/>
                        </a:lnSpc>
                        <a:buClr>
                          <a:srgbClr val="C00000"/>
                        </a:buClr>
                        <a:buSzPct val="116666"/>
                        <a:buFont typeface="Gotham Pro Black"/>
                        <a:buAutoNum type="arabicPeriod"/>
                        <a:tabLst>
                          <a:tab pos="180975" algn="l"/>
                        </a:tabLst>
                      </a:pPr>
                      <a:r>
                        <a:rPr sz="900" spc="-5" dirty="0">
                          <a:latin typeface="Gotham Pro"/>
                          <a:cs typeface="Gotham Pro"/>
                        </a:rPr>
                        <a:t>Система</a:t>
                      </a:r>
                      <a:r>
                        <a:rPr sz="900" spc="5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поощрения</a:t>
                      </a:r>
                      <a:r>
                        <a:rPr sz="900" spc="2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 err="1">
                          <a:latin typeface="Gotham Pro"/>
                          <a:cs typeface="Gotham Pro"/>
                        </a:rPr>
                        <a:t>профессиональной</a:t>
                      </a:r>
                      <a:r>
                        <a:rPr sz="900" spc="5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 err="1">
                          <a:latin typeface="Gotham Pro"/>
                          <a:cs typeface="Gotham Pro"/>
                        </a:rPr>
                        <a:t>успешности</a:t>
                      </a:r>
                      <a:r>
                        <a:rPr lang="ru-RU" sz="900" spc="-5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dirty="0">
                          <a:latin typeface="Gotham Pro"/>
                          <a:cs typeface="Gotham Pro"/>
                        </a:rPr>
                        <a:t>и </a:t>
                      </a:r>
                      <a:r>
                        <a:rPr sz="900" spc="-5" dirty="0" err="1">
                          <a:latin typeface="Gotham Pro"/>
                          <a:cs typeface="Gotham Pro"/>
                        </a:rPr>
                        <a:t>проявлений</a:t>
                      </a:r>
                      <a:r>
                        <a:rPr sz="900" spc="1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 err="1">
                          <a:latin typeface="Gotham Pro"/>
                          <a:cs typeface="Gotham Pro"/>
                        </a:rPr>
                        <a:t>активной</a:t>
                      </a:r>
                      <a:r>
                        <a:rPr sz="900" spc="1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жизненной</a:t>
                      </a:r>
                      <a:r>
                        <a:rPr sz="900" spc="25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10" dirty="0">
                          <a:latin typeface="Gotham Pro"/>
                          <a:cs typeface="Gotham Pro"/>
                        </a:rPr>
                        <a:t>позиции</a:t>
                      </a:r>
                      <a:r>
                        <a:rPr sz="900" spc="1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обучающихся</a:t>
                      </a:r>
                      <a:endParaRPr sz="900" dirty="0">
                        <a:latin typeface="Gotham Pro"/>
                        <a:cs typeface="Gotham Pro"/>
                      </a:endParaRPr>
                    </a:p>
                    <a:p>
                      <a:pPr marL="180975" indent="-146050">
                        <a:lnSpc>
                          <a:spcPts val="1070"/>
                        </a:lnSpc>
                        <a:buClr>
                          <a:srgbClr val="C00000"/>
                        </a:buClr>
                        <a:buSzPct val="116666"/>
                        <a:buFont typeface="Gotham Pro Black"/>
                        <a:buAutoNum type="arabicPeriod" startAt="5"/>
                        <a:tabLst>
                          <a:tab pos="180975" algn="l"/>
                        </a:tabLst>
                      </a:pPr>
                      <a:r>
                        <a:rPr sz="900" spc="-5" dirty="0">
                          <a:latin typeface="Gotham Pro"/>
                          <a:cs typeface="Gotham Pro"/>
                        </a:rPr>
                        <a:t>Анализ </a:t>
                      </a:r>
                      <a:r>
                        <a:rPr sz="900" spc="-5" dirty="0" err="1">
                          <a:latin typeface="Gotham Pro"/>
                          <a:cs typeface="Gotham Pro"/>
                        </a:rPr>
                        <a:t>воспитательного</a:t>
                      </a:r>
                      <a:r>
                        <a:rPr sz="900" spc="4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 err="1">
                          <a:latin typeface="Gotham Pro"/>
                          <a:cs typeface="Gotham Pro"/>
                        </a:rPr>
                        <a:t>процесса</a:t>
                      </a:r>
                      <a:endParaRPr lang="ru-RU" sz="900" spc="-5" dirty="0">
                        <a:latin typeface="Gotham Pro"/>
                        <a:cs typeface="Gotham Pro"/>
                      </a:endParaRPr>
                    </a:p>
                    <a:p>
                      <a:pPr marL="0" marR="0" lvl="0" indent="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1200" spc="-5" dirty="0">
                        <a:solidFill>
                          <a:schemeClr val="tx1"/>
                        </a:solidFill>
                        <a:latin typeface="Gotham Pro"/>
                        <a:ea typeface="+mn-ea"/>
                        <a:cs typeface="Gotham Pro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spc="-5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Приложение 1. ПРИМЕРНЫЙ КАЛЕНДАРНЫЙ ПЛАН </a:t>
                      </a:r>
                      <a:br>
                        <a:rPr lang="ru-RU" sz="1400" b="1" kern="1200" spc="-5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</a:br>
                      <a:r>
                        <a:rPr lang="ru-RU" sz="1400" b="1" kern="1200" spc="-5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ВОСПИТАТЕЛЬНОЙ РАБОТЫ</a:t>
                      </a:r>
                      <a:endParaRPr lang="ru-RU" sz="1400" b="0" dirty="0">
                        <a:effectLst/>
                        <a:latin typeface="Gotham Pro" panose="02000503040000020004" pitchFamily="50" charset="0"/>
                        <a:ea typeface="Calibri" panose="020F0502020204030204" pitchFamily="34" charset="0"/>
                        <a:cs typeface="Gotham Pro" panose="02000503040000020004" pitchFamily="50" charset="0"/>
                      </a:endParaRPr>
                    </a:p>
                    <a:p>
                      <a:pPr marL="34925" indent="0">
                        <a:lnSpc>
                          <a:spcPts val="1070"/>
                        </a:lnSpc>
                        <a:buClr>
                          <a:srgbClr val="C00000"/>
                        </a:buClr>
                        <a:buSzPct val="116666"/>
                        <a:buFont typeface="Gotham Pro Black"/>
                        <a:buNone/>
                        <a:tabLst>
                          <a:tab pos="410845" algn="l"/>
                          <a:tab pos="411480" algn="l"/>
                        </a:tabLst>
                      </a:pPr>
                      <a:endParaRPr lang="ru-RU" sz="900" spc="-5" dirty="0">
                        <a:latin typeface="Gotham Pro"/>
                        <a:cs typeface="Gotham Pro"/>
                      </a:endParaRPr>
                    </a:p>
                  </a:txBody>
                  <a:tcPr marL="0" marR="0" marT="330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63E62725-E132-BF4C-6CFA-4BF6ECB94746}"/>
              </a:ext>
            </a:extLst>
          </p:cNvPr>
          <p:cNvGrpSpPr/>
          <p:nvPr/>
        </p:nvGrpSpPr>
        <p:grpSpPr>
          <a:xfrm>
            <a:off x="6164493" y="1927475"/>
            <a:ext cx="2915215" cy="2114644"/>
            <a:chOff x="6721476" y="2805835"/>
            <a:chExt cx="2478339" cy="1246329"/>
          </a:xfrm>
        </p:grpSpPr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FE989106-B237-1E9A-8939-8D708FC9BB9A}"/>
                </a:ext>
              </a:extLst>
            </p:cNvPr>
            <p:cNvSpPr/>
            <p:nvPr/>
          </p:nvSpPr>
          <p:spPr>
            <a:xfrm>
              <a:off x="6793678" y="2805835"/>
              <a:ext cx="2333935" cy="1246329"/>
            </a:xfrm>
            <a:custGeom>
              <a:avLst/>
              <a:gdLst/>
              <a:ahLst/>
              <a:cxnLst/>
              <a:rect l="l" t="t" r="r" b="b"/>
              <a:pathLst>
                <a:path w="2519679" h="2159635">
                  <a:moveTo>
                    <a:pt x="2159254" y="0"/>
                  </a:moveTo>
                  <a:lnTo>
                    <a:pt x="359930" y="0"/>
                  </a:lnTo>
                  <a:lnTo>
                    <a:pt x="311088" y="3285"/>
                  </a:lnTo>
                  <a:lnTo>
                    <a:pt x="264243" y="12857"/>
                  </a:lnTo>
                  <a:lnTo>
                    <a:pt x="219825" y="28285"/>
                  </a:lnTo>
                  <a:lnTo>
                    <a:pt x="178262" y="49141"/>
                  </a:lnTo>
                  <a:lnTo>
                    <a:pt x="139984" y="74997"/>
                  </a:lnTo>
                  <a:lnTo>
                    <a:pt x="105417" y="105422"/>
                  </a:lnTo>
                  <a:lnTo>
                    <a:pt x="74993" y="139989"/>
                  </a:lnTo>
                  <a:lnTo>
                    <a:pt x="49139" y="178268"/>
                  </a:lnTo>
                  <a:lnTo>
                    <a:pt x="28283" y="219831"/>
                  </a:lnTo>
                  <a:lnTo>
                    <a:pt x="12856" y="264248"/>
                  </a:lnTo>
                  <a:lnTo>
                    <a:pt x="3285" y="311091"/>
                  </a:lnTo>
                  <a:lnTo>
                    <a:pt x="0" y="359930"/>
                  </a:lnTo>
                  <a:lnTo>
                    <a:pt x="0" y="1799589"/>
                  </a:lnTo>
                  <a:lnTo>
                    <a:pt x="3285" y="1848429"/>
                  </a:lnTo>
                  <a:lnTo>
                    <a:pt x="12856" y="1895271"/>
                  </a:lnTo>
                  <a:lnTo>
                    <a:pt x="28283" y="1939687"/>
                  </a:lnTo>
                  <a:lnTo>
                    <a:pt x="49139" y="1981248"/>
                  </a:lnTo>
                  <a:lnTo>
                    <a:pt x="74993" y="2019526"/>
                  </a:lnTo>
                  <a:lnTo>
                    <a:pt x="105417" y="2054091"/>
                  </a:lnTo>
                  <a:lnTo>
                    <a:pt x="139984" y="2084515"/>
                  </a:lnTo>
                  <a:lnTo>
                    <a:pt x="178262" y="2110369"/>
                  </a:lnTo>
                  <a:lnTo>
                    <a:pt x="219825" y="2131224"/>
                  </a:lnTo>
                  <a:lnTo>
                    <a:pt x="264243" y="2146651"/>
                  </a:lnTo>
                  <a:lnTo>
                    <a:pt x="311088" y="2156222"/>
                  </a:lnTo>
                  <a:lnTo>
                    <a:pt x="359930" y="2159508"/>
                  </a:lnTo>
                  <a:lnTo>
                    <a:pt x="2159254" y="2159508"/>
                  </a:lnTo>
                  <a:lnTo>
                    <a:pt x="2208093" y="2156222"/>
                  </a:lnTo>
                  <a:lnTo>
                    <a:pt x="2254935" y="2146651"/>
                  </a:lnTo>
                  <a:lnTo>
                    <a:pt x="2299351" y="2131224"/>
                  </a:lnTo>
                  <a:lnTo>
                    <a:pt x="2340912" y="2110369"/>
                  </a:lnTo>
                  <a:lnTo>
                    <a:pt x="2379190" y="2084515"/>
                  </a:lnTo>
                  <a:lnTo>
                    <a:pt x="2413755" y="2054091"/>
                  </a:lnTo>
                  <a:lnTo>
                    <a:pt x="2444179" y="2019526"/>
                  </a:lnTo>
                  <a:lnTo>
                    <a:pt x="2470033" y="1981248"/>
                  </a:lnTo>
                  <a:lnTo>
                    <a:pt x="2490888" y="1939687"/>
                  </a:lnTo>
                  <a:lnTo>
                    <a:pt x="2506315" y="1895271"/>
                  </a:lnTo>
                  <a:lnTo>
                    <a:pt x="2515886" y="1848429"/>
                  </a:lnTo>
                  <a:lnTo>
                    <a:pt x="2519172" y="1799589"/>
                  </a:lnTo>
                  <a:lnTo>
                    <a:pt x="2519172" y="359930"/>
                  </a:lnTo>
                  <a:lnTo>
                    <a:pt x="2515886" y="311091"/>
                  </a:lnTo>
                  <a:lnTo>
                    <a:pt x="2506315" y="264248"/>
                  </a:lnTo>
                  <a:lnTo>
                    <a:pt x="2490888" y="219831"/>
                  </a:lnTo>
                  <a:lnTo>
                    <a:pt x="2470033" y="178268"/>
                  </a:lnTo>
                  <a:lnTo>
                    <a:pt x="2444179" y="139989"/>
                  </a:lnTo>
                  <a:lnTo>
                    <a:pt x="2413755" y="105422"/>
                  </a:lnTo>
                  <a:lnTo>
                    <a:pt x="2379190" y="74997"/>
                  </a:lnTo>
                  <a:lnTo>
                    <a:pt x="2340912" y="49141"/>
                  </a:lnTo>
                  <a:lnTo>
                    <a:pt x="2299351" y="28285"/>
                  </a:lnTo>
                  <a:lnTo>
                    <a:pt x="2254935" y="12857"/>
                  </a:lnTo>
                  <a:lnTo>
                    <a:pt x="2208093" y="3285"/>
                  </a:lnTo>
                  <a:lnTo>
                    <a:pt x="21592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46B22188-B2CE-4B70-FA40-857640C50D46}"/>
                </a:ext>
              </a:extLst>
            </p:cNvPr>
            <p:cNvSpPr txBox="1"/>
            <p:nvPr/>
          </p:nvSpPr>
          <p:spPr>
            <a:xfrm>
              <a:off x="6721476" y="3279820"/>
              <a:ext cx="2478339" cy="29325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66700" marR="261620" indent="1905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050" spc="-5" dirty="0">
                  <a:latin typeface="Gotham Pro Medium"/>
                  <a:cs typeface="Gotham Pro Medium"/>
                </a:rPr>
                <a:t>Приложение 2. </a:t>
              </a:r>
              <a:r>
                <a:rPr sz="1050" spc="-5" dirty="0">
                  <a:latin typeface="Gotham Pro Medium"/>
                  <a:cs typeface="Gotham Pro Medium"/>
                </a:rPr>
                <a:t>Примерная </a:t>
              </a:r>
              <a:r>
                <a:rPr sz="1050" spc="-525" dirty="0">
                  <a:latin typeface="Gotham Pro Medium"/>
                  <a:cs typeface="Gotham Pro Medium"/>
                </a:rPr>
                <a:t> </a:t>
              </a:r>
              <a:r>
                <a:rPr sz="1050" spc="-5" dirty="0">
                  <a:latin typeface="Gotham Pro Medium"/>
                  <a:cs typeface="Gotham Pro Medium"/>
                </a:rPr>
                <a:t>рабочая </a:t>
              </a:r>
              <a:r>
                <a:rPr sz="1050" dirty="0">
                  <a:latin typeface="Gotham Pro Medium"/>
                  <a:cs typeface="Gotham Pro Medium"/>
                </a:rPr>
                <a:t> </a:t>
              </a:r>
              <a:r>
                <a:rPr sz="1050" spc="-10" dirty="0">
                  <a:latin typeface="Gotham Pro Medium"/>
                  <a:cs typeface="Gotham Pro Medium"/>
                </a:rPr>
                <a:t>программа </a:t>
              </a:r>
              <a:r>
                <a:rPr sz="1050" spc="-5" dirty="0">
                  <a:latin typeface="Gotham Pro Medium"/>
                  <a:cs typeface="Gotham Pro Medium"/>
                </a:rPr>
                <a:t> </a:t>
              </a:r>
              <a:r>
                <a:rPr sz="1050" spc="-10" dirty="0">
                  <a:latin typeface="Gotham Pro Medium"/>
                  <a:cs typeface="Gotham Pro Medium"/>
                </a:rPr>
                <a:t>в</a:t>
              </a:r>
              <a:r>
                <a:rPr sz="1050" spc="5" dirty="0">
                  <a:latin typeface="Gotham Pro Medium"/>
                  <a:cs typeface="Gotham Pro Medium"/>
                </a:rPr>
                <a:t>о</a:t>
              </a:r>
              <a:r>
                <a:rPr sz="1050" dirty="0">
                  <a:latin typeface="Gotham Pro Medium"/>
                  <a:cs typeface="Gotham Pro Medium"/>
                </a:rPr>
                <a:t>с</a:t>
              </a:r>
              <a:r>
                <a:rPr sz="1050" spc="-10" dirty="0">
                  <a:latin typeface="Gotham Pro Medium"/>
                  <a:cs typeface="Gotham Pro Medium"/>
                </a:rPr>
                <a:t>п</a:t>
              </a:r>
              <a:r>
                <a:rPr sz="1050" spc="-5" dirty="0">
                  <a:latin typeface="Gotham Pro Medium"/>
                  <a:cs typeface="Gotham Pro Medium"/>
                </a:rPr>
                <a:t>итания</a:t>
              </a:r>
              <a:endParaRPr sz="1050" dirty="0">
                <a:latin typeface="Gotham Pro Medium"/>
                <a:cs typeface="Gotham Pro Medium"/>
              </a:endParaRPr>
            </a:p>
            <a:p>
              <a:pPr marL="12700" marR="5080" algn="ctr">
                <a:lnSpc>
                  <a:spcPct val="100000"/>
                </a:lnSpc>
              </a:pPr>
              <a:r>
                <a:rPr sz="1050" spc="-5" dirty="0">
                  <a:latin typeface="Gotham Pro Medium"/>
                  <a:cs typeface="Gotham Pro Medium"/>
                </a:rPr>
                <a:t>по</a:t>
              </a:r>
              <a:r>
                <a:rPr sz="1050" spc="-35" dirty="0">
                  <a:latin typeface="Gotham Pro Medium"/>
                  <a:cs typeface="Gotham Pro Medium"/>
                </a:rPr>
                <a:t> </a:t>
              </a:r>
              <a:r>
                <a:rPr sz="1050" spc="-5" dirty="0">
                  <a:latin typeface="Gotham Pro Medium"/>
                  <a:cs typeface="Gotham Pro Medium"/>
                </a:rPr>
                <a:t>профессии</a:t>
              </a:r>
              <a:r>
                <a:rPr sz="1050" spc="-30" dirty="0">
                  <a:latin typeface="Gotham Pro Medium"/>
                  <a:cs typeface="Gotham Pro Medium"/>
                </a:rPr>
                <a:t> </a:t>
              </a:r>
              <a:r>
                <a:rPr sz="1050" dirty="0">
                  <a:latin typeface="Gotham Pro Medium"/>
                  <a:cs typeface="Gotham Pro Medium"/>
                </a:rPr>
                <a:t>/ </a:t>
              </a:r>
              <a:r>
                <a:rPr sz="1050" spc="-525" dirty="0">
                  <a:latin typeface="Gotham Pro Medium"/>
                  <a:cs typeface="Gotham Pro Medium"/>
                </a:rPr>
                <a:t> </a:t>
              </a:r>
              <a:r>
                <a:rPr sz="1050" spc="-5" dirty="0">
                  <a:latin typeface="Gotham Pro Medium"/>
                  <a:cs typeface="Gotham Pro Medium"/>
                </a:rPr>
                <a:t>специальности</a:t>
              </a:r>
              <a:endParaRPr sz="1050" dirty="0">
                <a:latin typeface="Gotham Pro Medium"/>
                <a:cs typeface="Gotham Pro Medium"/>
              </a:endParaRPr>
            </a:p>
          </p:txBody>
        </p:sp>
      </p:grpSp>
      <p:sp>
        <p:nvSpPr>
          <p:cNvPr id="3" name="object 9">
            <a:extLst>
              <a:ext uri="{FF2B5EF4-FFF2-40B4-BE49-F238E27FC236}">
                <a16:creationId xmlns:a16="http://schemas.microsoft.com/office/drawing/2014/main" id="{B4174DD6-AE50-098C-74D2-B85B13788681}"/>
              </a:ext>
            </a:extLst>
          </p:cNvPr>
          <p:cNvSpPr/>
          <p:nvPr/>
        </p:nvSpPr>
        <p:spPr>
          <a:xfrm>
            <a:off x="9704483" y="4568021"/>
            <a:ext cx="2487517" cy="2289979"/>
          </a:xfrm>
          <a:custGeom>
            <a:avLst/>
            <a:gdLst/>
            <a:ahLst/>
            <a:cxnLst/>
            <a:rect l="l" t="t" r="r" b="b"/>
            <a:pathLst>
              <a:path w="4102100" h="3776345">
                <a:moveTo>
                  <a:pt x="4101909" y="1118895"/>
                </a:moveTo>
                <a:lnTo>
                  <a:pt x="2749131" y="1421663"/>
                </a:lnTo>
                <a:lnTo>
                  <a:pt x="2749131" y="1605394"/>
                </a:lnTo>
                <a:lnTo>
                  <a:pt x="2704211" y="2024646"/>
                </a:lnTo>
                <a:lnTo>
                  <a:pt x="2400795" y="1982266"/>
                </a:lnTo>
                <a:lnTo>
                  <a:pt x="2300605" y="1702015"/>
                </a:lnTo>
                <a:lnTo>
                  <a:pt x="2282088" y="1671320"/>
                </a:lnTo>
                <a:lnTo>
                  <a:pt x="2254224" y="1650809"/>
                </a:lnTo>
                <a:lnTo>
                  <a:pt x="2220696" y="1642262"/>
                </a:lnTo>
                <a:lnTo>
                  <a:pt x="2185263" y="1647431"/>
                </a:lnTo>
                <a:lnTo>
                  <a:pt x="2154580" y="1665922"/>
                </a:lnTo>
                <a:lnTo>
                  <a:pt x="2134082" y="1693786"/>
                </a:lnTo>
                <a:lnTo>
                  <a:pt x="2125535" y="1727301"/>
                </a:lnTo>
                <a:lnTo>
                  <a:pt x="2130679" y="1762760"/>
                </a:lnTo>
                <a:lnTo>
                  <a:pt x="2199068" y="1954085"/>
                </a:lnTo>
                <a:lnTo>
                  <a:pt x="1520748" y="1859343"/>
                </a:lnTo>
                <a:lnTo>
                  <a:pt x="1525130" y="1853260"/>
                </a:lnTo>
                <a:lnTo>
                  <a:pt x="1533334" y="1819656"/>
                </a:lnTo>
                <a:lnTo>
                  <a:pt x="1527810" y="1784248"/>
                </a:lnTo>
                <a:lnTo>
                  <a:pt x="1453908" y="1584185"/>
                </a:lnTo>
                <a:lnTo>
                  <a:pt x="2702001" y="1605368"/>
                </a:lnTo>
                <a:lnTo>
                  <a:pt x="2721584" y="1601470"/>
                </a:lnTo>
                <a:lnTo>
                  <a:pt x="2744406" y="1605394"/>
                </a:lnTo>
                <a:lnTo>
                  <a:pt x="2749131" y="1605394"/>
                </a:lnTo>
                <a:lnTo>
                  <a:pt x="2749131" y="1421663"/>
                </a:lnTo>
                <a:lnTo>
                  <a:pt x="2725470" y="1426946"/>
                </a:lnTo>
                <a:lnTo>
                  <a:pt x="2721178" y="1428826"/>
                </a:lnTo>
                <a:lnTo>
                  <a:pt x="2703499" y="1424940"/>
                </a:lnTo>
                <a:lnTo>
                  <a:pt x="1386827" y="1402562"/>
                </a:lnTo>
                <a:lnTo>
                  <a:pt x="1354607" y="1315339"/>
                </a:lnTo>
                <a:lnTo>
                  <a:pt x="1354607" y="1836127"/>
                </a:lnTo>
                <a:lnTo>
                  <a:pt x="1053439" y="1794052"/>
                </a:lnTo>
                <a:lnTo>
                  <a:pt x="995375" y="1576387"/>
                </a:lnTo>
                <a:lnTo>
                  <a:pt x="1260335" y="1580896"/>
                </a:lnTo>
                <a:lnTo>
                  <a:pt x="1354607" y="1836127"/>
                </a:lnTo>
                <a:lnTo>
                  <a:pt x="1354607" y="1315339"/>
                </a:lnTo>
                <a:lnTo>
                  <a:pt x="1193253" y="878484"/>
                </a:lnTo>
                <a:lnTo>
                  <a:pt x="1193253" y="1399273"/>
                </a:lnTo>
                <a:lnTo>
                  <a:pt x="947013" y="1395082"/>
                </a:lnTo>
                <a:lnTo>
                  <a:pt x="645718" y="265633"/>
                </a:lnTo>
                <a:lnTo>
                  <a:pt x="755484" y="214071"/>
                </a:lnTo>
                <a:lnTo>
                  <a:pt x="1193253" y="1399273"/>
                </a:lnTo>
                <a:lnTo>
                  <a:pt x="1193253" y="878484"/>
                </a:lnTo>
                <a:lnTo>
                  <a:pt x="891628" y="61836"/>
                </a:lnTo>
                <a:lnTo>
                  <a:pt x="890752" y="60439"/>
                </a:lnTo>
                <a:lnTo>
                  <a:pt x="888657" y="51841"/>
                </a:lnTo>
                <a:lnTo>
                  <a:pt x="867308" y="23050"/>
                </a:lnTo>
                <a:lnTo>
                  <a:pt x="837615" y="5308"/>
                </a:lnTo>
                <a:lnTo>
                  <a:pt x="803427" y="0"/>
                </a:lnTo>
                <a:lnTo>
                  <a:pt x="768629" y="8521"/>
                </a:lnTo>
                <a:lnTo>
                  <a:pt x="51816" y="345236"/>
                </a:lnTo>
                <a:lnTo>
                  <a:pt x="23037" y="366585"/>
                </a:lnTo>
                <a:lnTo>
                  <a:pt x="5308" y="396278"/>
                </a:lnTo>
                <a:lnTo>
                  <a:pt x="0" y="430466"/>
                </a:lnTo>
                <a:lnTo>
                  <a:pt x="8509" y="465277"/>
                </a:lnTo>
                <a:lnTo>
                  <a:pt x="22999" y="487184"/>
                </a:lnTo>
                <a:lnTo>
                  <a:pt x="42430" y="503478"/>
                </a:lnTo>
                <a:lnTo>
                  <a:pt x="65328" y="513651"/>
                </a:lnTo>
                <a:lnTo>
                  <a:pt x="90246" y="517156"/>
                </a:lnTo>
                <a:lnTo>
                  <a:pt x="99898" y="516636"/>
                </a:lnTo>
                <a:lnTo>
                  <a:pt x="109562" y="515048"/>
                </a:lnTo>
                <a:lnTo>
                  <a:pt x="119138" y="512368"/>
                </a:lnTo>
                <a:lnTo>
                  <a:pt x="128549" y="508571"/>
                </a:lnTo>
                <a:lnTo>
                  <a:pt x="479755" y="343598"/>
                </a:lnTo>
                <a:lnTo>
                  <a:pt x="790841" y="1509763"/>
                </a:lnTo>
                <a:lnTo>
                  <a:pt x="792327" y="1517815"/>
                </a:lnTo>
                <a:lnTo>
                  <a:pt x="793445" y="1519555"/>
                </a:lnTo>
                <a:lnTo>
                  <a:pt x="863523" y="1782254"/>
                </a:lnTo>
                <a:lnTo>
                  <a:pt x="851954" y="1785175"/>
                </a:lnTo>
                <a:lnTo>
                  <a:pt x="851954" y="1971230"/>
                </a:lnTo>
                <a:lnTo>
                  <a:pt x="655866" y="2593009"/>
                </a:lnTo>
                <a:lnTo>
                  <a:pt x="290817" y="2112429"/>
                </a:lnTo>
                <a:lnTo>
                  <a:pt x="851954" y="1971230"/>
                </a:lnTo>
                <a:lnTo>
                  <a:pt x="851954" y="1785175"/>
                </a:lnTo>
                <a:lnTo>
                  <a:pt x="114363" y="1970760"/>
                </a:lnTo>
                <a:lnTo>
                  <a:pt x="114046" y="1970824"/>
                </a:lnTo>
                <a:lnTo>
                  <a:pt x="97891" y="1978634"/>
                </a:lnTo>
                <a:lnTo>
                  <a:pt x="82042" y="1986203"/>
                </a:lnTo>
                <a:lnTo>
                  <a:pt x="81902" y="1986368"/>
                </a:lnTo>
                <a:lnTo>
                  <a:pt x="78638" y="1990001"/>
                </a:lnTo>
                <a:lnTo>
                  <a:pt x="58940" y="2011959"/>
                </a:lnTo>
                <a:lnTo>
                  <a:pt x="58686" y="2012657"/>
                </a:lnTo>
                <a:lnTo>
                  <a:pt x="58127" y="2013292"/>
                </a:lnTo>
                <a:lnTo>
                  <a:pt x="52793" y="2028964"/>
                </a:lnTo>
                <a:lnTo>
                  <a:pt x="47193" y="2044484"/>
                </a:lnTo>
                <a:lnTo>
                  <a:pt x="47231" y="2045335"/>
                </a:lnTo>
                <a:lnTo>
                  <a:pt x="46990" y="2046046"/>
                </a:lnTo>
                <a:lnTo>
                  <a:pt x="48704" y="2076627"/>
                </a:lnTo>
                <a:lnTo>
                  <a:pt x="48882" y="2080260"/>
                </a:lnTo>
                <a:lnTo>
                  <a:pt x="48933" y="2080577"/>
                </a:lnTo>
                <a:lnTo>
                  <a:pt x="49949" y="2082711"/>
                </a:lnTo>
                <a:lnTo>
                  <a:pt x="61214" y="2108200"/>
                </a:lnTo>
                <a:lnTo>
                  <a:pt x="63436" y="2110587"/>
                </a:lnTo>
                <a:lnTo>
                  <a:pt x="64528" y="2112835"/>
                </a:lnTo>
                <a:lnTo>
                  <a:pt x="589381" y="2803817"/>
                </a:lnTo>
                <a:lnTo>
                  <a:pt x="288251" y="3758717"/>
                </a:lnTo>
                <a:lnTo>
                  <a:pt x="286385" y="3776218"/>
                </a:lnTo>
                <a:lnTo>
                  <a:pt x="471932" y="3776218"/>
                </a:lnTo>
                <a:lnTo>
                  <a:pt x="723087" y="2979826"/>
                </a:lnTo>
                <a:lnTo>
                  <a:pt x="881761" y="3188716"/>
                </a:lnTo>
                <a:lnTo>
                  <a:pt x="896645" y="3204133"/>
                </a:lnTo>
                <a:lnTo>
                  <a:pt x="914158" y="3215297"/>
                </a:lnTo>
                <a:lnTo>
                  <a:pt x="933437" y="3222066"/>
                </a:lnTo>
                <a:lnTo>
                  <a:pt x="953668" y="3224352"/>
                </a:lnTo>
                <a:lnTo>
                  <a:pt x="967917" y="3223222"/>
                </a:lnTo>
                <a:lnTo>
                  <a:pt x="1008189" y="3205975"/>
                </a:lnTo>
                <a:lnTo>
                  <a:pt x="1043012" y="3146348"/>
                </a:lnTo>
                <a:lnTo>
                  <a:pt x="1041057" y="3111804"/>
                </a:lnTo>
                <a:lnTo>
                  <a:pt x="1025461" y="3079559"/>
                </a:lnTo>
                <a:lnTo>
                  <a:pt x="789559" y="2769019"/>
                </a:lnTo>
                <a:lnTo>
                  <a:pt x="1040155" y="1974405"/>
                </a:lnTo>
                <a:lnTo>
                  <a:pt x="2267635" y="2145868"/>
                </a:lnTo>
                <a:lnTo>
                  <a:pt x="2844457" y="3759301"/>
                </a:lnTo>
                <a:lnTo>
                  <a:pt x="2853728" y="3776218"/>
                </a:lnTo>
                <a:lnTo>
                  <a:pt x="3004566" y="3776218"/>
                </a:lnTo>
                <a:lnTo>
                  <a:pt x="3010979" y="3767505"/>
                </a:lnTo>
                <a:lnTo>
                  <a:pt x="3019539" y="3733977"/>
                </a:lnTo>
                <a:lnTo>
                  <a:pt x="3014395" y="3698532"/>
                </a:lnTo>
                <a:lnTo>
                  <a:pt x="2469350" y="2174049"/>
                </a:lnTo>
                <a:lnTo>
                  <a:pt x="2718727" y="2208873"/>
                </a:lnTo>
                <a:lnTo>
                  <a:pt x="3325215" y="3776218"/>
                </a:lnTo>
                <a:lnTo>
                  <a:pt x="3502799" y="3776218"/>
                </a:lnTo>
                <a:lnTo>
                  <a:pt x="3505873" y="3762743"/>
                </a:lnTo>
                <a:lnTo>
                  <a:pt x="3499815" y="3727424"/>
                </a:lnTo>
                <a:lnTo>
                  <a:pt x="2875991" y="2115248"/>
                </a:lnTo>
                <a:lnTo>
                  <a:pt x="2934957" y="1564957"/>
                </a:lnTo>
                <a:lnTo>
                  <a:pt x="4101909" y="1303807"/>
                </a:lnTo>
                <a:lnTo>
                  <a:pt x="4101909" y="1118895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17495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02533"/>
            <a:ext cx="12174220" cy="2455545"/>
          </a:xfrm>
          <a:custGeom>
            <a:avLst/>
            <a:gdLst/>
            <a:ahLst/>
            <a:cxnLst/>
            <a:rect l="l" t="t" r="r" b="b"/>
            <a:pathLst>
              <a:path w="12174220" h="2455545">
                <a:moveTo>
                  <a:pt x="12173712" y="2455121"/>
                </a:moveTo>
                <a:lnTo>
                  <a:pt x="0" y="2455121"/>
                </a:lnTo>
                <a:lnTo>
                  <a:pt x="0" y="0"/>
                </a:lnTo>
                <a:lnTo>
                  <a:pt x="1200368" y="261262"/>
                </a:lnTo>
                <a:lnTo>
                  <a:pt x="2234831" y="465626"/>
                </a:lnTo>
                <a:lnTo>
                  <a:pt x="3619634" y="710608"/>
                </a:lnTo>
                <a:lnTo>
                  <a:pt x="5721061" y="1037917"/>
                </a:lnTo>
                <a:lnTo>
                  <a:pt x="6135294" y="1096313"/>
                </a:lnTo>
                <a:lnTo>
                  <a:pt x="6482423" y="1138749"/>
                </a:lnTo>
                <a:lnTo>
                  <a:pt x="6881268" y="1179913"/>
                </a:lnTo>
                <a:lnTo>
                  <a:pt x="7282173" y="1213449"/>
                </a:lnTo>
                <a:lnTo>
                  <a:pt x="7684920" y="1239554"/>
                </a:lnTo>
                <a:lnTo>
                  <a:pt x="8139942" y="1260293"/>
                </a:lnTo>
                <a:lnTo>
                  <a:pt x="8596708" y="1272168"/>
                </a:lnTo>
                <a:lnTo>
                  <a:pt x="12173712" y="1275513"/>
                </a:lnTo>
                <a:lnTo>
                  <a:pt x="12173712" y="2455121"/>
                </a:lnTo>
                <a:close/>
              </a:path>
              <a:path w="12174220" h="2455545">
                <a:moveTo>
                  <a:pt x="12173712" y="1275513"/>
                </a:moveTo>
                <a:lnTo>
                  <a:pt x="9003938" y="1275513"/>
                </a:lnTo>
                <a:lnTo>
                  <a:pt x="9412083" y="1272280"/>
                </a:lnTo>
                <a:lnTo>
                  <a:pt x="9923220" y="1259296"/>
                </a:lnTo>
                <a:lnTo>
                  <a:pt x="10435022" y="1236740"/>
                </a:lnTo>
                <a:lnTo>
                  <a:pt x="10998264" y="1201339"/>
                </a:lnTo>
                <a:lnTo>
                  <a:pt x="11561230" y="1155350"/>
                </a:lnTo>
                <a:lnTo>
                  <a:pt x="12173712" y="1093792"/>
                </a:lnTo>
                <a:lnTo>
                  <a:pt x="12173712" y="1275513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2369" y="6205380"/>
            <a:ext cx="538598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2145"/>
              </a:lnSpc>
            </a:pPr>
            <a:fld id="{81D60167-4931-47E6-BA6A-407CBD079E47}" type="slidenum">
              <a:rPr sz="2000" b="1" dirty="0">
                <a:latin typeface="Gotham Pro Black"/>
                <a:cs typeface="Gotham Pro Black"/>
              </a:rPr>
              <a:t>40</a:t>
            </a:fld>
            <a:endParaRPr sz="2000" dirty="0">
              <a:latin typeface="Gotham Pro Black"/>
              <a:cs typeface="Gotham Pro Black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479ACF-B1EE-3BEA-88BE-E06CD0BE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71033" y="3919147"/>
            <a:ext cx="3811533" cy="301921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C10820-1C2B-0835-E9FE-86DE1E5E4056}"/>
              </a:ext>
            </a:extLst>
          </p:cNvPr>
          <p:cNvSpPr txBox="1"/>
          <p:nvPr/>
        </p:nvSpPr>
        <p:spPr>
          <a:xfrm>
            <a:off x="788273" y="424257"/>
            <a:ext cx="10641727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4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Примерная рабочая  программа воспитания по профессии/специальности</a:t>
            </a:r>
            <a:endParaRPr lang="ru-RU" sz="34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6C38C6E-D30F-EC92-4F85-12A956739F1E}"/>
              </a:ext>
            </a:extLst>
          </p:cNvPr>
          <p:cNvGrpSpPr/>
          <p:nvPr/>
        </p:nvGrpSpPr>
        <p:grpSpPr>
          <a:xfrm>
            <a:off x="1846217" y="1458386"/>
            <a:ext cx="7459513" cy="5112000"/>
            <a:chOff x="1846217" y="1458386"/>
            <a:chExt cx="7459513" cy="51120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71343DC-EF4D-DF89-7462-85F215DA9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266" t="24049" r="6745" b="2486"/>
            <a:stretch/>
          </p:blipFill>
          <p:spPr>
            <a:xfrm>
              <a:off x="1846217" y="1458386"/>
              <a:ext cx="7392734" cy="5112000"/>
            </a:xfrm>
            <a:prstGeom prst="rect">
              <a:avLst/>
            </a:prstGeom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C6CBA2A3-D61D-DD0F-1827-73EC9052A620}"/>
                </a:ext>
              </a:extLst>
            </p:cNvPr>
            <p:cNvSpPr/>
            <p:nvPr/>
          </p:nvSpPr>
          <p:spPr>
            <a:xfrm rot="5400000">
              <a:off x="6704910" y="3969565"/>
              <a:ext cx="5111999" cy="89641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7913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02533"/>
            <a:ext cx="12174220" cy="2455545"/>
          </a:xfrm>
          <a:custGeom>
            <a:avLst/>
            <a:gdLst/>
            <a:ahLst/>
            <a:cxnLst/>
            <a:rect l="l" t="t" r="r" b="b"/>
            <a:pathLst>
              <a:path w="12174220" h="2455545">
                <a:moveTo>
                  <a:pt x="12173712" y="2455121"/>
                </a:moveTo>
                <a:lnTo>
                  <a:pt x="0" y="2455121"/>
                </a:lnTo>
                <a:lnTo>
                  <a:pt x="0" y="0"/>
                </a:lnTo>
                <a:lnTo>
                  <a:pt x="1200368" y="261262"/>
                </a:lnTo>
                <a:lnTo>
                  <a:pt x="2234831" y="465626"/>
                </a:lnTo>
                <a:lnTo>
                  <a:pt x="3619634" y="710608"/>
                </a:lnTo>
                <a:lnTo>
                  <a:pt x="5721061" y="1037917"/>
                </a:lnTo>
                <a:lnTo>
                  <a:pt x="6135294" y="1096313"/>
                </a:lnTo>
                <a:lnTo>
                  <a:pt x="6482423" y="1138749"/>
                </a:lnTo>
                <a:lnTo>
                  <a:pt x="6881268" y="1179913"/>
                </a:lnTo>
                <a:lnTo>
                  <a:pt x="7282173" y="1213449"/>
                </a:lnTo>
                <a:lnTo>
                  <a:pt x="7684920" y="1239554"/>
                </a:lnTo>
                <a:lnTo>
                  <a:pt x="8139942" y="1260293"/>
                </a:lnTo>
                <a:lnTo>
                  <a:pt x="8596708" y="1272168"/>
                </a:lnTo>
                <a:lnTo>
                  <a:pt x="12173712" y="1275513"/>
                </a:lnTo>
                <a:lnTo>
                  <a:pt x="12173712" y="2455121"/>
                </a:lnTo>
                <a:close/>
              </a:path>
              <a:path w="12174220" h="2455545">
                <a:moveTo>
                  <a:pt x="12173712" y="1275513"/>
                </a:moveTo>
                <a:lnTo>
                  <a:pt x="9003938" y="1275513"/>
                </a:lnTo>
                <a:lnTo>
                  <a:pt x="9412083" y="1272280"/>
                </a:lnTo>
                <a:lnTo>
                  <a:pt x="9923220" y="1259296"/>
                </a:lnTo>
                <a:lnTo>
                  <a:pt x="10435022" y="1236740"/>
                </a:lnTo>
                <a:lnTo>
                  <a:pt x="10998264" y="1201339"/>
                </a:lnTo>
                <a:lnTo>
                  <a:pt x="11561230" y="1155350"/>
                </a:lnTo>
                <a:lnTo>
                  <a:pt x="12173712" y="1093792"/>
                </a:lnTo>
                <a:lnTo>
                  <a:pt x="12173712" y="1275513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2369" y="6205380"/>
            <a:ext cx="538598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2145"/>
              </a:lnSpc>
            </a:pPr>
            <a:fld id="{81D60167-4931-47E6-BA6A-407CBD079E47}" type="slidenum">
              <a:rPr sz="2000" b="1" dirty="0">
                <a:latin typeface="Gotham Pro Black"/>
                <a:cs typeface="Gotham Pro Black"/>
              </a:rPr>
              <a:t>41</a:t>
            </a:fld>
            <a:endParaRPr sz="2000" dirty="0">
              <a:latin typeface="Gotham Pro Black"/>
              <a:cs typeface="Gotham Pro Black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479ACF-B1EE-3BEA-88BE-E06CD0BE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71033" y="3919147"/>
            <a:ext cx="3811533" cy="301921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C10820-1C2B-0835-E9FE-86DE1E5E4056}"/>
              </a:ext>
            </a:extLst>
          </p:cNvPr>
          <p:cNvSpPr txBox="1"/>
          <p:nvPr/>
        </p:nvSpPr>
        <p:spPr>
          <a:xfrm>
            <a:off x="788273" y="424257"/>
            <a:ext cx="10641727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4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Примерная рабочая  программа воспитания по профессии/специальности</a:t>
            </a:r>
            <a:endParaRPr lang="ru-RU" sz="34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8B948A-DE7E-CA07-86E0-146D657CC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21" t="23369" r="20544" b="3030"/>
          <a:stretch/>
        </p:blipFill>
        <p:spPr>
          <a:xfrm>
            <a:off x="1988108" y="1551460"/>
            <a:ext cx="7392734" cy="50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02533"/>
            <a:ext cx="12174220" cy="2455545"/>
          </a:xfrm>
          <a:custGeom>
            <a:avLst/>
            <a:gdLst/>
            <a:ahLst/>
            <a:cxnLst/>
            <a:rect l="l" t="t" r="r" b="b"/>
            <a:pathLst>
              <a:path w="12174220" h="2455545">
                <a:moveTo>
                  <a:pt x="12173712" y="2455121"/>
                </a:moveTo>
                <a:lnTo>
                  <a:pt x="0" y="2455121"/>
                </a:lnTo>
                <a:lnTo>
                  <a:pt x="0" y="0"/>
                </a:lnTo>
                <a:lnTo>
                  <a:pt x="1200368" y="261262"/>
                </a:lnTo>
                <a:lnTo>
                  <a:pt x="2234831" y="465626"/>
                </a:lnTo>
                <a:lnTo>
                  <a:pt x="3619634" y="710608"/>
                </a:lnTo>
                <a:lnTo>
                  <a:pt x="5721061" y="1037917"/>
                </a:lnTo>
                <a:lnTo>
                  <a:pt x="6135294" y="1096313"/>
                </a:lnTo>
                <a:lnTo>
                  <a:pt x="6482423" y="1138749"/>
                </a:lnTo>
                <a:lnTo>
                  <a:pt x="6881268" y="1179913"/>
                </a:lnTo>
                <a:lnTo>
                  <a:pt x="7282173" y="1213449"/>
                </a:lnTo>
                <a:lnTo>
                  <a:pt x="7684920" y="1239554"/>
                </a:lnTo>
                <a:lnTo>
                  <a:pt x="8139942" y="1260293"/>
                </a:lnTo>
                <a:lnTo>
                  <a:pt x="8596708" y="1272168"/>
                </a:lnTo>
                <a:lnTo>
                  <a:pt x="12173712" y="1275513"/>
                </a:lnTo>
                <a:lnTo>
                  <a:pt x="12173712" y="2455121"/>
                </a:lnTo>
                <a:close/>
              </a:path>
              <a:path w="12174220" h="2455545">
                <a:moveTo>
                  <a:pt x="12173712" y="1275513"/>
                </a:moveTo>
                <a:lnTo>
                  <a:pt x="9003938" y="1275513"/>
                </a:lnTo>
                <a:lnTo>
                  <a:pt x="9412083" y="1272280"/>
                </a:lnTo>
                <a:lnTo>
                  <a:pt x="9923220" y="1259296"/>
                </a:lnTo>
                <a:lnTo>
                  <a:pt x="10435022" y="1236740"/>
                </a:lnTo>
                <a:lnTo>
                  <a:pt x="10998264" y="1201339"/>
                </a:lnTo>
                <a:lnTo>
                  <a:pt x="11561230" y="1155350"/>
                </a:lnTo>
                <a:lnTo>
                  <a:pt x="12173712" y="1093792"/>
                </a:lnTo>
                <a:lnTo>
                  <a:pt x="12173712" y="1275513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2369" y="6205380"/>
            <a:ext cx="538598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2145"/>
              </a:lnSpc>
            </a:pPr>
            <a:fld id="{81D60167-4931-47E6-BA6A-407CBD079E47}" type="slidenum">
              <a:rPr sz="2000" b="1" dirty="0">
                <a:latin typeface="Gotham Pro Black"/>
                <a:cs typeface="Gotham Pro Black"/>
              </a:rPr>
              <a:t>42</a:t>
            </a:fld>
            <a:endParaRPr sz="2000" dirty="0">
              <a:latin typeface="Gotham Pro Black"/>
              <a:cs typeface="Gotham Pro Black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9E732-253E-D669-22A7-2309F9B9DBB1}"/>
              </a:ext>
            </a:extLst>
          </p:cNvPr>
          <p:cNvSpPr txBox="1"/>
          <p:nvPr/>
        </p:nvSpPr>
        <p:spPr>
          <a:xfrm>
            <a:off x="1811316" y="2667852"/>
            <a:ext cx="755111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i="1" dirty="0">
                <a:latin typeface="Gotham Pro" panose="02000503040000020004" pitchFamily="50" charset="0"/>
                <a:cs typeface="Gotham Pro" panose="02000503040000020004" pitchFamily="50" charset="0"/>
              </a:rPr>
              <a:t>Задайте вопрос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755D28-88CF-A9E0-53CD-8763F5E3D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809" y="1923198"/>
            <a:ext cx="3704531" cy="37911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CDA78F-16DD-9D90-ABD3-E8FE526705DD}"/>
              </a:ext>
            </a:extLst>
          </p:cNvPr>
          <p:cNvSpPr txBox="1"/>
          <p:nvPr/>
        </p:nvSpPr>
        <p:spPr>
          <a:xfrm>
            <a:off x="788274" y="424257"/>
            <a:ext cx="110350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tabLst>
                <a:tab pos="179388" algn="l"/>
              </a:tabLst>
            </a:pPr>
            <a:r>
              <a:rPr lang="ru-RU" sz="30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Разработка методических рекомендаций </a:t>
            </a:r>
            <a:br>
              <a:rPr lang="ru-RU" sz="30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</a:br>
            <a:r>
              <a:rPr lang="ru-RU" sz="30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по проектированию рабочих программ воспитания </a:t>
            </a:r>
            <a:br>
              <a:rPr lang="ru-RU" sz="30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</a:br>
            <a:r>
              <a:rPr lang="ru-RU" sz="30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в организациях, реализующих программы СПО</a:t>
            </a:r>
            <a:endParaRPr lang="ru-RU" sz="3000" dirty="0">
              <a:solidFill>
                <a:srgbClr val="00B050"/>
              </a:solidFill>
              <a:latin typeface="Gotham Pro Black" panose="02000903040000020004" pitchFamily="50" charset="0"/>
              <a:ea typeface="Calibri" panose="020F0502020204030204" pitchFamily="34" charset="0"/>
              <a:cs typeface="Gotham Pro Black" panose="020009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8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D4D6B1-F9E1-9E82-7B81-9443BC2BF1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A7B1D6A-8DB8-3E45-F477-AA415CADACE3}"/>
              </a:ext>
            </a:extLst>
          </p:cNvPr>
          <p:cNvGrpSpPr/>
          <p:nvPr/>
        </p:nvGrpSpPr>
        <p:grpSpPr>
          <a:xfrm>
            <a:off x="-10426" y="4400550"/>
            <a:ext cx="12192000" cy="2457450"/>
            <a:chOff x="-10426" y="4400550"/>
            <a:chExt cx="12192000" cy="245745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AB0857B-3CE2-9276-167D-9E97316A8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426" y="4400550"/>
              <a:ext cx="12192000" cy="2457450"/>
            </a:xfrm>
            <a:prstGeom prst="rect">
              <a:avLst/>
            </a:prstGeom>
          </p:spPr>
        </p:pic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B3870D4E-5263-3712-51CD-2FC2C8BB3A96}"/>
                </a:ext>
              </a:extLst>
            </p:cNvPr>
            <p:cNvSpPr txBox="1"/>
            <p:nvPr/>
          </p:nvSpPr>
          <p:spPr>
            <a:xfrm>
              <a:off x="841375" y="6175375"/>
              <a:ext cx="252413" cy="30638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38100">
                <a:lnSpc>
                  <a:spcPts val="2360"/>
                </a:lnSpc>
                <a:defRPr/>
              </a:pPr>
              <a:fld id="{19147F20-9665-4DC6-B041-ED9A4A05B0E0}" type="slidenum">
                <a:rPr sz="2000" b="1" spc="-5" dirty="0">
                  <a:latin typeface="Gotham Pro Black"/>
                  <a:cs typeface="Gotham Pro Black"/>
                </a:rPr>
                <a:pPr marL="38100">
                  <a:lnSpc>
                    <a:spcPts val="2360"/>
                  </a:lnSpc>
                  <a:defRPr/>
                </a:pPr>
                <a:t>5</a:t>
              </a:fld>
              <a:endParaRPr sz="2000" dirty="0">
                <a:latin typeface="Gotham Pro Black"/>
                <a:cs typeface="Gotham Pro Black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3712253-B2B1-2773-AC6F-712BAABB4BE2}"/>
              </a:ext>
            </a:extLst>
          </p:cNvPr>
          <p:cNvSpPr txBox="1"/>
          <p:nvPr/>
        </p:nvSpPr>
        <p:spPr>
          <a:xfrm>
            <a:off x="916727" y="376237"/>
            <a:ext cx="1139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  <a:tabLst>
                <a:tab pos="179388" algn="l"/>
              </a:tabLst>
            </a:pPr>
            <a:r>
              <a:rPr lang="ru-RU" sz="24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Структура Рабочей  программы воспитания образовательной организации</a:t>
            </a:r>
            <a:endParaRPr lang="ru-RU" sz="2400" dirty="0">
              <a:latin typeface="Gotham Pro Black" panose="02000903040000020004" pitchFamily="50" charset="0"/>
              <a:ea typeface="Calibri" panose="020F0502020204030204" pitchFamily="34" charset="0"/>
              <a:cs typeface="Gotham Pro Black" panose="02000903040000020004" pitchFamily="50" charset="0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E9854715-AAE0-C321-A738-A02A5132B189}"/>
              </a:ext>
            </a:extLst>
          </p:cNvPr>
          <p:cNvSpPr/>
          <p:nvPr/>
        </p:nvSpPr>
        <p:spPr>
          <a:xfrm>
            <a:off x="599541" y="1343524"/>
            <a:ext cx="5279628" cy="4170952"/>
          </a:xfrm>
          <a:custGeom>
            <a:avLst/>
            <a:gdLst/>
            <a:ahLst/>
            <a:cxnLst/>
            <a:rect l="l" t="t" r="r" b="b"/>
            <a:pathLst>
              <a:path w="2519679" h="2159635">
                <a:moveTo>
                  <a:pt x="2159254" y="0"/>
                </a:moveTo>
                <a:lnTo>
                  <a:pt x="359918" y="0"/>
                </a:lnTo>
                <a:lnTo>
                  <a:pt x="311078" y="3285"/>
                </a:lnTo>
                <a:lnTo>
                  <a:pt x="264236" y="12857"/>
                </a:lnTo>
                <a:lnTo>
                  <a:pt x="219820" y="28285"/>
                </a:lnTo>
                <a:lnTo>
                  <a:pt x="178259" y="49141"/>
                </a:lnTo>
                <a:lnTo>
                  <a:pt x="139981" y="74997"/>
                </a:lnTo>
                <a:lnTo>
                  <a:pt x="105416" y="105422"/>
                </a:lnTo>
                <a:lnTo>
                  <a:pt x="74992" y="139989"/>
                </a:lnTo>
                <a:lnTo>
                  <a:pt x="49138" y="178268"/>
                </a:lnTo>
                <a:lnTo>
                  <a:pt x="28283" y="219831"/>
                </a:lnTo>
                <a:lnTo>
                  <a:pt x="12856" y="264248"/>
                </a:lnTo>
                <a:lnTo>
                  <a:pt x="3285" y="311091"/>
                </a:lnTo>
                <a:lnTo>
                  <a:pt x="0" y="359930"/>
                </a:lnTo>
                <a:lnTo>
                  <a:pt x="0" y="1799589"/>
                </a:lnTo>
                <a:lnTo>
                  <a:pt x="3285" y="1848429"/>
                </a:lnTo>
                <a:lnTo>
                  <a:pt x="12856" y="1895271"/>
                </a:lnTo>
                <a:lnTo>
                  <a:pt x="28283" y="1939687"/>
                </a:lnTo>
                <a:lnTo>
                  <a:pt x="49138" y="1981248"/>
                </a:lnTo>
                <a:lnTo>
                  <a:pt x="74992" y="2019526"/>
                </a:lnTo>
                <a:lnTo>
                  <a:pt x="105416" y="2054091"/>
                </a:lnTo>
                <a:lnTo>
                  <a:pt x="139981" y="2084515"/>
                </a:lnTo>
                <a:lnTo>
                  <a:pt x="178259" y="2110369"/>
                </a:lnTo>
                <a:lnTo>
                  <a:pt x="219820" y="2131224"/>
                </a:lnTo>
                <a:lnTo>
                  <a:pt x="264236" y="2146651"/>
                </a:lnTo>
                <a:lnTo>
                  <a:pt x="311078" y="2156222"/>
                </a:lnTo>
                <a:lnTo>
                  <a:pt x="359918" y="2159508"/>
                </a:lnTo>
                <a:lnTo>
                  <a:pt x="2159254" y="2159508"/>
                </a:lnTo>
                <a:lnTo>
                  <a:pt x="2208093" y="2156222"/>
                </a:lnTo>
                <a:lnTo>
                  <a:pt x="2254935" y="2146651"/>
                </a:lnTo>
                <a:lnTo>
                  <a:pt x="2299351" y="2131224"/>
                </a:lnTo>
                <a:lnTo>
                  <a:pt x="2340912" y="2110369"/>
                </a:lnTo>
                <a:lnTo>
                  <a:pt x="2379190" y="2084515"/>
                </a:lnTo>
                <a:lnTo>
                  <a:pt x="2413755" y="2054091"/>
                </a:lnTo>
                <a:lnTo>
                  <a:pt x="2444179" y="2019526"/>
                </a:lnTo>
                <a:lnTo>
                  <a:pt x="2470033" y="1981248"/>
                </a:lnTo>
                <a:lnTo>
                  <a:pt x="2490888" y="1939687"/>
                </a:lnTo>
                <a:lnTo>
                  <a:pt x="2506315" y="1895271"/>
                </a:lnTo>
                <a:lnTo>
                  <a:pt x="2515886" y="1848429"/>
                </a:lnTo>
                <a:lnTo>
                  <a:pt x="2519172" y="1799589"/>
                </a:lnTo>
                <a:lnTo>
                  <a:pt x="2519172" y="359930"/>
                </a:lnTo>
                <a:lnTo>
                  <a:pt x="2515886" y="311091"/>
                </a:lnTo>
                <a:lnTo>
                  <a:pt x="2506315" y="264248"/>
                </a:lnTo>
                <a:lnTo>
                  <a:pt x="2490888" y="219831"/>
                </a:lnTo>
                <a:lnTo>
                  <a:pt x="2470033" y="178268"/>
                </a:lnTo>
                <a:lnTo>
                  <a:pt x="2444179" y="139989"/>
                </a:lnTo>
                <a:lnTo>
                  <a:pt x="2413755" y="105422"/>
                </a:lnTo>
                <a:lnTo>
                  <a:pt x="2379190" y="74997"/>
                </a:lnTo>
                <a:lnTo>
                  <a:pt x="2340912" y="49141"/>
                </a:lnTo>
                <a:lnTo>
                  <a:pt x="2299351" y="28285"/>
                </a:lnTo>
                <a:lnTo>
                  <a:pt x="2254935" y="12857"/>
                </a:lnTo>
                <a:lnTo>
                  <a:pt x="2208093" y="3285"/>
                </a:lnTo>
                <a:lnTo>
                  <a:pt x="2159254" y="0"/>
                </a:lnTo>
                <a:close/>
              </a:path>
            </a:pathLst>
          </a:custGeom>
          <a:solidFill>
            <a:srgbClr val="FBD2D3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7B7F0850-6E04-F2C4-D1F6-6CC936E98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175910"/>
              </p:ext>
            </p:extLst>
          </p:nvPr>
        </p:nvGraphicFramePr>
        <p:xfrm>
          <a:off x="1051420" y="1356544"/>
          <a:ext cx="4891474" cy="41167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1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04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ru-RU" sz="1200" b="1" kern="1200" spc="-5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Пояснительная записка</a:t>
                      </a:r>
                      <a:endParaRPr sz="1200" b="1" kern="1200" spc="-5" dirty="0">
                        <a:solidFill>
                          <a:schemeClr val="tx1"/>
                        </a:solidFill>
                        <a:latin typeface="Gotham Pro" panose="02000503040000020004" pitchFamily="50" charset="0"/>
                        <a:ea typeface="+mn-ea"/>
                        <a:cs typeface="Gotham Pro" panose="02000503040000020004" pitchFamily="50" charset="0"/>
                      </a:endParaRPr>
                    </a:p>
                  </a:txBody>
                  <a:tcPr marL="0" marR="0" marT="965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340">
                <a:tc>
                  <a:txBody>
                    <a:bodyPr/>
                    <a:lstStyle/>
                    <a:p>
                      <a:pPr marL="295275" indent="-295275" algn="l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ru-RU" sz="1400" b="1" spc="-5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РАЗДЕЛ</a:t>
                      </a:r>
                      <a:r>
                        <a:rPr lang="ru-RU" sz="1400" b="1" spc="5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 </a:t>
                      </a:r>
                      <a:r>
                        <a:rPr lang="ru-RU" sz="1400" b="1" spc="-5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1. ЦЕЛЕВОЙ</a:t>
                      </a:r>
                      <a:endParaRPr lang="ru-RU" sz="1400" b="1" dirty="0">
                        <a:latin typeface="Gotham Pro" panose="02000503040000020004" pitchFamily="50" charset="0"/>
                        <a:cs typeface="Gotham Pro" panose="02000503040000020004" pitchFamily="50" charset="0"/>
                      </a:endParaRPr>
                    </a:p>
                  </a:txBody>
                  <a:tcPr marL="0" marR="0" marT="5206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360">
                <a:tc>
                  <a:txBody>
                    <a:bodyPr/>
                    <a:lstStyle/>
                    <a:p>
                      <a:pPr marL="180975" indent="-146050">
                        <a:lnSpc>
                          <a:spcPts val="1170"/>
                        </a:lnSpc>
                        <a:spcBef>
                          <a:spcPts val="260"/>
                        </a:spcBef>
                        <a:buClr>
                          <a:srgbClr val="C00000"/>
                        </a:buClr>
                        <a:buSzPct val="116666"/>
                        <a:buFont typeface="Gotham Pro Black"/>
                        <a:buAutoNum type="arabicPeriod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900" spc="-5" dirty="0">
                          <a:latin typeface="Gotham Pro"/>
                          <a:cs typeface="Gotham Pro"/>
                        </a:rPr>
                        <a:t>Цель</a:t>
                      </a:r>
                      <a:r>
                        <a:rPr sz="900" dirty="0">
                          <a:latin typeface="Gotham Pro"/>
                          <a:cs typeface="Gotham Pro"/>
                        </a:rPr>
                        <a:t> и</a:t>
                      </a:r>
                      <a:r>
                        <a:rPr sz="900" spc="-1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задачи</a:t>
                      </a:r>
                      <a:r>
                        <a:rPr sz="900" spc="2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воспитания</a:t>
                      </a:r>
                      <a:r>
                        <a:rPr sz="900" spc="2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обучающихся</a:t>
                      </a:r>
                      <a:endParaRPr sz="900" dirty="0">
                        <a:latin typeface="Gotham Pro"/>
                        <a:cs typeface="Gotham Pro"/>
                      </a:endParaRPr>
                    </a:p>
                    <a:p>
                      <a:pPr marL="180975" indent="-146050">
                        <a:lnSpc>
                          <a:spcPts val="1080"/>
                        </a:lnSpc>
                        <a:buClr>
                          <a:srgbClr val="C00000"/>
                        </a:buClr>
                        <a:buSzPct val="116666"/>
                        <a:buFont typeface="Gotham Pro Black"/>
                        <a:buAutoNum type="arabicPeriod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900" spc="-5" dirty="0">
                          <a:latin typeface="Gotham Pro"/>
                          <a:cs typeface="Gotham Pro"/>
                        </a:rPr>
                        <a:t>Направления</a:t>
                      </a:r>
                      <a:r>
                        <a:rPr sz="900" spc="5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воспитания</a:t>
                      </a:r>
                      <a:endParaRPr sz="900" dirty="0">
                        <a:latin typeface="Gotham Pro"/>
                        <a:cs typeface="Gotham Pro"/>
                      </a:endParaRPr>
                    </a:p>
                    <a:p>
                      <a:pPr marL="180975" indent="-146050">
                        <a:lnSpc>
                          <a:spcPts val="1155"/>
                        </a:lnSpc>
                        <a:buClr>
                          <a:srgbClr val="C00000"/>
                        </a:buClr>
                        <a:buSzPct val="116666"/>
                        <a:buFont typeface="Gotham Pro Black"/>
                        <a:buAutoNum type="arabicPeriod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900" spc="-5" dirty="0" err="1">
                          <a:latin typeface="Gotham Pro"/>
                          <a:cs typeface="Gotham Pro"/>
                        </a:rPr>
                        <a:t>Целевые</a:t>
                      </a:r>
                      <a:r>
                        <a:rPr sz="900" spc="15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 err="1">
                          <a:latin typeface="Gotham Pro"/>
                          <a:cs typeface="Gotham Pro"/>
                        </a:rPr>
                        <a:t>ориентиры</a:t>
                      </a:r>
                      <a:r>
                        <a:rPr sz="900" spc="35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воспитания</a:t>
                      </a:r>
                      <a:endParaRPr lang="ru-RU" sz="900" dirty="0">
                        <a:latin typeface="Gotham Pro"/>
                        <a:cs typeface="Gotham Pro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2">
                <a:tc>
                  <a:txBody>
                    <a:bodyPr/>
                    <a:lstStyle/>
                    <a:p>
                      <a:pPr marL="296863" indent="-296863" algn="l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ru-RU" sz="1400" b="1" spc="0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РАЗДЕЛ 2. СОДЕРЖАТЕЛЬНЫЙ</a:t>
                      </a:r>
                      <a:endParaRPr lang="ru-RU" sz="1400" spc="0" dirty="0">
                        <a:latin typeface="Gotham Pro" panose="02000503040000020004" pitchFamily="50" charset="0"/>
                        <a:cs typeface="Gotham Pro" panose="02000503040000020004" pitchFamily="50" charset="0"/>
                      </a:endParaRPr>
                    </a:p>
                  </a:txBody>
                  <a:tcPr marL="0" marR="0" marT="5206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249">
                <a:tc>
                  <a:txBody>
                    <a:bodyPr/>
                    <a:lstStyle/>
                    <a:p>
                      <a:pPr marL="180975" indent="-180975">
                        <a:lnSpc>
                          <a:spcPts val="1170"/>
                        </a:lnSpc>
                        <a:spcBef>
                          <a:spcPts val="260"/>
                        </a:spcBef>
                        <a:buClr>
                          <a:srgbClr val="C00000"/>
                        </a:buClr>
                        <a:buSzPct val="116666"/>
                        <a:buFont typeface="Gotham Pro Black"/>
                        <a:buAutoNum type="arabicPeriod"/>
                        <a:tabLst>
                          <a:tab pos="410845" algn="l"/>
                          <a:tab pos="411480" algn="l"/>
                        </a:tabLst>
                      </a:pPr>
                      <a:r>
                        <a:rPr sz="900" spc="-5" dirty="0">
                          <a:latin typeface="Gotham Pro"/>
                          <a:cs typeface="Gotham Pro"/>
                        </a:rPr>
                        <a:t>Уклад</a:t>
                      </a:r>
                      <a:r>
                        <a:rPr sz="900" spc="-2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образовательной</a:t>
                      </a:r>
                      <a:r>
                        <a:rPr sz="900" spc="5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 err="1">
                          <a:latin typeface="Gotham Pro"/>
                          <a:cs typeface="Gotham Pro"/>
                        </a:rPr>
                        <a:t>организации</a:t>
                      </a:r>
                      <a:r>
                        <a:rPr lang="ru-RU" sz="900" spc="-5" dirty="0">
                          <a:latin typeface="Gotham Pro"/>
                          <a:cs typeface="Gotham Pro"/>
                        </a:rPr>
                        <a:t>, реализующей программы</a:t>
                      </a:r>
                      <a:r>
                        <a:rPr sz="900" spc="15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СПО</a:t>
                      </a:r>
                      <a:endParaRPr sz="900" dirty="0">
                        <a:latin typeface="Gotham Pro"/>
                        <a:cs typeface="Gotham Pro"/>
                      </a:endParaRPr>
                    </a:p>
                    <a:p>
                      <a:pPr marL="180975" marR="1842770" indent="-180975">
                        <a:lnSpc>
                          <a:spcPts val="1080"/>
                        </a:lnSpc>
                        <a:spcBef>
                          <a:spcPts val="100"/>
                        </a:spcBef>
                        <a:buClr>
                          <a:srgbClr val="C00000"/>
                        </a:buClr>
                        <a:buSzPct val="116666"/>
                        <a:buFont typeface="Gotham Pro Black"/>
                        <a:buAutoNum type="arabicPeriod"/>
                        <a:tabLst>
                          <a:tab pos="410845" algn="l"/>
                          <a:tab pos="411480" algn="l"/>
                        </a:tabLst>
                      </a:pPr>
                      <a:r>
                        <a:rPr lang="ru-RU" sz="900" spc="-5" dirty="0">
                          <a:latin typeface="Gotham Pro"/>
                          <a:cs typeface="Gotham Pro"/>
                        </a:rPr>
                        <a:t>Воспитательные модули: виды, формы, содержание воспитательной деятельности</a:t>
                      </a:r>
                      <a:endParaRPr sz="900" dirty="0">
                        <a:latin typeface="Gotham Pro"/>
                        <a:cs typeface="Gotham Pro"/>
                      </a:endParaRPr>
                    </a:p>
                  </a:txBody>
                  <a:tcPr marL="0" marR="0" marT="330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584">
                <a:tc>
                  <a:txBody>
                    <a:bodyPr/>
                    <a:lstStyle/>
                    <a:p>
                      <a:pPr marL="295275" indent="-295275" algn="l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500" b="1" spc="0" dirty="0"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РАЗДЕЛ 3. ОРГАНИЗАЦИОННЫЙ</a:t>
                      </a:r>
                      <a:endParaRPr lang="ru-RU" sz="1500" spc="0" dirty="0">
                        <a:latin typeface="Gotham Pro" panose="02000503040000020004" pitchFamily="50" charset="0"/>
                        <a:cs typeface="Gotham Pro" panose="02000503040000020004" pitchFamily="50" charset="0"/>
                      </a:endParaRPr>
                    </a:p>
                  </a:txBody>
                  <a:tcPr marL="0" marR="0" marT="11303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4149">
                <a:tc>
                  <a:txBody>
                    <a:bodyPr/>
                    <a:lstStyle/>
                    <a:p>
                      <a:pPr marL="180975" indent="-146050">
                        <a:lnSpc>
                          <a:spcPts val="1170"/>
                        </a:lnSpc>
                        <a:spcBef>
                          <a:spcPts val="260"/>
                        </a:spcBef>
                        <a:buClr>
                          <a:srgbClr val="C00000"/>
                        </a:buClr>
                        <a:buSzPct val="116666"/>
                        <a:buFont typeface="Gotham Pro Black"/>
                        <a:buAutoNum type="arabicPeriod"/>
                        <a:tabLst>
                          <a:tab pos="180975" algn="l"/>
                        </a:tabLst>
                      </a:pPr>
                      <a:r>
                        <a:rPr sz="900" spc="-5" dirty="0">
                          <a:latin typeface="Gotham Pro"/>
                          <a:cs typeface="Gotham Pro"/>
                        </a:rPr>
                        <a:t>Кадровое</a:t>
                      </a:r>
                      <a:r>
                        <a:rPr sz="900" spc="1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обеспечение</a:t>
                      </a:r>
                      <a:endParaRPr sz="900" dirty="0">
                        <a:latin typeface="Gotham Pro"/>
                        <a:cs typeface="Gotham Pro"/>
                      </a:endParaRPr>
                    </a:p>
                    <a:p>
                      <a:pPr marL="180975" indent="-146050">
                        <a:lnSpc>
                          <a:spcPts val="1080"/>
                        </a:lnSpc>
                        <a:buClr>
                          <a:srgbClr val="C00000"/>
                        </a:buClr>
                        <a:buSzPct val="116666"/>
                        <a:buFont typeface="Gotham Pro Black"/>
                        <a:buAutoNum type="arabicPeriod"/>
                        <a:tabLst>
                          <a:tab pos="180975" algn="l"/>
                        </a:tabLst>
                      </a:pPr>
                      <a:r>
                        <a:rPr sz="900" spc="-5" dirty="0">
                          <a:latin typeface="Gotham Pro"/>
                          <a:cs typeface="Gotham Pro"/>
                        </a:rPr>
                        <a:t>Нормативно-методическое</a:t>
                      </a:r>
                      <a:r>
                        <a:rPr sz="900" spc="45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обеспечение</a:t>
                      </a:r>
                      <a:endParaRPr sz="900" dirty="0">
                        <a:latin typeface="Gotham Pro"/>
                        <a:cs typeface="Gotham Pro"/>
                      </a:endParaRPr>
                    </a:p>
                    <a:p>
                      <a:pPr marL="180975" marR="1557655" indent="-146050">
                        <a:lnSpc>
                          <a:spcPts val="1080"/>
                        </a:lnSpc>
                        <a:spcBef>
                          <a:spcPts val="100"/>
                        </a:spcBef>
                        <a:buClr>
                          <a:srgbClr val="C00000"/>
                        </a:buClr>
                        <a:buSzPct val="116666"/>
                        <a:buFont typeface="Gotham Pro Black"/>
                        <a:buAutoNum type="arabicPeriod"/>
                        <a:tabLst>
                          <a:tab pos="180975" algn="l"/>
                        </a:tabLst>
                      </a:pPr>
                      <a:r>
                        <a:rPr sz="900" spc="-5" dirty="0">
                          <a:latin typeface="Gotham Pro"/>
                          <a:cs typeface="Gotham Pro"/>
                        </a:rPr>
                        <a:t>Требования</a:t>
                      </a:r>
                      <a:r>
                        <a:rPr sz="900" spc="1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dirty="0">
                          <a:latin typeface="Gotham Pro"/>
                          <a:cs typeface="Gotham Pro"/>
                        </a:rPr>
                        <a:t>к</a:t>
                      </a:r>
                      <a:r>
                        <a:rPr sz="900" spc="5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условиям</a:t>
                      </a:r>
                      <a:r>
                        <a:rPr sz="900" spc="1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работы</a:t>
                      </a:r>
                      <a:r>
                        <a:rPr sz="900" spc="2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dirty="0">
                          <a:latin typeface="Gotham Pro"/>
                          <a:cs typeface="Gotham Pro"/>
                        </a:rPr>
                        <a:t>с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обучающимися </a:t>
                      </a:r>
                      <a:r>
                        <a:rPr sz="900" spc="-254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dirty="0">
                          <a:latin typeface="Gotham Pro"/>
                          <a:cs typeface="Gotham Pro"/>
                        </a:rPr>
                        <a:t>с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особыми</a:t>
                      </a:r>
                      <a:r>
                        <a:rPr sz="90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образовательными</a:t>
                      </a:r>
                      <a:r>
                        <a:rPr sz="900" spc="55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потребностями</a:t>
                      </a:r>
                      <a:endParaRPr sz="900" dirty="0">
                        <a:latin typeface="Gotham Pro"/>
                        <a:cs typeface="Gotham Pro"/>
                      </a:endParaRPr>
                    </a:p>
                    <a:p>
                      <a:pPr marL="180975" indent="-146050">
                        <a:lnSpc>
                          <a:spcPts val="1060"/>
                        </a:lnSpc>
                        <a:buClr>
                          <a:srgbClr val="C00000"/>
                        </a:buClr>
                        <a:buSzPct val="116666"/>
                        <a:buFont typeface="Gotham Pro Black"/>
                        <a:buAutoNum type="arabicPeriod"/>
                        <a:tabLst>
                          <a:tab pos="180975" algn="l"/>
                        </a:tabLst>
                      </a:pPr>
                      <a:r>
                        <a:rPr sz="900" spc="-5" dirty="0">
                          <a:latin typeface="Gotham Pro"/>
                          <a:cs typeface="Gotham Pro"/>
                        </a:rPr>
                        <a:t>Система</a:t>
                      </a:r>
                      <a:r>
                        <a:rPr sz="900" spc="5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поощрения</a:t>
                      </a:r>
                      <a:r>
                        <a:rPr sz="900" spc="2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 err="1">
                          <a:latin typeface="Gotham Pro"/>
                          <a:cs typeface="Gotham Pro"/>
                        </a:rPr>
                        <a:t>профессиональной</a:t>
                      </a:r>
                      <a:r>
                        <a:rPr sz="900" spc="5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 err="1">
                          <a:latin typeface="Gotham Pro"/>
                          <a:cs typeface="Gotham Pro"/>
                        </a:rPr>
                        <a:t>успешности</a:t>
                      </a:r>
                      <a:r>
                        <a:rPr lang="ru-RU" sz="900" spc="-5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dirty="0">
                          <a:latin typeface="Gotham Pro"/>
                          <a:cs typeface="Gotham Pro"/>
                        </a:rPr>
                        <a:t>и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проявлений</a:t>
                      </a:r>
                      <a:r>
                        <a:rPr sz="900" spc="1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активной</a:t>
                      </a:r>
                      <a:r>
                        <a:rPr sz="900" spc="1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жизненной</a:t>
                      </a:r>
                      <a:r>
                        <a:rPr sz="900" spc="25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10" dirty="0">
                          <a:latin typeface="Gotham Pro"/>
                          <a:cs typeface="Gotham Pro"/>
                        </a:rPr>
                        <a:t>позиции</a:t>
                      </a:r>
                      <a:r>
                        <a:rPr sz="900" spc="1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>
                          <a:latin typeface="Gotham Pro"/>
                          <a:cs typeface="Gotham Pro"/>
                        </a:rPr>
                        <a:t>обучающихся</a:t>
                      </a:r>
                      <a:endParaRPr sz="900" dirty="0">
                        <a:latin typeface="Gotham Pro"/>
                        <a:cs typeface="Gotham Pro"/>
                      </a:endParaRPr>
                    </a:p>
                    <a:p>
                      <a:pPr marL="180975" indent="-146050">
                        <a:lnSpc>
                          <a:spcPts val="1070"/>
                        </a:lnSpc>
                        <a:buClr>
                          <a:srgbClr val="C00000"/>
                        </a:buClr>
                        <a:buSzPct val="116666"/>
                        <a:buFont typeface="Gotham Pro Black"/>
                        <a:buAutoNum type="arabicPeriod" startAt="5"/>
                        <a:tabLst>
                          <a:tab pos="180975" algn="l"/>
                        </a:tabLst>
                      </a:pPr>
                      <a:r>
                        <a:rPr sz="900" spc="-5" dirty="0">
                          <a:latin typeface="Gotham Pro"/>
                          <a:cs typeface="Gotham Pro"/>
                        </a:rPr>
                        <a:t>Анализ </a:t>
                      </a:r>
                      <a:r>
                        <a:rPr sz="900" spc="-5" dirty="0" err="1">
                          <a:latin typeface="Gotham Pro"/>
                          <a:cs typeface="Gotham Pro"/>
                        </a:rPr>
                        <a:t>воспитательного</a:t>
                      </a:r>
                      <a:r>
                        <a:rPr sz="900" spc="40" dirty="0">
                          <a:latin typeface="Gotham Pro"/>
                          <a:cs typeface="Gotham Pro"/>
                        </a:rPr>
                        <a:t> </a:t>
                      </a:r>
                      <a:r>
                        <a:rPr sz="900" spc="-5" dirty="0" err="1">
                          <a:latin typeface="Gotham Pro"/>
                          <a:cs typeface="Gotham Pro"/>
                        </a:rPr>
                        <a:t>процесса</a:t>
                      </a:r>
                      <a:endParaRPr lang="ru-RU" sz="900" spc="-5" dirty="0">
                        <a:latin typeface="Gotham Pro"/>
                        <a:cs typeface="Gotham Pro"/>
                      </a:endParaRPr>
                    </a:p>
                    <a:p>
                      <a:pPr marL="410845" indent="-375920">
                        <a:lnSpc>
                          <a:spcPts val="1070"/>
                        </a:lnSpc>
                        <a:buClr>
                          <a:srgbClr val="C00000"/>
                        </a:buClr>
                        <a:buSzPct val="116666"/>
                        <a:buFont typeface="Gotham Pro Black"/>
                        <a:buAutoNum type="arabicPeriod" startAt="5"/>
                        <a:tabLst>
                          <a:tab pos="410845" algn="l"/>
                          <a:tab pos="411480" algn="l"/>
                        </a:tabLst>
                      </a:pPr>
                      <a:endParaRPr lang="ru-RU" sz="900" b="1" spc="-5" dirty="0">
                        <a:latin typeface="Gotham Pro"/>
                        <a:cs typeface="Gotham Pro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spc="-5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Приложение 1. ПРИМЕРНЫЙ КАЛЕНДАРНЫЙ ПЛАН ВОСПИТАТЕЛЬНОЙ РАБОТЫ</a:t>
                      </a:r>
                      <a:endParaRPr lang="ru-RU" sz="1400" b="0" dirty="0">
                        <a:effectLst/>
                        <a:latin typeface="Gotham Pro" panose="02000503040000020004" pitchFamily="50" charset="0"/>
                        <a:ea typeface="Calibri" panose="020F0502020204030204" pitchFamily="34" charset="0"/>
                        <a:cs typeface="Gotham Pro" panose="02000503040000020004" pitchFamily="50" charset="0"/>
                      </a:endParaRPr>
                    </a:p>
                    <a:p>
                      <a:pPr marL="34925" indent="0">
                        <a:lnSpc>
                          <a:spcPts val="1070"/>
                        </a:lnSpc>
                        <a:buClr>
                          <a:srgbClr val="C00000"/>
                        </a:buClr>
                        <a:buSzPct val="116666"/>
                        <a:buFont typeface="Gotham Pro Black"/>
                        <a:buNone/>
                        <a:tabLst>
                          <a:tab pos="410845" algn="l"/>
                          <a:tab pos="411480" algn="l"/>
                        </a:tabLst>
                      </a:pPr>
                      <a:endParaRPr lang="ru-RU" sz="900" spc="-5" dirty="0">
                        <a:latin typeface="Gotham Pro"/>
                        <a:cs typeface="Gotham Pro"/>
                      </a:endParaRPr>
                    </a:p>
                  </a:txBody>
                  <a:tcPr marL="0" marR="0" marT="330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63E62725-E132-BF4C-6CFA-4BF6ECB94746}"/>
              </a:ext>
            </a:extLst>
          </p:cNvPr>
          <p:cNvGrpSpPr/>
          <p:nvPr/>
        </p:nvGrpSpPr>
        <p:grpSpPr>
          <a:xfrm>
            <a:off x="5607688" y="1932764"/>
            <a:ext cx="2478339" cy="1246329"/>
            <a:chOff x="6729953" y="2805835"/>
            <a:chExt cx="2478339" cy="1246329"/>
          </a:xfrm>
        </p:grpSpPr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FE989106-B237-1E9A-8939-8D708FC9BB9A}"/>
                </a:ext>
              </a:extLst>
            </p:cNvPr>
            <p:cNvSpPr/>
            <p:nvPr/>
          </p:nvSpPr>
          <p:spPr>
            <a:xfrm>
              <a:off x="6793678" y="2805835"/>
              <a:ext cx="2333935" cy="1246329"/>
            </a:xfrm>
            <a:custGeom>
              <a:avLst/>
              <a:gdLst/>
              <a:ahLst/>
              <a:cxnLst/>
              <a:rect l="l" t="t" r="r" b="b"/>
              <a:pathLst>
                <a:path w="2519679" h="2159635">
                  <a:moveTo>
                    <a:pt x="2159254" y="0"/>
                  </a:moveTo>
                  <a:lnTo>
                    <a:pt x="359930" y="0"/>
                  </a:lnTo>
                  <a:lnTo>
                    <a:pt x="311088" y="3285"/>
                  </a:lnTo>
                  <a:lnTo>
                    <a:pt x="264243" y="12857"/>
                  </a:lnTo>
                  <a:lnTo>
                    <a:pt x="219825" y="28285"/>
                  </a:lnTo>
                  <a:lnTo>
                    <a:pt x="178262" y="49141"/>
                  </a:lnTo>
                  <a:lnTo>
                    <a:pt x="139984" y="74997"/>
                  </a:lnTo>
                  <a:lnTo>
                    <a:pt x="105417" y="105422"/>
                  </a:lnTo>
                  <a:lnTo>
                    <a:pt x="74993" y="139989"/>
                  </a:lnTo>
                  <a:lnTo>
                    <a:pt x="49139" y="178268"/>
                  </a:lnTo>
                  <a:lnTo>
                    <a:pt x="28283" y="219831"/>
                  </a:lnTo>
                  <a:lnTo>
                    <a:pt x="12856" y="264248"/>
                  </a:lnTo>
                  <a:lnTo>
                    <a:pt x="3285" y="311091"/>
                  </a:lnTo>
                  <a:lnTo>
                    <a:pt x="0" y="359930"/>
                  </a:lnTo>
                  <a:lnTo>
                    <a:pt x="0" y="1799589"/>
                  </a:lnTo>
                  <a:lnTo>
                    <a:pt x="3285" y="1848429"/>
                  </a:lnTo>
                  <a:lnTo>
                    <a:pt x="12856" y="1895271"/>
                  </a:lnTo>
                  <a:lnTo>
                    <a:pt x="28283" y="1939687"/>
                  </a:lnTo>
                  <a:lnTo>
                    <a:pt x="49139" y="1981248"/>
                  </a:lnTo>
                  <a:lnTo>
                    <a:pt x="74993" y="2019526"/>
                  </a:lnTo>
                  <a:lnTo>
                    <a:pt x="105417" y="2054091"/>
                  </a:lnTo>
                  <a:lnTo>
                    <a:pt x="139984" y="2084515"/>
                  </a:lnTo>
                  <a:lnTo>
                    <a:pt x="178262" y="2110369"/>
                  </a:lnTo>
                  <a:lnTo>
                    <a:pt x="219825" y="2131224"/>
                  </a:lnTo>
                  <a:lnTo>
                    <a:pt x="264243" y="2146651"/>
                  </a:lnTo>
                  <a:lnTo>
                    <a:pt x="311088" y="2156222"/>
                  </a:lnTo>
                  <a:lnTo>
                    <a:pt x="359930" y="2159508"/>
                  </a:lnTo>
                  <a:lnTo>
                    <a:pt x="2159254" y="2159508"/>
                  </a:lnTo>
                  <a:lnTo>
                    <a:pt x="2208093" y="2156222"/>
                  </a:lnTo>
                  <a:lnTo>
                    <a:pt x="2254935" y="2146651"/>
                  </a:lnTo>
                  <a:lnTo>
                    <a:pt x="2299351" y="2131224"/>
                  </a:lnTo>
                  <a:lnTo>
                    <a:pt x="2340912" y="2110369"/>
                  </a:lnTo>
                  <a:lnTo>
                    <a:pt x="2379190" y="2084515"/>
                  </a:lnTo>
                  <a:lnTo>
                    <a:pt x="2413755" y="2054091"/>
                  </a:lnTo>
                  <a:lnTo>
                    <a:pt x="2444179" y="2019526"/>
                  </a:lnTo>
                  <a:lnTo>
                    <a:pt x="2470033" y="1981248"/>
                  </a:lnTo>
                  <a:lnTo>
                    <a:pt x="2490888" y="1939687"/>
                  </a:lnTo>
                  <a:lnTo>
                    <a:pt x="2506315" y="1895271"/>
                  </a:lnTo>
                  <a:lnTo>
                    <a:pt x="2515886" y="1848429"/>
                  </a:lnTo>
                  <a:lnTo>
                    <a:pt x="2519172" y="1799589"/>
                  </a:lnTo>
                  <a:lnTo>
                    <a:pt x="2519172" y="359930"/>
                  </a:lnTo>
                  <a:lnTo>
                    <a:pt x="2515886" y="311091"/>
                  </a:lnTo>
                  <a:lnTo>
                    <a:pt x="2506315" y="264248"/>
                  </a:lnTo>
                  <a:lnTo>
                    <a:pt x="2490888" y="219831"/>
                  </a:lnTo>
                  <a:lnTo>
                    <a:pt x="2470033" y="178268"/>
                  </a:lnTo>
                  <a:lnTo>
                    <a:pt x="2444179" y="139989"/>
                  </a:lnTo>
                  <a:lnTo>
                    <a:pt x="2413755" y="105422"/>
                  </a:lnTo>
                  <a:lnTo>
                    <a:pt x="2379190" y="74997"/>
                  </a:lnTo>
                  <a:lnTo>
                    <a:pt x="2340912" y="49141"/>
                  </a:lnTo>
                  <a:lnTo>
                    <a:pt x="2299351" y="28285"/>
                  </a:lnTo>
                  <a:lnTo>
                    <a:pt x="2254935" y="12857"/>
                  </a:lnTo>
                  <a:lnTo>
                    <a:pt x="2208093" y="3285"/>
                  </a:lnTo>
                  <a:lnTo>
                    <a:pt x="21592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46B22188-B2CE-4B70-FA40-857640C50D46}"/>
                </a:ext>
              </a:extLst>
            </p:cNvPr>
            <p:cNvSpPr txBox="1"/>
            <p:nvPr/>
          </p:nvSpPr>
          <p:spPr>
            <a:xfrm>
              <a:off x="6729953" y="2874987"/>
              <a:ext cx="2478339" cy="8207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66700" marR="261620" indent="1905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050" spc="-5" dirty="0">
                  <a:latin typeface="Gotham Pro Medium"/>
                  <a:cs typeface="Gotham Pro Medium"/>
                </a:rPr>
                <a:t>Приложение 2.1. </a:t>
              </a:r>
              <a:r>
                <a:rPr sz="1050" spc="-5" dirty="0">
                  <a:latin typeface="Gotham Pro Medium"/>
                  <a:cs typeface="Gotham Pro Medium"/>
                </a:rPr>
                <a:t>Примерная </a:t>
              </a:r>
              <a:r>
                <a:rPr sz="1050" spc="-525" dirty="0">
                  <a:latin typeface="Gotham Pro Medium"/>
                  <a:cs typeface="Gotham Pro Medium"/>
                </a:rPr>
                <a:t> </a:t>
              </a:r>
              <a:r>
                <a:rPr sz="1050" spc="-5" dirty="0">
                  <a:latin typeface="Gotham Pro Medium"/>
                  <a:cs typeface="Gotham Pro Medium"/>
                </a:rPr>
                <a:t>рабочая </a:t>
              </a:r>
              <a:r>
                <a:rPr sz="1050" dirty="0">
                  <a:latin typeface="Gotham Pro Medium"/>
                  <a:cs typeface="Gotham Pro Medium"/>
                </a:rPr>
                <a:t> </a:t>
              </a:r>
              <a:r>
                <a:rPr sz="1050" spc="-10" dirty="0">
                  <a:latin typeface="Gotham Pro Medium"/>
                  <a:cs typeface="Gotham Pro Medium"/>
                </a:rPr>
                <a:t>программа </a:t>
              </a:r>
              <a:r>
                <a:rPr sz="1050" spc="-5" dirty="0">
                  <a:latin typeface="Gotham Pro Medium"/>
                  <a:cs typeface="Gotham Pro Medium"/>
                </a:rPr>
                <a:t> </a:t>
              </a:r>
              <a:r>
                <a:rPr sz="1050" spc="-10" dirty="0">
                  <a:latin typeface="Gotham Pro Medium"/>
                  <a:cs typeface="Gotham Pro Medium"/>
                </a:rPr>
                <a:t>в</a:t>
              </a:r>
              <a:r>
                <a:rPr sz="1050" spc="5" dirty="0">
                  <a:latin typeface="Gotham Pro Medium"/>
                  <a:cs typeface="Gotham Pro Medium"/>
                </a:rPr>
                <a:t>о</a:t>
              </a:r>
              <a:r>
                <a:rPr sz="1050" dirty="0">
                  <a:latin typeface="Gotham Pro Medium"/>
                  <a:cs typeface="Gotham Pro Medium"/>
                </a:rPr>
                <a:t>с</a:t>
              </a:r>
              <a:r>
                <a:rPr sz="1050" spc="-10" dirty="0">
                  <a:latin typeface="Gotham Pro Medium"/>
                  <a:cs typeface="Gotham Pro Medium"/>
                </a:rPr>
                <a:t>п</a:t>
              </a:r>
              <a:r>
                <a:rPr sz="1050" spc="-5" dirty="0">
                  <a:latin typeface="Gotham Pro Medium"/>
                  <a:cs typeface="Gotham Pro Medium"/>
                </a:rPr>
                <a:t>итания</a:t>
              </a:r>
              <a:endParaRPr sz="1050" dirty="0">
                <a:latin typeface="Gotham Pro Medium"/>
                <a:cs typeface="Gotham Pro Medium"/>
              </a:endParaRPr>
            </a:p>
            <a:p>
              <a:pPr marL="12700" marR="5080" algn="ctr">
                <a:lnSpc>
                  <a:spcPct val="100000"/>
                </a:lnSpc>
              </a:pPr>
              <a:r>
                <a:rPr sz="1050" spc="-5" dirty="0">
                  <a:latin typeface="Gotham Pro Medium"/>
                  <a:cs typeface="Gotham Pro Medium"/>
                </a:rPr>
                <a:t>по</a:t>
              </a:r>
              <a:r>
                <a:rPr sz="1050" spc="-35" dirty="0">
                  <a:latin typeface="Gotham Pro Medium"/>
                  <a:cs typeface="Gotham Pro Medium"/>
                </a:rPr>
                <a:t> </a:t>
              </a:r>
              <a:r>
                <a:rPr sz="1050" spc="-5" dirty="0">
                  <a:latin typeface="Gotham Pro Medium"/>
                  <a:cs typeface="Gotham Pro Medium"/>
                </a:rPr>
                <a:t>профессии</a:t>
              </a:r>
              <a:r>
                <a:rPr sz="1050" spc="-30" dirty="0">
                  <a:latin typeface="Gotham Pro Medium"/>
                  <a:cs typeface="Gotham Pro Medium"/>
                </a:rPr>
                <a:t> </a:t>
              </a:r>
              <a:r>
                <a:rPr sz="1050" dirty="0">
                  <a:latin typeface="Gotham Pro Medium"/>
                  <a:cs typeface="Gotham Pro Medium"/>
                </a:rPr>
                <a:t>/ </a:t>
              </a:r>
              <a:r>
                <a:rPr sz="1050" spc="-525" dirty="0">
                  <a:latin typeface="Gotham Pro Medium"/>
                  <a:cs typeface="Gotham Pro Medium"/>
                </a:rPr>
                <a:t> </a:t>
              </a:r>
              <a:r>
                <a:rPr sz="1050" spc="-5" dirty="0" err="1">
                  <a:latin typeface="Gotham Pro Medium"/>
                  <a:cs typeface="Gotham Pro Medium"/>
                </a:rPr>
                <a:t>специальности</a:t>
              </a:r>
              <a:endParaRPr lang="ru-RU" sz="1050" spc="-5" dirty="0">
                <a:latin typeface="Gotham Pro Medium"/>
                <a:cs typeface="Gotham Pro Medium"/>
              </a:endParaRPr>
            </a:p>
            <a:p>
              <a:pPr marL="12700" marR="5080" algn="ctr">
                <a:lnSpc>
                  <a:spcPct val="100000"/>
                </a:lnSpc>
              </a:pPr>
              <a:r>
                <a:rPr lang="ru-RU" sz="1050" spc="-5" dirty="0">
                  <a:latin typeface="Gotham Pro Medium"/>
                  <a:cs typeface="Gotham Pro Medium"/>
                </a:rPr>
                <a:t>__________________________</a:t>
              </a:r>
              <a:endParaRPr sz="1050" dirty="0">
                <a:latin typeface="Gotham Pro Medium"/>
                <a:cs typeface="Gotham Pro Medium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02FCBA2-9289-6374-C0FD-3C663689512C}"/>
              </a:ext>
            </a:extLst>
          </p:cNvPr>
          <p:cNvGrpSpPr/>
          <p:nvPr/>
        </p:nvGrpSpPr>
        <p:grpSpPr>
          <a:xfrm>
            <a:off x="6961278" y="2911795"/>
            <a:ext cx="2478339" cy="1246329"/>
            <a:chOff x="8064492" y="3534142"/>
            <a:chExt cx="2478339" cy="1246329"/>
          </a:xfrm>
        </p:grpSpPr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08CDE1B5-1CD3-2876-5112-C6B04781EF0C}"/>
                </a:ext>
              </a:extLst>
            </p:cNvPr>
            <p:cNvSpPr/>
            <p:nvPr/>
          </p:nvSpPr>
          <p:spPr>
            <a:xfrm>
              <a:off x="8136695" y="3534142"/>
              <a:ext cx="2333935" cy="1246329"/>
            </a:xfrm>
            <a:custGeom>
              <a:avLst/>
              <a:gdLst/>
              <a:ahLst/>
              <a:cxnLst/>
              <a:rect l="l" t="t" r="r" b="b"/>
              <a:pathLst>
                <a:path w="2519679" h="2159635">
                  <a:moveTo>
                    <a:pt x="2159254" y="0"/>
                  </a:moveTo>
                  <a:lnTo>
                    <a:pt x="359930" y="0"/>
                  </a:lnTo>
                  <a:lnTo>
                    <a:pt x="311088" y="3285"/>
                  </a:lnTo>
                  <a:lnTo>
                    <a:pt x="264243" y="12857"/>
                  </a:lnTo>
                  <a:lnTo>
                    <a:pt x="219825" y="28285"/>
                  </a:lnTo>
                  <a:lnTo>
                    <a:pt x="178262" y="49141"/>
                  </a:lnTo>
                  <a:lnTo>
                    <a:pt x="139984" y="74997"/>
                  </a:lnTo>
                  <a:lnTo>
                    <a:pt x="105417" y="105422"/>
                  </a:lnTo>
                  <a:lnTo>
                    <a:pt x="74993" y="139989"/>
                  </a:lnTo>
                  <a:lnTo>
                    <a:pt x="49139" y="178268"/>
                  </a:lnTo>
                  <a:lnTo>
                    <a:pt x="28283" y="219831"/>
                  </a:lnTo>
                  <a:lnTo>
                    <a:pt x="12856" y="264248"/>
                  </a:lnTo>
                  <a:lnTo>
                    <a:pt x="3285" y="311091"/>
                  </a:lnTo>
                  <a:lnTo>
                    <a:pt x="0" y="359930"/>
                  </a:lnTo>
                  <a:lnTo>
                    <a:pt x="0" y="1799589"/>
                  </a:lnTo>
                  <a:lnTo>
                    <a:pt x="3285" y="1848429"/>
                  </a:lnTo>
                  <a:lnTo>
                    <a:pt x="12856" y="1895271"/>
                  </a:lnTo>
                  <a:lnTo>
                    <a:pt x="28283" y="1939687"/>
                  </a:lnTo>
                  <a:lnTo>
                    <a:pt x="49139" y="1981248"/>
                  </a:lnTo>
                  <a:lnTo>
                    <a:pt x="74993" y="2019526"/>
                  </a:lnTo>
                  <a:lnTo>
                    <a:pt x="105417" y="2054091"/>
                  </a:lnTo>
                  <a:lnTo>
                    <a:pt x="139984" y="2084515"/>
                  </a:lnTo>
                  <a:lnTo>
                    <a:pt x="178262" y="2110369"/>
                  </a:lnTo>
                  <a:lnTo>
                    <a:pt x="219825" y="2131224"/>
                  </a:lnTo>
                  <a:lnTo>
                    <a:pt x="264243" y="2146651"/>
                  </a:lnTo>
                  <a:lnTo>
                    <a:pt x="311088" y="2156222"/>
                  </a:lnTo>
                  <a:lnTo>
                    <a:pt x="359930" y="2159508"/>
                  </a:lnTo>
                  <a:lnTo>
                    <a:pt x="2159254" y="2159508"/>
                  </a:lnTo>
                  <a:lnTo>
                    <a:pt x="2208093" y="2156222"/>
                  </a:lnTo>
                  <a:lnTo>
                    <a:pt x="2254935" y="2146651"/>
                  </a:lnTo>
                  <a:lnTo>
                    <a:pt x="2299351" y="2131224"/>
                  </a:lnTo>
                  <a:lnTo>
                    <a:pt x="2340912" y="2110369"/>
                  </a:lnTo>
                  <a:lnTo>
                    <a:pt x="2379190" y="2084515"/>
                  </a:lnTo>
                  <a:lnTo>
                    <a:pt x="2413755" y="2054091"/>
                  </a:lnTo>
                  <a:lnTo>
                    <a:pt x="2444179" y="2019526"/>
                  </a:lnTo>
                  <a:lnTo>
                    <a:pt x="2470033" y="1981248"/>
                  </a:lnTo>
                  <a:lnTo>
                    <a:pt x="2490888" y="1939687"/>
                  </a:lnTo>
                  <a:lnTo>
                    <a:pt x="2506315" y="1895271"/>
                  </a:lnTo>
                  <a:lnTo>
                    <a:pt x="2515886" y="1848429"/>
                  </a:lnTo>
                  <a:lnTo>
                    <a:pt x="2519172" y="1799589"/>
                  </a:lnTo>
                  <a:lnTo>
                    <a:pt x="2519172" y="359930"/>
                  </a:lnTo>
                  <a:lnTo>
                    <a:pt x="2515886" y="311091"/>
                  </a:lnTo>
                  <a:lnTo>
                    <a:pt x="2506315" y="264248"/>
                  </a:lnTo>
                  <a:lnTo>
                    <a:pt x="2490888" y="219831"/>
                  </a:lnTo>
                  <a:lnTo>
                    <a:pt x="2470033" y="178268"/>
                  </a:lnTo>
                  <a:lnTo>
                    <a:pt x="2444179" y="139989"/>
                  </a:lnTo>
                  <a:lnTo>
                    <a:pt x="2413755" y="105422"/>
                  </a:lnTo>
                  <a:lnTo>
                    <a:pt x="2379190" y="74997"/>
                  </a:lnTo>
                  <a:lnTo>
                    <a:pt x="2340912" y="49141"/>
                  </a:lnTo>
                  <a:lnTo>
                    <a:pt x="2299351" y="28285"/>
                  </a:lnTo>
                  <a:lnTo>
                    <a:pt x="2254935" y="12857"/>
                  </a:lnTo>
                  <a:lnTo>
                    <a:pt x="2208093" y="3285"/>
                  </a:lnTo>
                  <a:lnTo>
                    <a:pt x="21592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DE91AFAF-D73F-7F90-61FB-A61483DE5DCC}"/>
                </a:ext>
              </a:extLst>
            </p:cNvPr>
            <p:cNvSpPr txBox="1"/>
            <p:nvPr/>
          </p:nvSpPr>
          <p:spPr>
            <a:xfrm>
              <a:off x="8064492" y="3626899"/>
              <a:ext cx="2478339" cy="8207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66700" marR="261620" indent="1905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050" spc="-5" dirty="0">
                  <a:latin typeface="Gotham Pro Medium"/>
                  <a:cs typeface="Gotham Pro Medium"/>
                </a:rPr>
                <a:t>Приложение 2.2. </a:t>
              </a:r>
              <a:r>
                <a:rPr sz="1050" spc="-5" dirty="0">
                  <a:latin typeface="Gotham Pro Medium"/>
                  <a:cs typeface="Gotham Pro Medium"/>
                </a:rPr>
                <a:t>Примерная </a:t>
              </a:r>
              <a:r>
                <a:rPr sz="1050" spc="-525" dirty="0">
                  <a:latin typeface="Gotham Pro Medium"/>
                  <a:cs typeface="Gotham Pro Medium"/>
                </a:rPr>
                <a:t> </a:t>
              </a:r>
              <a:r>
                <a:rPr sz="1050" spc="-5" dirty="0">
                  <a:latin typeface="Gotham Pro Medium"/>
                  <a:cs typeface="Gotham Pro Medium"/>
                </a:rPr>
                <a:t>рабочая </a:t>
              </a:r>
              <a:r>
                <a:rPr sz="1050" dirty="0">
                  <a:latin typeface="Gotham Pro Medium"/>
                  <a:cs typeface="Gotham Pro Medium"/>
                </a:rPr>
                <a:t> </a:t>
              </a:r>
              <a:r>
                <a:rPr sz="1050" spc="-10" dirty="0">
                  <a:latin typeface="Gotham Pro Medium"/>
                  <a:cs typeface="Gotham Pro Medium"/>
                </a:rPr>
                <a:t>программа </a:t>
              </a:r>
              <a:r>
                <a:rPr sz="1050" spc="-5" dirty="0">
                  <a:latin typeface="Gotham Pro Medium"/>
                  <a:cs typeface="Gotham Pro Medium"/>
                </a:rPr>
                <a:t> </a:t>
              </a:r>
              <a:r>
                <a:rPr sz="1050" spc="-10" dirty="0">
                  <a:latin typeface="Gotham Pro Medium"/>
                  <a:cs typeface="Gotham Pro Medium"/>
                </a:rPr>
                <a:t>в</a:t>
              </a:r>
              <a:r>
                <a:rPr sz="1050" spc="5" dirty="0">
                  <a:latin typeface="Gotham Pro Medium"/>
                  <a:cs typeface="Gotham Pro Medium"/>
                </a:rPr>
                <a:t>о</a:t>
              </a:r>
              <a:r>
                <a:rPr sz="1050" dirty="0">
                  <a:latin typeface="Gotham Pro Medium"/>
                  <a:cs typeface="Gotham Pro Medium"/>
                </a:rPr>
                <a:t>с</a:t>
              </a:r>
              <a:r>
                <a:rPr sz="1050" spc="-10" dirty="0">
                  <a:latin typeface="Gotham Pro Medium"/>
                  <a:cs typeface="Gotham Pro Medium"/>
                </a:rPr>
                <a:t>п</a:t>
              </a:r>
              <a:r>
                <a:rPr sz="1050" spc="-5" dirty="0">
                  <a:latin typeface="Gotham Pro Medium"/>
                  <a:cs typeface="Gotham Pro Medium"/>
                </a:rPr>
                <a:t>итания</a:t>
              </a:r>
              <a:endParaRPr sz="1050" dirty="0">
                <a:latin typeface="Gotham Pro Medium"/>
                <a:cs typeface="Gotham Pro Medium"/>
              </a:endParaRPr>
            </a:p>
            <a:p>
              <a:pPr marL="12700" marR="5080" algn="ctr">
                <a:lnSpc>
                  <a:spcPct val="100000"/>
                </a:lnSpc>
              </a:pPr>
              <a:r>
                <a:rPr sz="1050" spc="-5" dirty="0">
                  <a:latin typeface="Gotham Pro Medium"/>
                  <a:cs typeface="Gotham Pro Medium"/>
                </a:rPr>
                <a:t>по</a:t>
              </a:r>
              <a:r>
                <a:rPr sz="1050" spc="-35" dirty="0">
                  <a:latin typeface="Gotham Pro Medium"/>
                  <a:cs typeface="Gotham Pro Medium"/>
                </a:rPr>
                <a:t> </a:t>
              </a:r>
              <a:r>
                <a:rPr sz="1050" spc="-5" dirty="0">
                  <a:latin typeface="Gotham Pro Medium"/>
                  <a:cs typeface="Gotham Pro Medium"/>
                </a:rPr>
                <a:t>профессии</a:t>
              </a:r>
              <a:r>
                <a:rPr sz="1050" spc="-30" dirty="0">
                  <a:latin typeface="Gotham Pro Medium"/>
                  <a:cs typeface="Gotham Pro Medium"/>
                </a:rPr>
                <a:t> </a:t>
              </a:r>
              <a:r>
                <a:rPr sz="1050" dirty="0">
                  <a:latin typeface="Gotham Pro Medium"/>
                  <a:cs typeface="Gotham Pro Medium"/>
                </a:rPr>
                <a:t>/ </a:t>
              </a:r>
              <a:r>
                <a:rPr sz="1050" spc="-525" dirty="0">
                  <a:latin typeface="Gotham Pro Medium"/>
                  <a:cs typeface="Gotham Pro Medium"/>
                </a:rPr>
                <a:t> </a:t>
              </a:r>
              <a:r>
                <a:rPr sz="1050" spc="-5" dirty="0" err="1">
                  <a:latin typeface="Gotham Pro Medium"/>
                  <a:cs typeface="Gotham Pro Medium"/>
                </a:rPr>
                <a:t>специальности</a:t>
              </a:r>
              <a:endParaRPr lang="ru-RU" sz="1050" spc="-5" dirty="0">
                <a:latin typeface="Gotham Pro Medium"/>
                <a:cs typeface="Gotham Pro Medium"/>
              </a:endParaRPr>
            </a:p>
            <a:p>
              <a:pPr marL="12700" marR="5080" algn="ctr">
                <a:lnSpc>
                  <a:spcPct val="100000"/>
                </a:lnSpc>
              </a:pPr>
              <a:r>
                <a:rPr lang="ru-RU" sz="1050" spc="-5" dirty="0">
                  <a:latin typeface="Gotham Pro Medium"/>
                  <a:cs typeface="Gotham Pro Medium"/>
                </a:rPr>
                <a:t>_____________________________</a:t>
              </a:r>
              <a:endParaRPr sz="1050" dirty="0">
                <a:latin typeface="Gotham Pro Medium"/>
                <a:cs typeface="Gotham Pro Medium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BE8AAFA-7DE8-A28C-7881-598FE1C9ECD8}"/>
              </a:ext>
            </a:extLst>
          </p:cNvPr>
          <p:cNvGrpSpPr/>
          <p:nvPr/>
        </p:nvGrpSpPr>
        <p:grpSpPr>
          <a:xfrm>
            <a:off x="7939671" y="4009735"/>
            <a:ext cx="2542930" cy="1246329"/>
            <a:chOff x="8386565" y="4411034"/>
            <a:chExt cx="2542930" cy="1246329"/>
          </a:xfrm>
        </p:grpSpPr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5B2FC52F-1F38-9117-A864-ED953F987D37}"/>
                </a:ext>
              </a:extLst>
            </p:cNvPr>
            <p:cNvSpPr/>
            <p:nvPr/>
          </p:nvSpPr>
          <p:spPr>
            <a:xfrm>
              <a:off x="8595560" y="4411034"/>
              <a:ext cx="2333935" cy="1246329"/>
            </a:xfrm>
            <a:custGeom>
              <a:avLst/>
              <a:gdLst/>
              <a:ahLst/>
              <a:cxnLst/>
              <a:rect l="l" t="t" r="r" b="b"/>
              <a:pathLst>
                <a:path w="2519679" h="2159635">
                  <a:moveTo>
                    <a:pt x="2159254" y="0"/>
                  </a:moveTo>
                  <a:lnTo>
                    <a:pt x="359930" y="0"/>
                  </a:lnTo>
                  <a:lnTo>
                    <a:pt x="311088" y="3285"/>
                  </a:lnTo>
                  <a:lnTo>
                    <a:pt x="264243" y="12857"/>
                  </a:lnTo>
                  <a:lnTo>
                    <a:pt x="219825" y="28285"/>
                  </a:lnTo>
                  <a:lnTo>
                    <a:pt x="178262" y="49141"/>
                  </a:lnTo>
                  <a:lnTo>
                    <a:pt x="139984" y="74997"/>
                  </a:lnTo>
                  <a:lnTo>
                    <a:pt x="105417" y="105422"/>
                  </a:lnTo>
                  <a:lnTo>
                    <a:pt x="74993" y="139989"/>
                  </a:lnTo>
                  <a:lnTo>
                    <a:pt x="49139" y="178268"/>
                  </a:lnTo>
                  <a:lnTo>
                    <a:pt x="28283" y="219831"/>
                  </a:lnTo>
                  <a:lnTo>
                    <a:pt x="12856" y="264248"/>
                  </a:lnTo>
                  <a:lnTo>
                    <a:pt x="3285" y="311091"/>
                  </a:lnTo>
                  <a:lnTo>
                    <a:pt x="0" y="359930"/>
                  </a:lnTo>
                  <a:lnTo>
                    <a:pt x="0" y="1799589"/>
                  </a:lnTo>
                  <a:lnTo>
                    <a:pt x="3285" y="1848429"/>
                  </a:lnTo>
                  <a:lnTo>
                    <a:pt x="12856" y="1895271"/>
                  </a:lnTo>
                  <a:lnTo>
                    <a:pt x="28283" y="1939687"/>
                  </a:lnTo>
                  <a:lnTo>
                    <a:pt x="49139" y="1981248"/>
                  </a:lnTo>
                  <a:lnTo>
                    <a:pt x="74993" y="2019526"/>
                  </a:lnTo>
                  <a:lnTo>
                    <a:pt x="105417" y="2054091"/>
                  </a:lnTo>
                  <a:lnTo>
                    <a:pt x="139984" y="2084515"/>
                  </a:lnTo>
                  <a:lnTo>
                    <a:pt x="178262" y="2110369"/>
                  </a:lnTo>
                  <a:lnTo>
                    <a:pt x="219825" y="2131224"/>
                  </a:lnTo>
                  <a:lnTo>
                    <a:pt x="264243" y="2146651"/>
                  </a:lnTo>
                  <a:lnTo>
                    <a:pt x="311088" y="2156222"/>
                  </a:lnTo>
                  <a:lnTo>
                    <a:pt x="359930" y="2159508"/>
                  </a:lnTo>
                  <a:lnTo>
                    <a:pt x="2159254" y="2159508"/>
                  </a:lnTo>
                  <a:lnTo>
                    <a:pt x="2208093" y="2156222"/>
                  </a:lnTo>
                  <a:lnTo>
                    <a:pt x="2254935" y="2146651"/>
                  </a:lnTo>
                  <a:lnTo>
                    <a:pt x="2299351" y="2131224"/>
                  </a:lnTo>
                  <a:lnTo>
                    <a:pt x="2340912" y="2110369"/>
                  </a:lnTo>
                  <a:lnTo>
                    <a:pt x="2379190" y="2084515"/>
                  </a:lnTo>
                  <a:lnTo>
                    <a:pt x="2413755" y="2054091"/>
                  </a:lnTo>
                  <a:lnTo>
                    <a:pt x="2444179" y="2019526"/>
                  </a:lnTo>
                  <a:lnTo>
                    <a:pt x="2470033" y="1981248"/>
                  </a:lnTo>
                  <a:lnTo>
                    <a:pt x="2490888" y="1939687"/>
                  </a:lnTo>
                  <a:lnTo>
                    <a:pt x="2506315" y="1895271"/>
                  </a:lnTo>
                  <a:lnTo>
                    <a:pt x="2515886" y="1848429"/>
                  </a:lnTo>
                  <a:lnTo>
                    <a:pt x="2519172" y="1799589"/>
                  </a:lnTo>
                  <a:lnTo>
                    <a:pt x="2519172" y="359930"/>
                  </a:lnTo>
                  <a:lnTo>
                    <a:pt x="2515886" y="311091"/>
                  </a:lnTo>
                  <a:lnTo>
                    <a:pt x="2506315" y="264248"/>
                  </a:lnTo>
                  <a:lnTo>
                    <a:pt x="2490888" y="219831"/>
                  </a:lnTo>
                  <a:lnTo>
                    <a:pt x="2470033" y="178268"/>
                  </a:lnTo>
                  <a:lnTo>
                    <a:pt x="2444179" y="139989"/>
                  </a:lnTo>
                  <a:lnTo>
                    <a:pt x="2413755" y="105422"/>
                  </a:lnTo>
                  <a:lnTo>
                    <a:pt x="2379190" y="74997"/>
                  </a:lnTo>
                  <a:lnTo>
                    <a:pt x="2340912" y="49141"/>
                  </a:lnTo>
                  <a:lnTo>
                    <a:pt x="2299351" y="28285"/>
                  </a:lnTo>
                  <a:lnTo>
                    <a:pt x="2254935" y="12857"/>
                  </a:lnTo>
                  <a:lnTo>
                    <a:pt x="2208093" y="3285"/>
                  </a:lnTo>
                  <a:lnTo>
                    <a:pt x="21592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207E0857-3E37-FA6A-1F1F-8D2260273CF3}"/>
                </a:ext>
              </a:extLst>
            </p:cNvPr>
            <p:cNvSpPr txBox="1"/>
            <p:nvPr/>
          </p:nvSpPr>
          <p:spPr>
            <a:xfrm>
              <a:off x="8386565" y="4525965"/>
              <a:ext cx="2478339" cy="1744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66700" marR="261620" indent="1905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050" spc="-5" dirty="0">
                  <a:latin typeface="Gotham Pro Medium"/>
                  <a:cs typeface="Gotham Pro Medium"/>
                </a:rPr>
                <a:t>………………………………………..</a:t>
              </a:r>
              <a:endParaRPr sz="1050" dirty="0">
                <a:latin typeface="Gotham Pro Medium"/>
                <a:cs typeface="Gotham Pro Medium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7DFC75D3-9BCC-31BD-E8FF-09DCE36CA42A}"/>
              </a:ext>
            </a:extLst>
          </p:cNvPr>
          <p:cNvGrpSpPr/>
          <p:nvPr/>
        </p:nvGrpSpPr>
        <p:grpSpPr>
          <a:xfrm>
            <a:off x="9178840" y="4689837"/>
            <a:ext cx="2478339" cy="1246329"/>
            <a:chOff x="9713661" y="4721743"/>
            <a:chExt cx="2478339" cy="1246329"/>
          </a:xfrm>
        </p:grpSpPr>
        <p:sp>
          <p:nvSpPr>
            <p:cNvPr id="18" name="object 9">
              <a:extLst>
                <a:ext uri="{FF2B5EF4-FFF2-40B4-BE49-F238E27FC236}">
                  <a16:creationId xmlns:a16="http://schemas.microsoft.com/office/drawing/2014/main" id="{22C4029C-221C-75F0-BFB0-4329960BC690}"/>
                </a:ext>
              </a:extLst>
            </p:cNvPr>
            <p:cNvSpPr/>
            <p:nvPr/>
          </p:nvSpPr>
          <p:spPr>
            <a:xfrm>
              <a:off x="9762575" y="4721743"/>
              <a:ext cx="2333935" cy="1246329"/>
            </a:xfrm>
            <a:custGeom>
              <a:avLst/>
              <a:gdLst/>
              <a:ahLst/>
              <a:cxnLst/>
              <a:rect l="l" t="t" r="r" b="b"/>
              <a:pathLst>
                <a:path w="2519679" h="2159635">
                  <a:moveTo>
                    <a:pt x="2159254" y="0"/>
                  </a:moveTo>
                  <a:lnTo>
                    <a:pt x="359930" y="0"/>
                  </a:lnTo>
                  <a:lnTo>
                    <a:pt x="311088" y="3285"/>
                  </a:lnTo>
                  <a:lnTo>
                    <a:pt x="264243" y="12857"/>
                  </a:lnTo>
                  <a:lnTo>
                    <a:pt x="219825" y="28285"/>
                  </a:lnTo>
                  <a:lnTo>
                    <a:pt x="178262" y="49141"/>
                  </a:lnTo>
                  <a:lnTo>
                    <a:pt x="139984" y="74997"/>
                  </a:lnTo>
                  <a:lnTo>
                    <a:pt x="105417" y="105422"/>
                  </a:lnTo>
                  <a:lnTo>
                    <a:pt x="74993" y="139989"/>
                  </a:lnTo>
                  <a:lnTo>
                    <a:pt x="49139" y="178268"/>
                  </a:lnTo>
                  <a:lnTo>
                    <a:pt x="28283" y="219831"/>
                  </a:lnTo>
                  <a:lnTo>
                    <a:pt x="12856" y="264248"/>
                  </a:lnTo>
                  <a:lnTo>
                    <a:pt x="3285" y="311091"/>
                  </a:lnTo>
                  <a:lnTo>
                    <a:pt x="0" y="359930"/>
                  </a:lnTo>
                  <a:lnTo>
                    <a:pt x="0" y="1799589"/>
                  </a:lnTo>
                  <a:lnTo>
                    <a:pt x="3285" y="1848429"/>
                  </a:lnTo>
                  <a:lnTo>
                    <a:pt x="12856" y="1895271"/>
                  </a:lnTo>
                  <a:lnTo>
                    <a:pt x="28283" y="1939687"/>
                  </a:lnTo>
                  <a:lnTo>
                    <a:pt x="49139" y="1981248"/>
                  </a:lnTo>
                  <a:lnTo>
                    <a:pt x="74993" y="2019526"/>
                  </a:lnTo>
                  <a:lnTo>
                    <a:pt x="105417" y="2054091"/>
                  </a:lnTo>
                  <a:lnTo>
                    <a:pt x="139984" y="2084515"/>
                  </a:lnTo>
                  <a:lnTo>
                    <a:pt x="178262" y="2110369"/>
                  </a:lnTo>
                  <a:lnTo>
                    <a:pt x="219825" y="2131224"/>
                  </a:lnTo>
                  <a:lnTo>
                    <a:pt x="264243" y="2146651"/>
                  </a:lnTo>
                  <a:lnTo>
                    <a:pt x="311088" y="2156222"/>
                  </a:lnTo>
                  <a:lnTo>
                    <a:pt x="359930" y="2159508"/>
                  </a:lnTo>
                  <a:lnTo>
                    <a:pt x="2159254" y="2159508"/>
                  </a:lnTo>
                  <a:lnTo>
                    <a:pt x="2208093" y="2156222"/>
                  </a:lnTo>
                  <a:lnTo>
                    <a:pt x="2254935" y="2146651"/>
                  </a:lnTo>
                  <a:lnTo>
                    <a:pt x="2299351" y="2131224"/>
                  </a:lnTo>
                  <a:lnTo>
                    <a:pt x="2340912" y="2110369"/>
                  </a:lnTo>
                  <a:lnTo>
                    <a:pt x="2379190" y="2084515"/>
                  </a:lnTo>
                  <a:lnTo>
                    <a:pt x="2413755" y="2054091"/>
                  </a:lnTo>
                  <a:lnTo>
                    <a:pt x="2444179" y="2019526"/>
                  </a:lnTo>
                  <a:lnTo>
                    <a:pt x="2470033" y="1981248"/>
                  </a:lnTo>
                  <a:lnTo>
                    <a:pt x="2490888" y="1939687"/>
                  </a:lnTo>
                  <a:lnTo>
                    <a:pt x="2506315" y="1895271"/>
                  </a:lnTo>
                  <a:lnTo>
                    <a:pt x="2515886" y="1848429"/>
                  </a:lnTo>
                  <a:lnTo>
                    <a:pt x="2519172" y="1799589"/>
                  </a:lnTo>
                  <a:lnTo>
                    <a:pt x="2519172" y="359930"/>
                  </a:lnTo>
                  <a:lnTo>
                    <a:pt x="2515886" y="311091"/>
                  </a:lnTo>
                  <a:lnTo>
                    <a:pt x="2506315" y="264248"/>
                  </a:lnTo>
                  <a:lnTo>
                    <a:pt x="2490888" y="219831"/>
                  </a:lnTo>
                  <a:lnTo>
                    <a:pt x="2470033" y="178268"/>
                  </a:lnTo>
                  <a:lnTo>
                    <a:pt x="2444179" y="139989"/>
                  </a:lnTo>
                  <a:lnTo>
                    <a:pt x="2413755" y="105422"/>
                  </a:lnTo>
                  <a:lnTo>
                    <a:pt x="2379190" y="74997"/>
                  </a:lnTo>
                  <a:lnTo>
                    <a:pt x="2340912" y="49141"/>
                  </a:lnTo>
                  <a:lnTo>
                    <a:pt x="2299351" y="28285"/>
                  </a:lnTo>
                  <a:lnTo>
                    <a:pt x="2254935" y="12857"/>
                  </a:lnTo>
                  <a:lnTo>
                    <a:pt x="2208093" y="3285"/>
                  </a:lnTo>
                  <a:lnTo>
                    <a:pt x="21592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48546CC6-7DA8-0171-44B7-61E1F77D8962}"/>
                </a:ext>
              </a:extLst>
            </p:cNvPr>
            <p:cNvSpPr txBox="1"/>
            <p:nvPr/>
          </p:nvSpPr>
          <p:spPr>
            <a:xfrm>
              <a:off x="9713661" y="4874351"/>
              <a:ext cx="2478339" cy="8207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66700" marR="261620" indent="1905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050" spc="-5" dirty="0">
                  <a:latin typeface="Gotham Pro Medium"/>
                  <a:cs typeface="Gotham Pro Medium"/>
                </a:rPr>
                <a:t>Приложение №___. </a:t>
              </a:r>
              <a:r>
                <a:rPr sz="1050" spc="-5" dirty="0">
                  <a:latin typeface="Gotham Pro Medium"/>
                  <a:cs typeface="Gotham Pro Medium"/>
                </a:rPr>
                <a:t>Примерная </a:t>
              </a:r>
              <a:r>
                <a:rPr sz="1050" spc="-525" dirty="0">
                  <a:latin typeface="Gotham Pro Medium"/>
                  <a:cs typeface="Gotham Pro Medium"/>
                </a:rPr>
                <a:t> </a:t>
              </a:r>
              <a:r>
                <a:rPr sz="1050" spc="-5" dirty="0">
                  <a:latin typeface="Gotham Pro Medium"/>
                  <a:cs typeface="Gotham Pro Medium"/>
                </a:rPr>
                <a:t>рабочая </a:t>
              </a:r>
              <a:r>
                <a:rPr sz="1050" dirty="0">
                  <a:latin typeface="Gotham Pro Medium"/>
                  <a:cs typeface="Gotham Pro Medium"/>
                </a:rPr>
                <a:t> </a:t>
              </a:r>
              <a:r>
                <a:rPr sz="1050" spc="-10" dirty="0">
                  <a:latin typeface="Gotham Pro Medium"/>
                  <a:cs typeface="Gotham Pro Medium"/>
                </a:rPr>
                <a:t>программа </a:t>
              </a:r>
              <a:r>
                <a:rPr sz="1050" spc="-5" dirty="0">
                  <a:latin typeface="Gotham Pro Medium"/>
                  <a:cs typeface="Gotham Pro Medium"/>
                </a:rPr>
                <a:t> </a:t>
              </a:r>
              <a:r>
                <a:rPr sz="1050" spc="-10" dirty="0">
                  <a:latin typeface="Gotham Pro Medium"/>
                  <a:cs typeface="Gotham Pro Medium"/>
                </a:rPr>
                <a:t>в</a:t>
              </a:r>
              <a:r>
                <a:rPr sz="1050" spc="5" dirty="0">
                  <a:latin typeface="Gotham Pro Medium"/>
                  <a:cs typeface="Gotham Pro Medium"/>
                </a:rPr>
                <a:t>о</a:t>
              </a:r>
              <a:r>
                <a:rPr sz="1050" dirty="0">
                  <a:latin typeface="Gotham Pro Medium"/>
                  <a:cs typeface="Gotham Pro Medium"/>
                </a:rPr>
                <a:t>с</a:t>
              </a:r>
              <a:r>
                <a:rPr sz="1050" spc="-10" dirty="0">
                  <a:latin typeface="Gotham Pro Medium"/>
                  <a:cs typeface="Gotham Pro Medium"/>
                </a:rPr>
                <a:t>п</a:t>
              </a:r>
              <a:r>
                <a:rPr sz="1050" spc="-5" dirty="0">
                  <a:latin typeface="Gotham Pro Medium"/>
                  <a:cs typeface="Gotham Pro Medium"/>
                </a:rPr>
                <a:t>итания</a:t>
              </a:r>
              <a:endParaRPr sz="1050" dirty="0">
                <a:latin typeface="Gotham Pro Medium"/>
                <a:cs typeface="Gotham Pro Medium"/>
              </a:endParaRPr>
            </a:p>
            <a:p>
              <a:pPr marL="12700" marR="5080" algn="ctr">
                <a:lnSpc>
                  <a:spcPct val="100000"/>
                </a:lnSpc>
              </a:pPr>
              <a:r>
                <a:rPr sz="1050" spc="-5" dirty="0">
                  <a:latin typeface="Gotham Pro Medium"/>
                  <a:cs typeface="Gotham Pro Medium"/>
                </a:rPr>
                <a:t>по</a:t>
              </a:r>
              <a:r>
                <a:rPr sz="1050" spc="-35" dirty="0">
                  <a:latin typeface="Gotham Pro Medium"/>
                  <a:cs typeface="Gotham Pro Medium"/>
                </a:rPr>
                <a:t> </a:t>
              </a:r>
              <a:r>
                <a:rPr sz="1050" spc="-5" dirty="0">
                  <a:latin typeface="Gotham Pro Medium"/>
                  <a:cs typeface="Gotham Pro Medium"/>
                </a:rPr>
                <a:t>профессии</a:t>
              </a:r>
              <a:r>
                <a:rPr sz="1050" spc="-30" dirty="0">
                  <a:latin typeface="Gotham Pro Medium"/>
                  <a:cs typeface="Gotham Pro Medium"/>
                </a:rPr>
                <a:t> </a:t>
              </a:r>
              <a:r>
                <a:rPr sz="1050" dirty="0">
                  <a:latin typeface="Gotham Pro Medium"/>
                  <a:cs typeface="Gotham Pro Medium"/>
                </a:rPr>
                <a:t>/ </a:t>
              </a:r>
              <a:r>
                <a:rPr sz="1050" spc="-525" dirty="0">
                  <a:latin typeface="Gotham Pro Medium"/>
                  <a:cs typeface="Gotham Pro Medium"/>
                </a:rPr>
                <a:t> </a:t>
              </a:r>
              <a:r>
                <a:rPr sz="1050" spc="-5" dirty="0" err="1">
                  <a:latin typeface="Gotham Pro Medium"/>
                  <a:cs typeface="Gotham Pro Medium"/>
                </a:rPr>
                <a:t>специальности</a:t>
              </a:r>
              <a:endParaRPr lang="ru-RU" sz="1050" spc="-5" dirty="0">
                <a:latin typeface="Gotham Pro Medium"/>
                <a:cs typeface="Gotham Pro Medium"/>
              </a:endParaRPr>
            </a:p>
            <a:p>
              <a:pPr marL="12700" marR="5080" algn="ctr">
                <a:lnSpc>
                  <a:spcPct val="100000"/>
                </a:lnSpc>
              </a:pPr>
              <a:r>
                <a:rPr lang="ru-RU" sz="1050" spc="-5" dirty="0">
                  <a:latin typeface="Gotham Pro Medium"/>
                  <a:cs typeface="Gotham Pro Medium"/>
                </a:rPr>
                <a:t>__________________________</a:t>
              </a:r>
              <a:endParaRPr sz="1050" dirty="0">
                <a:latin typeface="Gotham Pro Medium"/>
                <a:cs typeface="Gotham Pro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95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AA1FE44-2FEC-5EB7-0F85-CE18C300EB04}"/>
              </a:ext>
            </a:extLst>
          </p:cNvPr>
          <p:cNvGrpSpPr/>
          <p:nvPr/>
        </p:nvGrpSpPr>
        <p:grpSpPr>
          <a:xfrm>
            <a:off x="0" y="4399638"/>
            <a:ext cx="12192000" cy="2458362"/>
            <a:chOff x="0" y="4399638"/>
            <a:chExt cx="12192000" cy="2458362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5A70844-6415-150D-9D04-45E0F562B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399638"/>
              <a:ext cx="12192000" cy="2458362"/>
            </a:xfrm>
            <a:prstGeom prst="rect">
              <a:avLst/>
            </a:prstGeom>
          </p:spPr>
        </p:pic>
        <p:sp>
          <p:nvSpPr>
            <p:cNvPr id="18" name="object 9">
              <a:extLst>
                <a:ext uri="{FF2B5EF4-FFF2-40B4-BE49-F238E27FC236}">
                  <a16:creationId xmlns:a16="http://schemas.microsoft.com/office/drawing/2014/main" id="{1EA1A3C2-691A-2B9A-43EE-2EDDD8454B6E}"/>
                </a:ext>
              </a:extLst>
            </p:cNvPr>
            <p:cNvSpPr txBox="1"/>
            <p:nvPr/>
          </p:nvSpPr>
          <p:spPr>
            <a:xfrm>
              <a:off x="841375" y="6175375"/>
              <a:ext cx="383743" cy="3063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38100">
                <a:lnSpc>
                  <a:spcPts val="2360"/>
                </a:lnSpc>
                <a:defRPr/>
              </a:pPr>
              <a:fld id="{19147F20-9665-4DC6-B041-ED9A4A05B0E0}" type="slidenum">
                <a:rPr sz="2000" b="1" spc="-5" dirty="0">
                  <a:latin typeface="Gotham Pro Black"/>
                  <a:cs typeface="Gotham Pro Black"/>
                </a:rPr>
                <a:pPr marL="38100">
                  <a:lnSpc>
                    <a:spcPts val="2360"/>
                  </a:lnSpc>
                  <a:defRPr/>
                </a:pPr>
                <a:t>6</a:t>
              </a:fld>
              <a:endParaRPr sz="2000" dirty="0">
                <a:latin typeface="Gotham Pro Black"/>
                <a:cs typeface="Gotham Pro Black"/>
              </a:endParaRPr>
            </a:p>
          </p:txBody>
        </p:sp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B7A9ABCC-CD2E-45E6-FBC0-C78985BEBC94}"/>
                </a:ext>
              </a:extLst>
            </p:cNvPr>
            <p:cNvSpPr/>
            <p:nvPr/>
          </p:nvSpPr>
          <p:spPr>
            <a:xfrm>
              <a:off x="9704483" y="4568021"/>
              <a:ext cx="2487517" cy="2289979"/>
            </a:xfrm>
            <a:custGeom>
              <a:avLst/>
              <a:gdLst/>
              <a:ahLst/>
              <a:cxnLst/>
              <a:rect l="l" t="t" r="r" b="b"/>
              <a:pathLst>
                <a:path w="4102100" h="3776345">
                  <a:moveTo>
                    <a:pt x="4101909" y="1118895"/>
                  </a:moveTo>
                  <a:lnTo>
                    <a:pt x="2749131" y="1421663"/>
                  </a:lnTo>
                  <a:lnTo>
                    <a:pt x="2749131" y="1605394"/>
                  </a:lnTo>
                  <a:lnTo>
                    <a:pt x="2704211" y="2024646"/>
                  </a:lnTo>
                  <a:lnTo>
                    <a:pt x="2400795" y="1982266"/>
                  </a:lnTo>
                  <a:lnTo>
                    <a:pt x="2300605" y="1702015"/>
                  </a:lnTo>
                  <a:lnTo>
                    <a:pt x="2282088" y="1671320"/>
                  </a:lnTo>
                  <a:lnTo>
                    <a:pt x="2254224" y="1650809"/>
                  </a:lnTo>
                  <a:lnTo>
                    <a:pt x="2220696" y="1642262"/>
                  </a:lnTo>
                  <a:lnTo>
                    <a:pt x="2185263" y="1647431"/>
                  </a:lnTo>
                  <a:lnTo>
                    <a:pt x="2154580" y="1665922"/>
                  </a:lnTo>
                  <a:lnTo>
                    <a:pt x="2134082" y="1693786"/>
                  </a:lnTo>
                  <a:lnTo>
                    <a:pt x="2125535" y="1727301"/>
                  </a:lnTo>
                  <a:lnTo>
                    <a:pt x="2130679" y="1762760"/>
                  </a:lnTo>
                  <a:lnTo>
                    <a:pt x="2199068" y="1954085"/>
                  </a:lnTo>
                  <a:lnTo>
                    <a:pt x="1520748" y="1859343"/>
                  </a:lnTo>
                  <a:lnTo>
                    <a:pt x="1525130" y="1853260"/>
                  </a:lnTo>
                  <a:lnTo>
                    <a:pt x="1533334" y="1819656"/>
                  </a:lnTo>
                  <a:lnTo>
                    <a:pt x="1527810" y="1784248"/>
                  </a:lnTo>
                  <a:lnTo>
                    <a:pt x="1453908" y="1584185"/>
                  </a:lnTo>
                  <a:lnTo>
                    <a:pt x="2702001" y="1605368"/>
                  </a:lnTo>
                  <a:lnTo>
                    <a:pt x="2721584" y="1601470"/>
                  </a:lnTo>
                  <a:lnTo>
                    <a:pt x="2744406" y="1605394"/>
                  </a:lnTo>
                  <a:lnTo>
                    <a:pt x="2749131" y="1605394"/>
                  </a:lnTo>
                  <a:lnTo>
                    <a:pt x="2749131" y="1421663"/>
                  </a:lnTo>
                  <a:lnTo>
                    <a:pt x="2725470" y="1426946"/>
                  </a:lnTo>
                  <a:lnTo>
                    <a:pt x="2721178" y="1428826"/>
                  </a:lnTo>
                  <a:lnTo>
                    <a:pt x="2703499" y="1424940"/>
                  </a:lnTo>
                  <a:lnTo>
                    <a:pt x="1386827" y="1402562"/>
                  </a:lnTo>
                  <a:lnTo>
                    <a:pt x="1354607" y="1315339"/>
                  </a:lnTo>
                  <a:lnTo>
                    <a:pt x="1354607" y="1836127"/>
                  </a:lnTo>
                  <a:lnTo>
                    <a:pt x="1053439" y="1794052"/>
                  </a:lnTo>
                  <a:lnTo>
                    <a:pt x="995375" y="1576387"/>
                  </a:lnTo>
                  <a:lnTo>
                    <a:pt x="1260335" y="1580896"/>
                  </a:lnTo>
                  <a:lnTo>
                    <a:pt x="1354607" y="1836127"/>
                  </a:lnTo>
                  <a:lnTo>
                    <a:pt x="1354607" y="1315339"/>
                  </a:lnTo>
                  <a:lnTo>
                    <a:pt x="1193253" y="878484"/>
                  </a:lnTo>
                  <a:lnTo>
                    <a:pt x="1193253" y="1399273"/>
                  </a:lnTo>
                  <a:lnTo>
                    <a:pt x="947013" y="1395082"/>
                  </a:lnTo>
                  <a:lnTo>
                    <a:pt x="645718" y="265633"/>
                  </a:lnTo>
                  <a:lnTo>
                    <a:pt x="755484" y="214071"/>
                  </a:lnTo>
                  <a:lnTo>
                    <a:pt x="1193253" y="1399273"/>
                  </a:lnTo>
                  <a:lnTo>
                    <a:pt x="1193253" y="878484"/>
                  </a:lnTo>
                  <a:lnTo>
                    <a:pt x="891628" y="61836"/>
                  </a:lnTo>
                  <a:lnTo>
                    <a:pt x="890752" y="60439"/>
                  </a:lnTo>
                  <a:lnTo>
                    <a:pt x="888657" y="51841"/>
                  </a:lnTo>
                  <a:lnTo>
                    <a:pt x="867308" y="23050"/>
                  </a:lnTo>
                  <a:lnTo>
                    <a:pt x="837615" y="5308"/>
                  </a:lnTo>
                  <a:lnTo>
                    <a:pt x="803427" y="0"/>
                  </a:lnTo>
                  <a:lnTo>
                    <a:pt x="768629" y="8521"/>
                  </a:lnTo>
                  <a:lnTo>
                    <a:pt x="51816" y="345236"/>
                  </a:lnTo>
                  <a:lnTo>
                    <a:pt x="23037" y="366585"/>
                  </a:lnTo>
                  <a:lnTo>
                    <a:pt x="5308" y="396278"/>
                  </a:lnTo>
                  <a:lnTo>
                    <a:pt x="0" y="430466"/>
                  </a:lnTo>
                  <a:lnTo>
                    <a:pt x="8509" y="465277"/>
                  </a:lnTo>
                  <a:lnTo>
                    <a:pt x="22999" y="487184"/>
                  </a:lnTo>
                  <a:lnTo>
                    <a:pt x="42430" y="503478"/>
                  </a:lnTo>
                  <a:lnTo>
                    <a:pt x="65328" y="513651"/>
                  </a:lnTo>
                  <a:lnTo>
                    <a:pt x="90246" y="517156"/>
                  </a:lnTo>
                  <a:lnTo>
                    <a:pt x="99898" y="516636"/>
                  </a:lnTo>
                  <a:lnTo>
                    <a:pt x="109562" y="515048"/>
                  </a:lnTo>
                  <a:lnTo>
                    <a:pt x="119138" y="512368"/>
                  </a:lnTo>
                  <a:lnTo>
                    <a:pt x="128549" y="508571"/>
                  </a:lnTo>
                  <a:lnTo>
                    <a:pt x="479755" y="343598"/>
                  </a:lnTo>
                  <a:lnTo>
                    <a:pt x="790841" y="1509763"/>
                  </a:lnTo>
                  <a:lnTo>
                    <a:pt x="792327" y="1517815"/>
                  </a:lnTo>
                  <a:lnTo>
                    <a:pt x="793445" y="1519555"/>
                  </a:lnTo>
                  <a:lnTo>
                    <a:pt x="863523" y="1782254"/>
                  </a:lnTo>
                  <a:lnTo>
                    <a:pt x="851954" y="1785175"/>
                  </a:lnTo>
                  <a:lnTo>
                    <a:pt x="851954" y="1971230"/>
                  </a:lnTo>
                  <a:lnTo>
                    <a:pt x="655866" y="2593009"/>
                  </a:lnTo>
                  <a:lnTo>
                    <a:pt x="290817" y="2112429"/>
                  </a:lnTo>
                  <a:lnTo>
                    <a:pt x="851954" y="1971230"/>
                  </a:lnTo>
                  <a:lnTo>
                    <a:pt x="851954" y="1785175"/>
                  </a:lnTo>
                  <a:lnTo>
                    <a:pt x="114363" y="1970760"/>
                  </a:lnTo>
                  <a:lnTo>
                    <a:pt x="114046" y="1970824"/>
                  </a:lnTo>
                  <a:lnTo>
                    <a:pt x="97891" y="1978634"/>
                  </a:lnTo>
                  <a:lnTo>
                    <a:pt x="82042" y="1986203"/>
                  </a:lnTo>
                  <a:lnTo>
                    <a:pt x="81902" y="1986368"/>
                  </a:lnTo>
                  <a:lnTo>
                    <a:pt x="78638" y="1990001"/>
                  </a:lnTo>
                  <a:lnTo>
                    <a:pt x="58940" y="2011959"/>
                  </a:lnTo>
                  <a:lnTo>
                    <a:pt x="58686" y="2012657"/>
                  </a:lnTo>
                  <a:lnTo>
                    <a:pt x="58127" y="2013292"/>
                  </a:lnTo>
                  <a:lnTo>
                    <a:pt x="52793" y="2028964"/>
                  </a:lnTo>
                  <a:lnTo>
                    <a:pt x="47193" y="2044484"/>
                  </a:lnTo>
                  <a:lnTo>
                    <a:pt x="47231" y="2045335"/>
                  </a:lnTo>
                  <a:lnTo>
                    <a:pt x="46990" y="2046046"/>
                  </a:lnTo>
                  <a:lnTo>
                    <a:pt x="48704" y="2076627"/>
                  </a:lnTo>
                  <a:lnTo>
                    <a:pt x="48882" y="2080260"/>
                  </a:lnTo>
                  <a:lnTo>
                    <a:pt x="48933" y="2080577"/>
                  </a:lnTo>
                  <a:lnTo>
                    <a:pt x="49949" y="2082711"/>
                  </a:lnTo>
                  <a:lnTo>
                    <a:pt x="61214" y="2108200"/>
                  </a:lnTo>
                  <a:lnTo>
                    <a:pt x="63436" y="2110587"/>
                  </a:lnTo>
                  <a:lnTo>
                    <a:pt x="64528" y="2112835"/>
                  </a:lnTo>
                  <a:lnTo>
                    <a:pt x="589381" y="2803817"/>
                  </a:lnTo>
                  <a:lnTo>
                    <a:pt x="288251" y="3758717"/>
                  </a:lnTo>
                  <a:lnTo>
                    <a:pt x="286385" y="3776218"/>
                  </a:lnTo>
                  <a:lnTo>
                    <a:pt x="471932" y="3776218"/>
                  </a:lnTo>
                  <a:lnTo>
                    <a:pt x="723087" y="2979826"/>
                  </a:lnTo>
                  <a:lnTo>
                    <a:pt x="881761" y="3188716"/>
                  </a:lnTo>
                  <a:lnTo>
                    <a:pt x="896645" y="3204133"/>
                  </a:lnTo>
                  <a:lnTo>
                    <a:pt x="914158" y="3215297"/>
                  </a:lnTo>
                  <a:lnTo>
                    <a:pt x="933437" y="3222066"/>
                  </a:lnTo>
                  <a:lnTo>
                    <a:pt x="953668" y="3224352"/>
                  </a:lnTo>
                  <a:lnTo>
                    <a:pt x="967917" y="3223222"/>
                  </a:lnTo>
                  <a:lnTo>
                    <a:pt x="1008189" y="3205975"/>
                  </a:lnTo>
                  <a:lnTo>
                    <a:pt x="1043012" y="3146348"/>
                  </a:lnTo>
                  <a:lnTo>
                    <a:pt x="1041057" y="3111804"/>
                  </a:lnTo>
                  <a:lnTo>
                    <a:pt x="1025461" y="3079559"/>
                  </a:lnTo>
                  <a:lnTo>
                    <a:pt x="789559" y="2769019"/>
                  </a:lnTo>
                  <a:lnTo>
                    <a:pt x="1040155" y="1974405"/>
                  </a:lnTo>
                  <a:lnTo>
                    <a:pt x="2267635" y="2145868"/>
                  </a:lnTo>
                  <a:lnTo>
                    <a:pt x="2844457" y="3759301"/>
                  </a:lnTo>
                  <a:lnTo>
                    <a:pt x="2853728" y="3776218"/>
                  </a:lnTo>
                  <a:lnTo>
                    <a:pt x="3004566" y="3776218"/>
                  </a:lnTo>
                  <a:lnTo>
                    <a:pt x="3010979" y="3767505"/>
                  </a:lnTo>
                  <a:lnTo>
                    <a:pt x="3019539" y="3733977"/>
                  </a:lnTo>
                  <a:lnTo>
                    <a:pt x="3014395" y="3698532"/>
                  </a:lnTo>
                  <a:lnTo>
                    <a:pt x="2469350" y="2174049"/>
                  </a:lnTo>
                  <a:lnTo>
                    <a:pt x="2718727" y="2208873"/>
                  </a:lnTo>
                  <a:lnTo>
                    <a:pt x="3325215" y="3776218"/>
                  </a:lnTo>
                  <a:lnTo>
                    <a:pt x="3502799" y="3776218"/>
                  </a:lnTo>
                  <a:lnTo>
                    <a:pt x="3505873" y="3762743"/>
                  </a:lnTo>
                  <a:lnTo>
                    <a:pt x="3499815" y="3727424"/>
                  </a:lnTo>
                  <a:lnTo>
                    <a:pt x="2875991" y="2115248"/>
                  </a:lnTo>
                  <a:lnTo>
                    <a:pt x="2934957" y="1564957"/>
                  </a:lnTo>
                  <a:lnTo>
                    <a:pt x="4101909" y="1303807"/>
                  </a:lnTo>
                  <a:lnTo>
                    <a:pt x="4101909" y="1118895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sz="half" idx="4294967295"/>
          </p:nvPr>
        </p:nvSpPr>
        <p:spPr>
          <a:xfrm>
            <a:off x="2444426" y="2909888"/>
            <a:ext cx="3892550" cy="129857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353874" indent="-346558">
              <a:buClr>
                <a:srgbClr val="C00000"/>
              </a:buClr>
              <a:buSzPct val="150000"/>
              <a:tabLst>
                <a:tab pos="238740" algn="l"/>
                <a:tab pos="239125" algn="l"/>
              </a:tabLst>
            </a:pPr>
            <a:r>
              <a:rPr lang="ru-RU" sz="1400" dirty="0">
                <a:solidFill>
                  <a:srgbClr val="01020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Важнейший механизм реализации государственной политики </a:t>
            </a:r>
            <a:br>
              <a:rPr lang="ru-RU" sz="1400" dirty="0">
                <a:solidFill>
                  <a:srgbClr val="01020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400" dirty="0">
                <a:solidFill>
                  <a:srgbClr val="01020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 области воспитания;</a:t>
            </a:r>
          </a:p>
          <a:p>
            <a:pPr marL="353874" indent="-346558">
              <a:buClr>
                <a:srgbClr val="C00000"/>
              </a:buClr>
              <a:buSzPct val="150000"/>
              <a:tabLst>
                <a:tab pos="238740" algn="l"/>
                <a:tab pos="239125" algn="l"/>
              </a:tabLst>
            </a:pPr>
            <a:r>
              <a:rPr lang="ru-RU" sz="1400" dirty="0">
                <a:latin typeface="Gotham Pro" panose="02000503040000020004" pitchFamily="2" charset="0"/>
                <a:cs typeface="Gotham Pro" panose="02000503040000020004" pitchFamily="2" charset="0"/>
              </a:rPr>
              <a:t>Основа единства воспитания, воспитательного пространства </a:t>
            </a:r>
            <a:br>
              <a:rPr lang="ru-RU" sz="1400" dirty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400" dirty="0">
                <a:latin typeface="Gotham Pro" panose="02000503040000020004" pitchFamily="2" charset="0"/>
                <a:cs typeface="Gotham Pro" panose="02000503040000020004" pitchFamily="2" charset="0"/>
              </a:rPr>
              <a:t>в системе образования.</a:t>
            </a:r>
            <a:endParaRPr lang="ru-RU" sz="1400" dirty="0">
              <a:solidFill>
                <a:srgbClr val="01020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6B8CF39D-0398-F300-B261-581B1FA8EB73}"/>
              </a:ext>
            </a:extLst>
          </p:cNvPr>
          <p:cNvSpPr txBox="1">
            <a:spLocks/>
          </p:cNvSpPr>
          <p:nvPr/>
        </p:nvSpPr>
        <p:spPr>
          <a:xfrm>
            <a:off x="7859203" y="2889275"/>
            <a:ext cx="4115086" cy="108421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>
            <a:lvl1pPr marL="0">
              <a:defRPr sz="2850" b="0" i="0">
                <a:solidFill>
                  <a:srgbClr val="010202"/>
                </a:solidFill>
                <a:latin typeface="Gotham Pro"/>
                <a:ea typeface="+mn-ea"/>
                <a:cs typeface="Gotham Pr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18312" indent="-285750">
              <a:spcBef>
                <a:spcPts val="10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tabLst>
                <a:tab pos="238740" algn="l"/>
                <a:tab pos="239125" algn="l"/>
              </a:tabLst>
            </a:pPr>
            <a:r>
              <a:rPr lang="ru-RU" sz="1400" kern="0" dirty="0">
                <a:latin typeface="Gotham Pro" panose="02000503040000020004" pitchFamily="2" charset="0"/>
                <a:cs typeface="Gotham Pro" panose="02000503040000020004" pitchFamily="2" charset="0"/>
              </a:rPr>
              <a:t>Программа позволяет учитывать  культурно-исторические особенности </a:t>
            </a:r>
            <a:br>
              <a:rPr lang="ru-RU" sz="1400" kern="0" dirty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400" kern="0" dirty="0">
                <a:latin typeface="Gotham Pro" panose="02000503040000020004" pitchFamily="2" charset="0"/>
                <a:cs typeface="Gotham Pro" panose="02000503040000020004" pitchFamily="2" charset="0"/>
              </a:rPr>
              <a:t>и традиции народов России, регионов, муниципальных образований, образовательных организаций.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385D7B6-F4B6-AA50-DF38-527A2C59D333}"/>
              </a:ext>
            </a:extLst>
          </p:cNvPr>
          <p:cNvGrpSpPr/>
          <p:nvPr/>
        </p:nvGrpSpPr>
        <p:grpSpPr>
          <a:xfrm>
            <a:off x="788273" y="4529282"/>
            <a:ext cx="6379009" cy="1298821"/>
            <a:chOff x="327660" y="4724875"/>
            <a:chExt cx="6379009" cy="129882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3C6D1E-AF95-E863-19DD-03F7275C6839}"/>
                </a:ext>
              </a:extLst>
            </p:cNvPr>
            <p:cNvSpPr txBox="1"/>
            <p:nvPr/>
          </p:nvSpPr>
          <p:spPr>
            <a:xfrm>
              <a:off x="417135" y="4843237"/>
              <a:ext cx="6289534" cy="9235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  <a:spcAft>
                  <a:spcPts val="600"/>
                </a:spcAft>
                <a:buClr>
                  <a:srgbClr val="C00000"/>
                </a:buClr>
                <a:buSzPct val="150000"/>
              </a:pPr>
              <a:r>
                <a:rPr lang="ru-RU" sz="1200" dirty="0">
                  <a:solidFill>
                    <a:srgbClr val="000000"/>
                  </a:solidFill>
                  <a:latin typeface="Gotham Pro Medium" panose="02000603040000090004" pitchFamily="2" charset="0"/>
                  <a:cs typeface="Gotham Pro Medium" panose="02000603040000090004" pitchFamily="2" charset="0"/>
                </a:rPr>
                <a:t>Источник базовых российских ценностей</a:t>
              </a:r>
              <a:r>
                <a:rPr lang="ru-RU" sz="1200" dirty="0">
                  <a:latin typeface="Gotham Pro Medium" panose="02000603040000090004" pitchFamily="2" charset="0"/>
                  <a:cs typeface="Gotham Pro Medium" panose="02000603040000090004" pitchFamily="2" charset="0"/>
                </a:rPr>
                <a:t> — </a:t>
              </a:r>
              <a:br>
                <a:rPr lang="ru-RU" sz="1200" dirty="0">
                  <a:latin typeface="Gotham Pro Medium" panose="02000603040000090004" pitchFamily="2" charset="0"/>
                  <a:cs typeface="Gotham Pro Medium" panose="02000603040000090004" pitchFamily="2" charset="0"/>
                </a:rPr>
              </a:br>
              <a:r>
                <a:rPr lang="ru-RU" sz="1200" dirty="0">
                  <a:solidFill>
                    <a:srgbClr val="C00000"/>
                  </a:solidFill>
                  <a:latin typeface="Gotham Pro Medium" panose="02000603040000090004" pitchFamily="2" charset="0"/>
                  <a:cs typeface="Gotham Pro Medium" panose="02000603040000090004" pitchFamily="2" charset="0"/>
                </a:rPr>
                <a:t>духовно-нравственная культура многонационального народа России.</a:t>
              </a:r>
            </a:p>
            <a:p>
              <a:pPr>
                <a:lnSpc>
                  <a:spcPts val="1500"/>
                </a:lnSpc>
                <a:spcAft>
                  <a:spcPts val="600"/>
                </a:spcAft>
                <a:buClr>
                  <a:srgbClr val="C00000"/>
                </a:buClr>
                <a:buSzPct val="150000"/>
              </a:pPr>
              <a:r>
                <a:rPr lang="ru-RU" sz="1200" dirty="0">
                  <a:solidFill>
                    <a:srgbClr val="000000"/>
                  </a:solidFill>
                  <a:latin typeface="Gotham Pro Medium" panose="02000603040000090004" pitchFamily="2" charset="0"/>
                  <a:cs typeface="Gotham Pro Medium" panose="02000603040000090004" pitchFamily="2" charset="0"/>
                </a:rPr>
                <a:t>Базовые российские ценности в Конституции </a:t>
              </a:r>
              <a:r>
                <a:rPr lang="ru-RU" sz="1200" dirty="0">
                  <a:latin typeface="Gotham Pro Medium" panose="02000603040000090004" pitchFamily="2" charset="0"/>
                  <a:cs typeface="Gotham Pro Medium" panose="02000603040000090004" pitchFamily="2" charset="0"/>
                </a:rPr>
                <a:t>— </a:t>
              </a:r>
              <a:r>
                <a:rPr lang="ru-RU" sz="1200" dirty="0">
                  <a:solidFill>
                    <a:srgbClr val="000000"/>
                  </a:solidFill>
                  <a:latin typeface="Gotham Pro Medium" panose="02000603040000090004" pitchFamily="2" charset="0"/>
                  <a:cs typeface="Gotham Pro Medium" panose="02000603040000090004" pitchFamily="2" charset="0"/>
                </a:rPr>
                <a:t>единственное легитимное </a:t>
              </a:r>
              <a:r>
                <a:rPr lang="ru-RU" sz="1200" dirty="0">
                  <a:solidFill>
                    <a:srgbClr val="C00000"/>
                  </a:solidFill>
                  <a:latin typeface="Gotham Pro Medium" panose="02000603040000090004" pitchFamily="2" charset="0"/>
                  <a:cs typeface="Gotham Pro Medium" panose="02000603040000090004" pitchFamily="2" charset="0"/>
                </a:rPr>
                <a:t>инвариантное содержание воспитания в обществе, системе образования.</a:t>
              </a:r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43B734A5-846C-D7CB-ACB6-7C47B4909A9E}"/>
                </a:ext>
              </a:extLst>
            </p:cNvPr>
            <p:cNvSpPr/>
            <p:nvPr/>
          </p:nvSpPr>
          <p:spPr>
            <a:xfrm>
              <a:off x="327660" y="4724875"/>
              <a:ext cx="6325221" cy="1298821"/>
            </a:xfrm>
            <a:custGeom>
              <a:avLst/>
              <a:gdLst/>
              <a:ahLst/>
              <a:cxnLst/>
              <a:rect l="l" t="t" r="r" b="b"/>
              <a:pathLst>
                <a:path w="12502515" h="3099434">
                  <a:moveTo>
                    <a:pt x="265122" y="0"/>
                  </a:moveTo>
                  <a:lnTo>
                    <a:pt x="111848" y="4142"/>
                  </a:lnTo>
                  <a:lnTo>
                    <a:pt x="33140" y="33140"/>
                  </a:lnTo>
                  <a:lnTo>
                    <a:pt x="4142" y="111848"/>
                  </a:lnTo>
                  <a:lnTo>
                    <a:pt x="0" y="265122"/>
                  </a:lnTo>
                  <a:lnTo>
                    <a:pt x="0" y="2834259"/>
                  </a:lnTo>
                  <a:lnTo>
                    <a:pt x="4142" y="2987533"/>
                  </a:lnTo>
                  <a:lnTo>
                    <a:pt x="33140" y="3066241"/>
                  </a:lnTo>
                  <a:lnTo>
                    <a:pt x="111848" y="3095239"/>
                  </a:lnTo>
                  <a:lnTo>
                    <a:pt x="265122" y="3099382"/>
                  </a:lnTo>
                  <a:lnTo>
                    <a:pt x="12237114" y="3099382"/>
                  </a:lnTo>
                  <a:lnTo>
                    <a:pt x="12390388" y="3095239"/>
                  </a:lnTo>
                  <a:lnTo>
                    <a:pt x="12469096" y="3066241"/>
                  </a:lnTo>
                  <a:lnTo>
                    <a:pt x="12498094" y="2987533"/>
                  </a:lnTo>
                  <a:lnTo>
                    <a:pt x="12502237" y="2834259"/>
                  </a:lnTo>
                  <a:lnTo>
                    <a:pt x="12502237" y="265122"/>
                  </a:lnTo>
                  <a:lnTo>
                    <a:pt x="12498094" y="111848"/>
                  </a:lnTo>
                  <a:lnTo>
                    <a:pt x="12469096" y="33140"/>
                  </a:lnTo>
                  <a:lnTo>
                    <a:pt x="12390388" y="4142"/>
                  </a:lnTo>
                  <a:lnTo>
                    <a:pt x="12237114" y="0"/>
                  </a:lnTo>
                  <a:lnTo>
                    <a:pt x="265122" y="0"/>
                  </a:lnTo>
                  <a:close/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5">
            <a:extLst>
              <a:ext uri="{FF2B5EF4-FFF2-40B4-BE49-F238E27FC236}">
                <a16:creationId xmlns:a16="http://schemas.microsoft.com/office/drawing/2014/main" id="{90EA9B68-7F1F-6420-C843-C7F0750CF23F}"/>
              </a:ext>
            </a:extLst>
          </p:cNvPr>
          <p:cNvSpPr txBox="1"/>
          <p:nvPr/>
        </p:nvSpPr>
        <p:spPr>
          <a:xfrm>
            <a:off x="841375" y="1508577"/>
            <a:ext cx="5680493" cy="1033332"/>
          </a:xfrm>
          <a:prstGeom prst="rect">
            <a:avLst/>
          </a:prstGeom>
        </p:spPr>
        <p:txBody>
          <a:bodyPr vert="horz" wrap="square" lIns="0" tIns="22578" rIns="0" bIns="0" rtlCol="0">
            <a:spAutoFit/>
          </a:bodyPr>
          <a:lstStyle/>
          <a:p>
            <a:pPr marL="22578" marR="9031">
              <a:lnSpc>
                <a:spcPct val="100299"/>
              </a:lnSpc>
              <a:spcBef>
                <a:spcPts val="178"/>
              </a:spcBef>
            </a:pPr>
            <a:r>
              <a:rPr sz="3200" b="1" spc="203" dirty="0">
                <a:solidFill>
                  <a:srgbClr val="FFBFBF"/>
                </a:solidFill>
                <a:latin typeface="Gotham Pro Black"/>
                <a:cs typeface="Gotham Pro Black"/>
              </a:rPr>
              <a:t>ИН</a:t>
            </a:r>
            <a:r>
              <a:rPr sz="3200" b="1" spc="9" dirty="0">
                <a:solidFill>
                  <a:srgbClr val="FFBFBF"/>
                </a:solidFill>
                <a:latin typeface="Gotham Pro Black"/>
                <a:cs typeface="Gotham Pro Black"/>
              </a:rPr>
              <a:t>В</a:t>
            </a:r>
            <a:r>
              <a:rPr sz="3200" b="1" spc="203" dirty="0">
                <a:solidFill>
                  <a:srgbClr val="FFBFBF"/>
                </a:solidFill>
                <a:latin typeface="Gotham Pro Black"/>
                <a:cs typeface="Gotham Pro Black"/>
              </a:rPr>
              <a:t>АРИАНТНОЕ</a:t>
            </a:r>
            <a:endParaRPr lang="ru-RU" sz="3200" b="1" spc="203" dirty="0">
              <a:solidFill>
                <a:srgbClr val="FFBFBF"/>
              </a:solidFill>
              <a:latin typeface="Gotham Pro Black"/>
              <a:cs typeface="Gotham Pro Black"/>
            </a:endParaRPr>
          </a:p>
          <a:p>
            <a:pPr marL="22578" marR="9031">
              <a:lnSpc>
                <a:spcPct val="100299"/>
              </a:lnSpc>
              <a:spcBef>
                <a:spcPts val="178"/>
              </a:spcBef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Базовые российские конституционные </a:t>
            </a:r>
            <a:b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ценности (гражданские, общенациональные)</a:t>
            </a: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9A0DD1D4-9CA2-DF1B-8175-905258E27DF6}"/>
              </a:ext>
            </a:extLst>
          </p:cNvPr>
          <p:cNvSpPr txBox="1"/>
          <p:nvPr/>
        </p:nvSpPr>
        <p:spPr>
          <a:xfrm>
            <a:off x="6565238" y="1506309"/>
            <a:ext cx="5626763" cy="1058980"/>
          </a:xfrm>
          <a:prstGeom prst="rect">
            <a:avLst/>
          </a:prstGeom>
        </p:spPr>
        <p:txBody>
          <a:bodyPr vert="horz" wrap="square" lIns="0" tIns="22578" rIns="0" bIns="0" rtlCol="0">
            <a:spAutoFit/>
          </a:bodyPr>
          <a:lstStyle/>
          <a:p>
            <a:pPr marL="34996" marR="561065">
              <a:lnSpc>
                <a:spcPct val="100299"/>
              </a:lnSpc>
              <a:spcBef>
                <a:spcPts val="178"/>
              </a:spcBef>
            </a:pPr>
            <a:r>
              <a:rPr sz="3200" b="1" spc="9" dirty="0">
                <a:solidFill>
                  <a:srgbClr val="FFBFBF"/>
                </a:solidFill>
                <a:latin typeface="Gotham Pro Black"/>
                <a:cs typeface="Gotham Pro Black"/>
              </a:rPr>
              <a:t>В</a:t>
            </a:r>
            <a:r>
              <a:rPr sz="3200" b="1" spc="203" dirty="0">
                <a:solidFill>
                  <a:srgbClr val="FFBFBF"/>
                </a:solidFill>
                <a:latin typeface="Gotham Pro Black"/>
                <a:cs typeface="Gotham Pro Black"/>
              </a:rPr>
              <a:t>АРИ</a:t>
            </a:r>
            <a:r>
              <a:rPr sz="3200" b="1" spc="-693" dirty="0">
                <a:solidFill>
                  <a:srgbClr val="FFBFBF"/>
                </a:solidFill>
                <a:latin typeface="Gotham Pro Black"/>
                <a:cs typeface="Gotham Pro Black"/>
              </a:rPr>
              <a:t>А</a:t>
            </a:r>
            <a:r>
              <a:rPr lang="ru-RU" sz="3200" b="1" spc="-693" dirty="0">
                <a:solidFill>
                  <a:srgbClr val="FFBFBF"/>
                </a:solidFill>
                <a:latin typeface="Gotham Pro Black"/>
                <a:cs typeface="Gotham Pro Black"/>
              </a:rPr>
              <a:t> </a:t>
            </a:r>
            <a:r>
              <a:rPr sz="3200" b="1" spc="203" dirty="0">
                <a:solidFill>
                  <a:srgbClr val="FFBFBF"/>
                </a:solidFill>
                <a:latin typeface="Gotham Pro Black"/>
                <a:cs typeface="Gotham Pro Black"/>
              </a:rPr>
              <a:t>ТИВНОЕ</a:t>
            </a:r>
            <a:endParaRPr lang="ru-RU" sz="3200" b="1" spc="203" dirty="0">
              <a:solidFill>
                <a:srgbClr val="FFBFBF"/>
              </a:solidFill>
              <a:latin typeface="Gotham Pro Black"/>
              <a:cs typeface="Gotham Pro Black"/>
            </a:endParaRPr>
          </a:p>
          <a:p>
            <a:pPr marL="34996" marR="561065">
              <a:lnSpc>
                <a:spcPct val="100299"/>
              </a:lnSpc>
              <a:spcBef>
                <a:spcPts val="178"/>
              </a:spcBef>
            </a:pPr>
            <a:r>
              <a:rPr lang="ru-RU" sz="1600" spc="9" dirty="0">
                <a:solidFill>
                  <a:srgbClr val="01020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Духовно-нравственная культура,</a:t>
            </a:r>
          </a:p>
          <a:p>
            <a:pPr marL="34996" marR="561065">
              <a:lnSpc>
                <a:spcPct val="100299"/>
              </a:lnSpc>
              <a:spcBef>
                <a:spcPts val="178"/>
              </a:spcBef>
            </a:pPr>
            <a:r>
              <a:rPr lang="ru-RU" sz="1600" spc="9" dirty="0">
                <a:solidFill>
                  <a:srgbClr val="01020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религии народов России</a:t>
            </a:r>
            <a:endParaRPr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C5D4D3D-8D56-2CAF-CAD0-0BB67CF29D13}"/>
              </a:ext>
            </a:extLst>
          </p:cNvPr>
          <p:cNvGrpSpPr/>
          <p:nvPr/>
        </p:nvGrpSpPr>
        <p:grpSpPr>
          <a:xfrm>
            <a:off x="841375" y="3073492"/>
            <a:ext cx="1440000" cy="900000"/>
            <a:chOff x="841375" y="3073492"/>
            <a:chExt cx="1440000" cy="900000"/>
          </a:xfrm>
        </p:grpSpPr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FD50836F-BB46-9370-6550-B8C1177F7BE4}"/>
                </a:ext>
              </a:extLst>
            </p:cNvPr>
            <p:cNvSpPr/>
            <p:nvPr/>
          </p:nvSpPr>
          <p:spPr>
            <a:xfrm>
              <a:off x="1773980" y="3073492"/>
              <a:ext cx="507395" cy="868872"/>
            </a:xfrm>
            <a:custGeom>
              <a:avLst/>
              <a:gdLst/>
              <a:ahLst/>
              <a:cxnLst/>
              <a:rect l="l" t="t" r="r" b="b"/>
              <a:pathLst>
                <a:path w="1142364" h="2031365">
                  <a:moveTo>
                    <a:pt x="1016006" y="0"/>
                  </a:moveTo>
                  <a:lnTo>
                    <a:pt x="999706" y="5273"/>
                  </a:lnTo>
                  <a:lnTo>
                    <a:pt x="985376" y="15797"/>
                  </a:lnTo>
                  <a:lnTo>
                    <a:pt x="972122" y="29322"/>
                  </a:lnTo>
                  <a:lnTo>
                    <a:pt x="806548" y="210253"/>
                  </a:lnTo>
                  <a:lnTo>
                    <a:pt x="673471" y="354422"/>
                  </a:lnTo>
                  <a:lnTo>
                    <a:pt x="637378" y="376495"/>
                  </a:lnTo>
                  <a:lnTo>
                    <a:pt x="588182" y="382351"/>
                  </a:lnTo>
                  <a:lnTo>
                    <a:pt x="538896" y="387505"/>
                  </a:lnTo>
                  <a:lnTo>
                    <a:pt x="440232" y="397164"/>
                  </a:lnTo>
                  <a:lnTo>
                    <a:pt x="55375" y="436221"/>
                  </a:lnTo>
                  <a:lnTo>
                    <a:pt x="34278" y="441944"/>
                  </a:lnTo>
                  <a:lnTo>
                    <a:pt x="19007" y="453455"/>
                  </a:lnTo>
                  <a:lnTo>
                    <a:pt x="10203" y="469706"/>
                  </a:lnTo>
                  <a:lnTo>
                    <a:pt x="8507" y="489654"/>
                  </a:lnTo>
                  <a:lnTo>
                    <a:pt x="13668" y="507649"/>
                  </a:lnTo>
                  <a:lnTo>
                    <a:pt x="24848" y="521104"/>
                  </a:lnTo>
                  <a:lnTo>
                    <a:pt x="41395" y="529300"/>
                  </a:lnTo>
                  <a:lnTo>
                    <a:pt x="62652" y="531516"/>
                  </a:lnTo>
                  <a:lnTo>
                    <a:pt x="79381" y="530432"/>
                  </a:lnTo>
                  <a:lnTo>
                    <a:pt x="96090" y="528827"/>
                  </a:lnTo>
                  <a:lnTo>
                    <a:pt x="129488" y="525171"/>
                  </a:lnTo>
                  <a:lnTo>
                    <a:pt x="660739" y="471686"/>
                  </a:lnTo>
                  <a:lnTo>
                    <a:pt x="698430" y="461151"/>
                  </a:lnTo>
                  <a:lnTo>
                    <a:pt x="729218" y="436755"/>
                  </a:lnTo>
                  <a:lnTo>
                    <a:pt x="762321" y="400146"/>
                  </a:lnTo>
                  <a:lnTo>
                    <a:pt x="828908" y="327277"/>
                  </a:lnTo>
                  <a:lnTo>
                    <a:pt x="962750" y="182145"/>
                  </a:lnTo>
                  <a:lnTo>
                    <a:pt x="967518" y="177287"/>
                  </a:lnTo>
                  <a:lnTo>
                    <a:pt x="986080" y="160282"/>
                  </a:lnTo>
                  <a:lnTo>
                    <a:pt x="1042266" y="638026"/>
                  </a:lnTo>
                  <a:lnTo>
                    <a:pt x="1040978" y="647366"/>
                  </a:lnTo>
                  <a:lnTo>
                    <a:pt x="1036780" y="651869"/>
                  </a:lnTo>
                  <a:lnTo>
                    <a:pt x="1001446" y="692727"/>
                  </a:lnTo>
                  <a:lnTo>
                    <a:pt x="967538" y="734891"/>
                  </a:lnTo>
                  <a:lnTo>
                    <a:pt x="932638" y="776169"/>
                  </a:lnTo>
                  <a:lnTo>
                    <a:pt x="894328" y="814365"/>
                  </a:lnTo>
                  <a:lnTo>
                    <a:pt x="850188" y="847287"/>
                  </a:lnTo>
                  <a:lnTo>
                    <a:pt x="806554" y="875123"/>
                  </a:lnTo>
                  <a:lnTo>
                    <a:pt x="763517" y="903916"/>
                  </a:lnTo>
                  <a:lnTo>
                    <a:pt x="678015" y="962437"/>
                  </a:lnTo>
                  <a:lnTo>
                    <a:pt x="634938" y="991199"/>
                  </a:lnTo>
                  <a:lnTo>
                    <a:pt x="618792" y="1004377"/>
                  </a:lnTo>
                  <a:lnTo>
                    <a:pt x="608136" y="1019479"/>
                  </a:lnTo>
                  <a:lnTo>
                    <a:pt x="602674" y="1037124"/>
                  </a:lnTo>
                  <a:lnTo>
                    <a:pt x="602112" y="1057930"/>
                  </a:lnTo>
                  <a:lnTo>
                    <a:pt x="605802" y="1106291"/>
                  </a:lnTo>
                  <a:lnTo>
                    <a:pt x="609258" y="1154672"/>
                  </a:lnTo>
                  <a:lnTo>
                    <a:pt x="622290" y="1348256"/>
                  </a:lnTo>
                  <a:lnTo>
                    <a:pt x="637118" y="1397275"/>
                  </a:lnTo>
                  <a:lnTo>
                    <a:pt x="686476" y="1413343"/>
                  </a:lnTo>
                  <a:lnTo>
                    <a:pt x="764458" y="1420912"/>
                  </a:lnTo>
                  <a:lnTo>
                    <a:pt x="803476" y="1424302"/>
                  </a:lnTo>
                  <a:lnTo>
                    <a:pt x="842534" y="1427060"/>
                  </a:lnTo>
                  <a:lnTo>
                    <a:pt x="855106" y="1429221"/>
                  </a:lnTo>
                  <a:lnTo>
                    <a:pt x="864437" y="1434129"/>
                  </a:lnTo>
                  <a:lnTo>
                    <a:pt x="871368" y="1442039"/>
                  </a:lnTo>
                  <a:lnTo>
                    <a:pt x="876743" y="1453206"/>
                  </a:lnTo>
                  <a:lnTo>
                    <a:pt x="893664" y="1497337"/>
                  </a:lnTo>
                  <a:lnTo>
                    <a:pt x="964958" y="1679460"/>
                  </a:lnTo>
                  <a:lnTo>
                    <a:pt x="967081" y="1685835"/>
                  </a:lnTo>
                  <a:lnTo>
                    <a:pt x="968202" y="1692017"/>
                  </a:lnTo>
                  <a:lnTo>
                    <a:pt x="967557" y="1697512"/>
                  </a:lnTo>
                  <a:lnTo>
                    <a:pt x="957199" y="1725661"/>
                  </a:lnTo>
                  <a:lnTo>
                    <a:pt x="946231" y="1753997"/>
                  </a:lnTo>
                  <a:lnTo>
                    <a:pt x="922856" y="1812996"/>
                  </a:lnTo>
                  <a:lnTo>
                    <a:pt x="857682" y="1726407"/>
                  </a:lnTo>
                  <a:lnTo>
                    <a:pt x="826279" y="1684364"/>
                  </a:lnTo>
                  <a:lnTo>
                    <a:pt x="795562" y="1642425"/>
                  </a:lnTo>
                  <a:lnTo>
                    <a:pt x="781519" y="1626847"/>
                  </a:lnTo>
                  <a:lnTo>
                    <a:pt x="765681" y="1616875"/>
                  </a:lnTo>
                  <a:lnTo>
                    <a:pt x="747615" y="1612453"/>
                  </a:lnTo>
                  <a:lnTo>
                    <a:pt x="726894" y="1613525"/>
                  </a:lnTo>
                  <a:lnTo>
                    <a:pt x="633928" y="1629123"/>
                  </a:lnTo>
                  <a:lnTo>
                    <a:pt x="587383" y="1636515"/>
                  </a:lnTo>
                  <a:lnTo>
                    <a:pt x="540774" y="1643472"/>
                  </a:lnTo>
                  <a:lnTo>
                    <a:pt x="498049" y="1669380"/>
                  </a:lnTo>
                  <a:lnTo>
                    <a:pt x="463284" y="1760834"/>
                  </a:lnTo>
                  <a:lnTo>
                    <a:pt x="449281" y="1798206"/>
                  </a:lnTo>
                  <a:lnTo>
                    <a:pt x="434452" y="1835236"/>
                  </a:lnTo>
                  <a:lnTo>
                    <a:pt x="402118" y="1862879"/>
                  </a:lnTo>
                  <a:lnTo>
                    <a:pt x="353034" y="1873368"/>
                  </a:lnTo>
                  <a:lnTo>
                    <a:pt x="254736" y="1893757"/>
                  </a:lnTo>
                  <a:lnTo>
                    <a:pt x="57898" y="1933400"/>
                  </a:lnTo>
                  <a:lnTo>
                    <a:pt x="29018" y="1942272"/>
                  </a:lnTo>
                  <a:lnTo>
                    <a:pt x="9684" y="1955360"/>
                  </a:lnTo>
                  <a:lnTo>
                    <a:pt x="0" y="1972639"/>
                  </a:lnTo>
                  <a:lnTo>
                    <a:pt x="68" y="1994079"/>
                  </a:lnTo>
                  <a:lnTo>
                    <a:pt x="8521" y="2014099"/>
                  </a:lnTo>
                  <a:lnTo>
                    <a:pt x="23937" y="2026366"/>
                  </a:lnTo>
                  <a:lnTo>
                    <a:pt x="46596" y="2031000"/>
                  </a:lnTo>
                  <a:lnTo>
                    <a:pt x="76777" y="2028120"/>
                  </a:lnTo>
                  <a:lnTo>
                    <a:pt x="79919" y="2027502"/>
                  </a:lnTo>
                  <a:lnTo>
                    <a:pt x="82976" y="2026549"/>
                  </a:lnTo>
                  <a:lnTo>
                    <a:pt x="236453" y="1995707"/>
                  </a:lnTo>
                  <a:lnTo>
                    <a:pt x="336615" y="1975290"/>
                  </a:lnTo>
                  <a:lnTo>
                    <a:pt x="386632" y="1964782"/>
                  </a:lnTo>
                  <a:lnTo>
                    <a:pt x="440176" y="1954242"/>
                  </a:lnTo>
                  <a:lnTo>
                    <a:pt x="493329" y="1937162"/>
                  </a:lnTo>
                  <a:lnTo>
                    <a:pt x="518388" y="1888034"/>
                  </a:lnTo>
                  <a:lnTo>
                    <a:pt x="536816" y="1837435"/>
                  </a:lnTo>
                  <a:lnTo>
                    <a:pt x="552499" y="1784668"/>
                  </a:lnTo>
                  <a:lnTo>
                    <a:pt x="562063" y="1760373"/>
                  </a:lnTo>
                  <a:lnTo>
                    <a:pt x="576364" y="1741678"/>
                  </a:lnTo>
                  <a:lnTo>
                    <a:pt x="597046" y="1730841"/>
                  </a:lnTo>
                  <a:lnTo>
                    <a:pt x="622489" y="1725642"/>
                  </a:lnTo>
                  <a:lnTo>
                    <a:pt x="650020" y="1722925"/>
                  </a:lnTo>
                  <a:lnTo>
                    <a:pt x="676969" y="1719533"/>
                  </a:lnTo>
                  <a:lnTo>
                    <a:pt x="695935" y="1716557"/>
                  </a:lnTo>
                  <a:lnTo>
                    <a:pt x="702130" y="1715114"/>
                  </a:lnTo>
                  <a:lnTo>
                    <a:pt x="714338" y="1713390"/>
                  </a:lnTo>
                  <a:lnTo>
                    <a:pt x="724660" y="1715605"/>
                  </a:lnTo>
                  <a:lnTo>
                    <a:pt x="733719" y="1721603"/>
                  </a:lnTo>
                  <a:lnTo>
                    <a:pt x="742139" y="1731229"/>
                  </a:lnTo>
                  <a:lnTo>
                    <a:pt x="771652" y="1771450"/>
                  </a:lnTo>
                  <a:lnTo>
                    <a:pt x="801394" y="1811504"/>
                  </a:lnTo>
                  <a:lnTo>
                    <a:pt x="831321" y="1851423"/>
                  </a:lnTo>
                  <a:lnTo>
                    <a:pt x="891548" y="1930982"/>
                  </a:lnTo>
                  <a:lnTo>
                    <a:pt x="917214" y="1954117"/>
                  </a:lnTo>
                  <a:lnTo>
                    <a:pt x="943336" y="1959339"/>
                  </a:lnTo>
                  <a:lnTo>
                    <a:pt x="967108" y="1947037"/>
                  </a:lnTo>
                  <a:lnTo>
                    <a:pt x="1005518" y="1867901"/>
                  </a:lnTo>
                  <a:lnTo>
                    <a:pt x="1025080" y="1818109"/>
                  </a:lnTo>
                  <a:lnTo>
                    <a:pt x="1044164" y="1768143"/>
                  </a:lnTo>
                  <a:lnTo>
                    <a:pt x="1062528" y="1717920"/>
                  </a:lnTo>
                  <a:lnTo>
                    <a:pt x="1066662" y="1691913"/>
                  </a:lnTo>
                  <a:lnTo>
                    <a:pt x="1065574" y="1678425"/>
                  </a:lnTo>
                  <a:lnTo>
                    <a:pt x="1044026" y="1617752"/>
                  </a:lnTo>
                  <a:lnTo>
                    <a:pt x="1025392" y="1569609"/>
                  </a:lnTo>
                  <a:lnTo>
                    <a:pt x="949924" y="1377386"/>
                  </a:lnTo>
                  <a:lnTo>
                    <a:pt x="914166" y="1340197"/>
                  </a:lnTo>
                  <a:lnTo>
                    <a:pt x="850736" y="1332507"/>
                  </a:lnTo>
                  <a:lnTo>
                    <a:pt x="806162" y="1328014"/>
                  </a:lnTo>
                  <a:lnTo>
                    <a:pt x="715816" y="1318487"/>
                  </a:lnTo>
                  <a:lnTo>
                    <a:pt x="706153" y="1172755"/>
                  </a:lnTo>
                  <a:lnTo>
                    <a:pt x="703298" y="1124818"/>
                  </a:lnTo>
                  <a:lnTo>
                    <a:pt x="700832" y="1076987"/>
                  </a:lnTo>
                  <a:lnTo>
                    <a:pt x="702358" y="1070181"/>
                  </a:lnTo>
                  <a:lnTo>
                    <a:pt x="763907" y="1020107"/>
                  </a:lnTo>
                  <a:lnTo>
                    <a:pt x="808724" y="989345"/>
                  </a:lnTo>
                  <a:lnTo>
                    <a:pt x="853863" y="959079"/>
                  </a:lnTo>
                  <a:lnTo>
                    <a:pt x="899506" y="929609"/>
                  </a:lnTo>
                  <a:lnTo>
                    <a:pt x="934486" y="905422"/>
                  </a:lnTo>
                  <a:lnTo>
                    <a:pt x="966855" y="878647"/>
                  </a:lnTo>
                  <a:lnTo>
                    <a:pt x="996813" y="849218"/>
                  </a:lnTo>
                  <a:lnTo>
                    <a:pt x="1024560" y="817068"/>
                  </a:lnTo>
                  <a:lnTo>
                    <a:pt x="1053255" y="781981"/>
                  </a:lnTo>
                  <a:lnTo>
                    <a:pt x="1082625" y="747431"/>
                  </a:lnTo>
                  <a:lnTo>
                    <a:pt x="1141876" y="678737"/>
                  </a:lnTo>
                  <a:lnTo>
                    <a:pt x="1141876" y="627545"/>
                  </a:lnTo>
                  <a:lnTo>
                    <a:pt x="1140148" y="623786"/>
                  </a:lnTo>
                  <a:lnTo>
                    <a:pt x="1137321" y="620163"/>
                  </a:lnTo>
                  <a:lnTo>
                    <a:pt x="1071449" y="63897"/>
                  </a:lnTo>
                  <a:lnTo>
                    <a:pt x="1068610" y="44436"/>
                  </a:lnTo>
                  <a:lnTo>
                    <a:pt x="1063171" y="26691"/>
                  </a:lnTo>
                  <a:lnTo>
                    <a:pt x="1052801" y="12131"/>
                  </a:lnTo>
                  <a:lnTo>
                    <a:pt x="1035167" y="2224"/>
                  </a:lnTo>
                  <a:lnTo>
                    <a:pt x="1016006" y="0"/>
                  </a:lnTo>
                  <a:close/>
                </a:path>
              </a:pathLst>
            </a:custGeom>
            <a:solidFill>
              <a:srgbClr val="E34545"/>
            </a:solidFill>
          </p:spPr>
          <p:txBody>
            <a:bodyPr wrap="square" lIns="0" tIns="0" rIns="0" bIns="0" rtlCol="0"/>
            <a:lstStyle/>
            <a:p>
              <a:endParaRPr sz="3200" dirty="0"/>
            </a:p>
          </p:txBody>
        </p:sp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6B1301ED-6D31-E968-383D-E510E21A2D91}"/>
                </a:ext>
              </a:extLst>
            </p:cNvPr>
            <p:cNvSpPr/>
            <p:nvPr/>
          </p:nvSpPr>
          <p:spPr>
            <a:xfrm>
              <a:off x="841375" y="3106792"/>
              <a:ext cx="912127" cy="866700"/>
            </a:xfrm>
            <a:custGeom>
              <a:avLst/>
              <a:gdLst/>
              <a:ahLst/>
              <a:cxnLst/>
              <a:rect l="l" t="t" r="r" b="b"/>
              <a:pathLst>
                <a:path w="2053589" h="2026284">
                  <a:moveTo>
                    <a:pt x="2017496" y="1949373"/>
                  </a:moveTo>
                  <a:lnTo>
                    <a:pt x="2016340" y="1929231"/>
                  </a:lnTo>
                  <a:lnTo>
                    <a:pt x="2008695" y="1912340"/>
                  </a:lnTo>
                  <a:lnTo>
                    <a:pt x="1995589" y="1900682"/>
                  </a:lnTo>
                  <a:lnTo>
                    <a:pt x="1977923" y="1894903"/>
                  </a:lnTo>
                  <a:lnTo>
                    <a:pt x="1956625" y="1895665"/>
                  </a:lnTo>
                  <a:lnTo>
                    <a:pt x="1895335" y="1907070"/>
                  </a:lnTo>
                  <a:lnTo>
                    <a:pt x="1864817" y="1913331"/>
                  </a:lnTo>
                  <a:lnTo>
                    <a:pt x="1834527" y="1920455"/>
                  </a:lnTo>
                  <a:lnTo>
                    <a:pt x="1818132" y="1922792"/>
                  </a:lnTo>
                  <a:lnTo>
                    <a:pt x="1804073" y="1920671"/>
                  </a:lnTo>
                  <a:lnTo>
                    <a:pt x="1791360" y="1914080"/>
                  </a:lnTo>
                  <a:lnTo>
                    <a:pt x="1778990" y="1903018"/>
                  </a:lnTo>
                  <a:lnTo>
                    <a:pt x="1744738" y="1866709"/>
                  </a:lnTo>
                  <a:lnTo>
                    <a:pt x="1435201" y="1541221"/>
                  </a:lnTo>
                  <a:lnTo>
                    <a:pt x="1419110" y="1527073"/>
                  </a:lnTo>
                  <a:lnTo>
                    <a:pt x="1402054" y="1518488"/>
                  </a:lnTo>
                  <a:lnTo>
                    <a:pt x="1383106" y="1515719"/>
                  </a:lnTo>
                  <a:lnTo>
                    <a:pt x="1361376" y="1519047"/>
                  </a:lnTo>
                  <a:lnTo>
                    <a:pt x="1314475" y="1531518"/>
                  </a:lnTo>
                  <a:lnTo>
                    <a:pt x="1173187" y="1566938"/>
                  </a:lnTo>
                  <a:lnTo>
                    <a:pt x="1126236" y="1579295"/>
                  </a:lnTo>
                  <a:lnTo>
                    <a:pt x="1113561" y="1581416"/>
                  </a:lnTo>
                  <a:lnTo>
                    <a:pt x="1103236" y="1580007"/>
                  </a:lnTo>
                  <a:lnTo>
                    <a:pt x="1094333" y="1574927"/>
                  </a:lnTo>
                  <a:lnTo>
                    <a:pt x="1085938" y="1565998"/>
                  </a:lnTo>
                  <a:lnTo>
                    <a:pt x="1063409" y="1537931"/>
                  </a:lnTo>
                  <a:lnTo>
                    <a:pt x="1040422" y="1510207"/>
                  </a:lnTo>
                  <a:lnTo>
                    <a:pt x="1017714" y="1482280"/>
                  </a:lnTo>
                  <a:lnTo>
                    <a:pt x="996022" y="1453642"/>
                  </a:lnTo>
                  <a:lnTo>
                    <a:pt x="979284" y="1435176"/>
                  </a:lnTo>
                  <a:lnTo>
                    <a:pt x="960297" y="1422730"/>
                  </a:lnTo>
                  <a:lnTo>
                    <a:pt x="938847" y="1415288"/>
                  </a:lnTo>
                  <a:lnTo>
                    <a:pt x="914742" y="1411833"/>
                  </a:lnTo>
                  <a:lnTo>
                    <a:pt x="868540" y="1408099"/>
                  </a:lnTo>
                  <a:lnTo>
                    <a:pt x="822388" y="1403705"/>
                  </a:lnTo>
                  <a:lnTo>
                    <a:pt x="730084" y="1394561"/>
                  </a:lnTo>
                  <a:lnTo>
                    <a:pt x="584885" y="1381074"/>
                  </a:lnTo>
                  <a:lnTo>
                    <a:pt x="536473" y="1376870"/>
                  </a:lnTo>
                  <a:lnTo>
                    <a:pt x="488010" y="1373022"/>
                  </a:lnTo>
                  <a:lnTo>
                    <a:pt x="464629" y="1374825"/>
                  </a:lnTo>
                  <a:lnTo>
                    <a:pt x="447802" y="1384058"/>
                  </a:lnTo>
                  <a:lnTo>
                    <a:pt x="437400" y="1400492"/>
                  </a:lnTo>
                  <a:lnTo>
                    <a:pt x="433260" y="1423873"/>
                  </a:lnTo>
                  <a:lnTo>
                    <a:pt x="432904" y="1442262"/>
                  </a:lnTo>
                  <a:lnTo>
                    <a:pt x="433044" y="1479067"/>
                  </a:lnTo>
                  <a:lnTo>
                    <a:pt x="432625" y="1497444"/>
                  </a:lnTo>
                  <a:lnTo>
                    <a:pt x="389547" y="1560741"/>
                  </a:lnTo>
                  <a:lnTo>
                    <a:pt x="353860" y="1594319"/>
                  </a:lnTo>
                  <a:lnTo>
                    <a:pt x="247637" y="1693202"/>
                  </a:lnTo>
                  <a:lnTo>
                    <a:pt x="228498" y="1607286"/>
                  </a:lnTo>
                  <a:lnTo>
                    <a:pt x="217805" y="1561731"/>
                  </a:lnTo>
                  <a:lnTo>
                    <a:pt x="205625" y="1515745"/>
                  </a:lnTo>
                  <a:lnTo>
                    <a:pt x="198259" y="1480121"/>
                  </a:lnTo>
                  <a:lnTo>
                    <a:pt x="197192" y="1445577"/>
                  </a:lnTo>
                  <a:lnTo>
                    <a:pt x="202857" y="1411528"/>
                  </a:lnTo>
                  <a:lnTo>
                    <a:pt x="215684" y="1377416"/>
                  </a:lnTo>
                  <a:lnTo>
                    <a:pt x="228854" y="1347558"/>
                  </a:lnTo>
                  <a:lnTo>
                    <a:pt x="240576" y="1317002"/>
                  </a:lnTo>
                  <a:lnTo>
                    <a:pt x="262674" y="1255255"/>
                  </a:lnTo>
                  <a:lnTo>
                    <a:pt x="269849" y="1226108"/>
                  </a:lnTo>
                  <a:lnTo>
                    <a:pt x="266344" y="1204010"/>
                  </a:lnTo>
                  <a:lnTo>
                    <a:pt x="251485" y="1187386"/>
                  </a:lnTo>
                  <a:lnTo>
                    <a:pt x="224548" y="1174711"/>
                  </a:lnTo>
                  <a:lnTo>
                    <a:pt x="107238" y="1135329"/>
                  </a:lnTo>
                  <a:lnTo>
                    <a:pt x="108597" y="1125753"/>
                  </a:lnTo>
                  <a:lnTo>
                    <a:pt x="197904" y="756754"/>
                  </a:lnTo>
                  <a:lnTo>
                    <a:pt x="261277" y="502335"/>
                  </a:lnTo>
                  <a:lnTo>
                    <a:pt x="281444" y="469607"/>
                  </a:lnTo>
                  <a:lnTo>
                    <a:pt x="333641" y="435216"/>
                  </a:lnTo>
                  <a:lnTo>
                    <a:pt x="376250" y="408901"/>
                  </a:lnTo>
                  <a:lnTo>
                    <a:pt x="504342" y="330390"/>
                  </a:lnTo>
                  <a:lnTo>
                    <a:pt x="546811" y="303860"/>
                  </a:lnTo>
                  <a:lnTo>
                    <a:pt x="560273" y="297192"/>
                  </a:lnTo>
                  <a:lnTo>
                    <a:pt x="572884" y="294843"/>
                  </a:lnTo>
                  <a:lnTo>
                    <a:pt x="585584" y="296494"/>
                  </a:lnTo>
                  <a:lnTo>
                    <a:pt x="599262" y="301790"/>
                  </a:lnTo>
                  <a:lnTo>
                    <a:pt x="643039" y="322770"/>
                  </a:lnTo>
                  <a:lnTo>
                    <a:pt x="686981" y="343433"/>
                  </a:lnTo>
                  <a:lnTo>
                    <a:pt x="819061" y="404863"/>
                  </a:lnTo>
                  <a:lnTo>
                    <a:pt x="835190" y="411099"/>
                  </a:lnTo>
                  <a:lnTo>
                    <a:pt x="851014" y="413575"/>
                  </a:lnTo>
                  <a:lnTo>
                    <a:pt x="866508" y="410883"/>
                  </a:lnTo>
                  <a:lnTo>
                    <a:pt x="881621" y="401574"/>
                  </a:lnTo>
                  <a:lnTo>
                    <a:pt x="895692" y="380961"/>
                  </a:lnTo>
                  <a:lnTo>
                    <a:pt x="896848" y="358013"/>
                  </a:lnTo>
                  <a:lnTo>
                    <a:pt x="885698" y="336245"/>
                  </a:lnTo>
                  <a:lnTo>
                    <a:pt x="862825" y="319189"/>
                  </a:lnTo>
                  <a:lnTo>
                    <a:pt x="819962" y="299021"/>
                  </a:lnTo>
                  <a:lnTo>
                    <a:pt x="648093" y="219138"/>
                  </a:lnTo>
                  <a:lnTo>
                    <a:pt x="605294" y="198793"/>
                  </a:lnTo>
                  <a:lnTo>
                    <a:pt x="585025" y="191503"/>
                  </a:lnTo>
                  <a:lnTo>
                    <a:pt x="565772" y="189814"/>
                  </a:lnTo>
                  <a:lnTo>
                    <a:pt x="546823" y="193725"/>
                  </a:lnTo>
                  <a:lnTo>
                    <a:pt x="527507" y="203238"/>
                  </a:lnTo>
                  <a:lnTo>
                    <a:pt x="482473" y="231140"/>
                  </a:lnTo>
                  <a:lnTo>
                    <a:pt x="301802" y="341833"/>
                  </a:lnTo>
                  <a:lnTo>
                    <a:pt x="256806" y="369785"/>
                  </a:lnTo>
                  <a:lnTo>
                    <a:pt x="212013" y="398043"/>
                  </a:lnTo>
                  <a:lnTo>
                    <a:pt x="180543" y="434924"/>
                  </a:lnTo>
                  <a:lnTo>
                    <a:pt x="162966" y="496747"/>
                  </a:lnTo>
                  <a:lnTo>
                    <a:pt x="139407" y="591096"/>
                  </a:lnTo>
                  <a:lnTo>
                    <a:pt x="70154" y="874496"/>
                  </a:lnTo>
                  <a:lnTo>
                    <a:pt x="47078" y="966152"/>
                  </a:lnTo>
                  <a:lnTo>
                    <a:pt x="0" y="1149248"/>
                  </a:lnTo>
                  <a:lnTo>
                    <a:pt x="0" y="1181239"/>
                  </a:lnTo>
                  <a:lnTo>
                    <a:pt x="12115" y="1191082"/>
                  </a:lnTo>
                  <a:lnTo>
                    <a:pt x="24104" y="1201191"/>
                  </a:lnTo>
                  <a:lnTo>
                    <a:pt x="76339" y="1227836"/>
                  </a:lnTo>
                  <a:lnTo>
                    <a:pt x="160159" y="1254594"/>
                  </a:lnTo>
                  <a:lnTo>
                    <a:pt x="130556" y="1331036"/>
                  </a:lnTo>
                  <a:lnTo>
                    <a:pt x="116484" y="1368577"/>
                  </a:lnTo>
                  <a:lnTo>
                    <a:pt x="103492" y="1406232"/>
                  </a:lnTo>
                  <a:lnTo>
                    <a:pt x="96659" y="1455127"/>
                  </a:lnTo>
                  <a:lnTo>
                    <a:pt x="98653" y="1471066"/>
                  </a:lnTo>
                  <a:lnTo>
                    <a:pt x="108762" y="1517891"/>
                  </a:lnTo>
                  <a:lnTo>
                    <a:pt x="119138" y="1564665"/>
                  </a:lnTo>
                  <a:lnTo>
                    <a:pt x="129743" y="1611401"/>
                  </a:lnTo>
                  <a:lnTo>
                    <a:pt x="172643" y="1798205"/>
                  </a:lnTo>
                  <a:lnTo>
                    <a:pt x="194475" y="1840966"/>
                  </a:lnTo>
                  <a:lnTo>
                    <a:pt x="228117" y="1850644"/>
                  </a:lnTo>
                  <a:lnTo>
                    <a:pt x="243217" y="1846097"/>
                  </a:lnTo>
                  <a:lnTo>
                    <a:pt x="256514" y="1837029"/>
                  </a:lnTo>
                  <a:lnTo>
                    <a:pt x="268833" y="1825307"/>
                  </a:lnTo>
                  <a:lnTo>
                    <a:pt x="345338" y="1746148"/>
                  </a:lnTo>
                  <a:lnTo>
                    <a:pt x="383692" y="1706676"/>
                  </a:lnTo>
                  <a:lnTo>
                    <a:pt x="422427" y="1667598"/>
                  </a:lnTo>
                  <a:lnTo>
                    <a:pt x="461759" y="1629168"/>
                  </a:lnTo>
                  <a:lnTo>
                    <a:pt x="492290" y="1597748"/>
                  </a:lnTo>
                  <a:lnTo>
                    <a:pt x="516470" y="1564068"/>
                  </a:lnTo>
                  <a:lnTo>
                    <a:pt x="530453" y="1525917"/>
                  </a:lnTo>
                  <a:lnTo>
                    <a:pt x="530377" y="1481061"/>
                  </a:lnTo>
                  <a:lnTo>
                    <a:pt x="530136" y="1479626"/>
                  </a:lnTo>
                  <a:lnTo>
                    <a:pt x="532587" y="1477721"/>
                  </a:lnTo>
                  <a:lnTo>
                    <a:pt x="534073" y="1475625"/>
                  </a:lnTo>
                  <a:lnTo>
                    <a:pt x="536841" y="1475270"/>
                  </a:lnTo>
                  <a:lnTo>
                    <a:pt x="539965" y="1474266"/>
                  </a:lnTo>
                  <a:lnTo>
                    <a:pt x="799973" y="1498396"/>
                  </a:lnTo>
                  <a:lnTo>
                    <a:pt x="902703" y="1508531"/>
                  </a:lnTo>
                  <a:lnTo>
                    <a:pt x="957872" y="1559966"/>
                  </a:lnTo>
                  <a:lnTo>
                    <a:pt x="985278" y="1593342"/>
                  </a:lnTo>
                  <a:lnTo>
                    <a:pt x="1012456" y="1626895"/>
                  </a:lnTo>
                  <a:lnTo>
                    <a:pt x="1039406" y="1660626"/>
                  </a:lnTo>
                  <a:lnTo>
                    <a:pt x="1053452" y="1674736"/>
                  </a:lnTo>
                  <a:lnTo>
                    <a:pt x="1068959" y="1683092"/>
                  </a:lnTo>
                  <a:lnTo>
                    <a:pt x="1086510" y="1685747"/>
                  </a:lnTo>
                  <a:lnTo>
                    <a:pt x="1106678" y="1682762"/>
                  </a:lnTo>
                  <a:lnTo>
                    <a:pt x="1154277" y="1670392"/>
                  </a:lnTo>
                  <a:lnTo>
                    <a:pt x="1249756" y="1646643"/>
                  </a:lnTo>
                  <a:lnTo>
                    <a:pt x="1297444" y="1634604"/>
                  </a:lnTo>
                  <a:lnTo>
                    <a:pt x="1344980" y="1622018"/>
                  </a:lnTo>
                  <a:lnTo>
                    <a:pt x="1359979" y="1619631"/>
                  </a:lnTo>
                  <a:lnTo>
                    <a:pt x="1372438" y="1621485"/>
                  </a:lnTo>
                  <a:lnTo>
                    <a:pt x="1383499" y="1627403"/>
                  </a:lnTo>
                  <a:lnTo>
                    <a:pt x="1394294" y="1637207"/>
                  </a:lnTo>
                  <a:lnTo>
                    <a:pt x="1428572" y="1673479"/>
                  </a:lnTo>
                  <a:lnTo>
                    <a:pt x="1738134" y="1998992"/>
                  </a:lnTo>
                  <a:lnTo>
                    <a:pt x="1751126" y="2011451"/>
                  </a:lnTo>
                  <a:lnTo>
                    <a:pt x="1765096" y="2020951"/>
                  </a:lnTo>
                  <a:lnTo>
                    <a:pt x="1780844" y="2026043"/>
                  </a:lnTo>
                  <a:lnTo>
                    <a:pt x="1799196" y="2025319"/>
                  </a:lnTo>
                  <a:lnTo>
                    <a:pt x="1933003" y="1997887"/>
                  </a:lnTo>
                  <a:lnTo>
                    <a:pt x="1977491" y="1988210"/>
                  </a:lnTo>
                  <a:lnTo>
                    <a:pt x="1997684" y="1980018"/>
                  </a:lnTo>
                  <a:lnTo>
                    <a:pt x="2011146" y="1966683"/>
                  </a:lnTo>
                  <a:lnTo>
                    <a:pt x="2017496" y="1949373"/>
                  </a:lnTo>
                  <a:close/>
                </a:path>
                <a:path w="2053589" h="2026284">
                  <a:moveTo>
                    <a:pt x="2053437" y="291287"/>
                  </a:moveTo>
                  <a:lnTo>
                    <a:pt x="2039556" y="231775"/>
                  </a:lnTo>
                  <a:lnTo>
                    <a:pt x="1980514" y="217220"/>
                  </a:lnTo>
                  <a:lnTo>
                    <a:pt x="1956257" y="216852"/>
                  </a:lnTo>
                  <a:lnTo>
                    <a:pt x="1956257" y="559155"/>
                  </a:lnTo>
                  <a:lnTo>
                    <a:pt x="1956257" y="692124"/>
                  </a:lnTo>
                  <a:lnTo>
                    <a:pt x="1905482" y="692302"/>
                  </a:lnTo>
                  <a:lnTo>
                    <a:pt x="1880273" y="692277"/>
                  </a:lnTo>
                  <a:lnTo>
                    <a:pt x="1855139" y="691921"/>
                  </a:lnTo>
                  <a:lnTo>
                    <a:pt x="1838375" y="691108"/>
                  </a:lnTo>
                  <a:lnTo>
                    <a:pt x="1804885" y="688467"/>
                  </a:lnTo>
                  <a:lnTo>
                    <a:pt x="1788121" y="687705"/>
                  </a:lnTo>
                  <a:lnTo>
                    <a:pt x="1767535" y="690689"/>
                  </a:lnTo>
                  <a:lnTo>
                    <a:pt x="1751279" y="699757"/>
                  </a:lnTo>
                  <a:lnTo>
                    <a:pt x="1740331" y="713892"/>
                  </a:lnTo>
                  <a:lnTo>
                    <a:pt x="1735670" y="732053"/>
                  </a:lnTo>
                  <a:lnTo>
                    <a:pt x="1738210" y="750277"/>
                  </a:lnTo>
                  <a:lnTo>
                    <a:pt x="1783143" y="782574"/>
                  </a:lnTo>
                  <a:lnTo>
                    <a:pt x="1850110" y="787336"/>
                  </a:lnTo>
                  <a:lnTo>
                    <a:pt x="1917192" y="790752"/>
                  </a:lnTo>
                  <a:lnTo>
                    <a:pt x="1925955" y="791032"/>
                  </a:lnTo>
                  <a:lnTo>
                    <a:pt x="1934972" y="791032"/>
                  </a:lnTo>
                  <a:lnTo>
                    <a:pt x="1954771" y="791006"/>
                  </a:lnTo>
                  <a:lnTo>
                    <a:pt x="1954771" y="938682"/>
                  </a:lnTo>
                  <a:lnTo>
                    <a:pt x="1874862" y="935494"/>
                  </a:lnTo>
                  <a:lnTo>
                    <a:pt x="1834781" y="932992"/>
                  </a:lnTo>
                  <a:lnTo>
                    <a:pt x="1795056" y="927976"/>
                  </a:lnTo>
                  <a:lnTo>
                    <a:pt x="1745945" y="919238"/>
                  </a:lnTo>
                  <a:lnTo>
                    <a:pt x="1697913" y="910158"/>
                  </a:lnTo>
                  <a:lnTo>
                    <a:pt x="1501114" y="871423"/>
                  </a:lnTo>
                  <a:lnTo>
                    <a:pt x="1452067" y="862380"/>
                  </a:lnTo>
                  <a:lnTo>
                    <a:pt x="1402918" y="853935"/>
                  </a:lnTo>
                  <a:lnTo>
                    <a:pt x="1351445" y="846150"/>
                  </a:lnTo>
                  <a:lnTo>
                    <a:pt x="1299730" y="839381"/>
                  </a:lnTo>
                  <a:lnTo>
                    <a:pt x="1090002" y="815886"/>
                  </a:lnTo>
                  <a:lnTo>
                    <a:pt x="1090002" y="676516"/>
                  </a:lnTo>
                  <a:lnTo>
                    <a:pt x="1164361" y="679297"/>
                  </a:lnTo>
                  <a:lnTo>
                    <a:pt x="1238211" y="685698"/>
                  </a:lnTo>
                  <a:lnTo>
                    <a:pt x="1289659" y="694080"/>
                  </a:lnTo>
                  <a:lnTo>
                    <a:pt x="1341018" y="703008"/>
                  </a:lnTo>
                  <a:lnTo>
                    <a:pt x="1545996" y="741565"/>
                  </a:lnTo>
                  <a:lnTo>
                    <a:pt x="1572412" y="743648"/>
                  </a:lnTo>
                  <a:lnTo>
                    <a:pt x="1608137" y="726757"/>
                  </a:lnTo>
                  <a:lnTo>
                    <a:pt x="1617103" y="687705"/>
                  </a:lnTo>
                  <a:lnTo>
                    <a:pt x="1611718" y="676516"/>
                  </a:lnTo>
                  <a:lnTo>
                    <a:pt x="1568361" y="648411"/>
                  </a:lnTo>
                  <a:lnTo>
                    <a:pt x="1520037" y="636193"/>
                  </a:lnTo>
                  <a:lnTo>
                    <a:pt x="1471549" y="625055"/>
                  </a:lnTo>
                  <a:lnTo>
                    <a:pt x="1422895" y="615048"/>
                  </a:lnTo>
                  <a:lnTo>
                    <a:pt x="1374051" y="606234"/>
                  </a:lnTo>
                  <a:lnTo>
                    <a:pt x="1325029" y="598678"/>
                  </a:lnTo>
                  <a:lnTo>
                    <a:pt x="1275803" y="592429"/>
                  </a:lnTo>
                  <a:lnTo>
                    <a:pt x="1226375" y="587540"/>
                  </a:lnTo>
                  <a:lnTo>
                    <a:pt x="1176731" y="584085"/>
                  </a:lnTo>
                  <a:lnTo>
                    <a:pt x="1118095" y="581812"/>
                  </a:lnTo>
                  <a:lnTo>
                    <a:pt x="1089939" y="580212"/>
                  </a:lnTo>
                  <a:lnTo>
                    <a:pt x="1089939" y="436549"/>
                  </a:lnTo>
                  <a:lnTo>
                    <a:pt x="1242136" y="449592"/>
                  </a:lnTo>
                  <a:lnTo>
                    <a:pt x="1292174" y="455041"/>
                  </a:lnTo>
                  <a:lnTo>
                    <a:pt x="1341805" y="462280"/>
                  </a:lnTo>
                  <a:lnTo>
                    <a:pt x="1389329" y="470789"/>
                  </a:lnTo>
                  <a:lnTo>
                    <a:pt x="1436738" y="480021"/>
                  </a:lnTo>
                  <a:lnTo>
                    <a:pt x="1625930" y="519379"/>
                  </a:lnTo>
                  <a:lnTo>
                    <a:pt x="1673339" y="528612"/>
                  </a:lnTo>
                  <a:lnTo>
                    <a:pt x="1720862" y="537146"/>
                  </a:lnTo>
                  <a:lnTo>
                    <a:pt x="1766862" y="543725"/>
                  </a:lnTo>
                  <a:lnTo>
                    <a:pt x="1813369" y="548424"/>
                  </a:lnTo>
                  <a:lnTo>
                    <a:pt x="1956257" y="559155"/>
                  </a:lnTo>
                  <a:lnTo>
                    <a:pt x="1956257" y="216852"/>
                  </a:lnTo>
                  <a:lnTo>
                    <a:pt x="1955126" y="216827"/>
                  </a:lnTo>
                  <a:lnTo>
                    <a:pt x="1955126" y="311162"/>
                  </a:lnTo>
                  <a:lnTo>
                    <a:pt x="1955126" y="460730"/>
                  </a:lnTo>
                  <a:lnTo>
                    <a:pt x="1864410" y="456349"/>
                  </a:lnTo>
                  <a:lnTo>
                    <a:pt x="1819389" y="453237"/>
                  </a:lnTo>
                  <a:lnTo>
                    <a:pt x="1774875" y="447484"/>
                  </a:lnTo>
                  <a:lnTo>
                    <a:pt x="1727022" y="438924"/>
                  </a:lnTo>
                  <a:lnTo>
                    <a:pt x="1488579" y="391287"/>
                  </a:lnTo>
                  <a:lnTo>
                    <a:pt x="1440802" y="382282"/>
                  </a:lnTo>
                  <a:lnTo>
                    <a:pt x="1392923" y="373951"/>
                  </a:lnTo>
                  <a:lnTo>
                    <a:pt x="1343063" y="366420"/>
                  </a:lnTo>
                  <a:lnTo>
                    <a:pt x="1292923" y="360019"/>
                  </a:lnTo>
                  <a:lnTo>
                    <a:pt x="1088948" y="338175"/>
                  </a:lnTo>
                  <a:lnTo>
                    <a:pt x="1088948" y="196723"/>
                  </a:lnTo>
                  <a:lnTo>
                    <a:pt x="1189901" y="202323"/>
                  </a:lnTo>
                  <a:lnTo>
                    <a:pt x="1239761" y="206082"/>
                  </a:lnTo>
                  <a:lnTo>
                    <a:pt x="1289024" y="212559"/>
                  </a:lnTo>
                  <a:lnTo>
                    <a:pt x="1336878" y="221119"/>
                  </a:lnTo>
                  <a:lnTo>
                    <a:pt x="1622996" y="278511"/>
                  </a:lnTo>
                  <a:lnTo>
                    <a:pt x="1670837" y="287185"/>
                  </a:lnTo>
                  <a:lnTo>
                    <a:pt x="1726768" y="295325"/>
                  </a:lnTo>
                  <a:lnTo>
                    <a:pt x="1783092" y="301218"/>
                  </a:lnTo>
                  <a:lnTo>
                    <a:pt x="1896071" y="310896"/>
                  </a:lnTo>
                  <a:lnTo>
                    <a:pt x="1910232" y="311683"/>
                  </a:lnTo>
                  <a:lnTo>
                    <a:pt x="1924685" y="311683"/>
                  </a:lnTo>
                  <a:lnTo>
                    <a:pt x="1955126" y="311162"/>
                  </a:lnTo>
                  <a:lnTo>
                    <a:pt x="1955126" y="216827"/>
                  </a:lnTo>
                  <a:lnTo>
                    <a:pt x="1932444" y="216471"/>
                  </a:lnTo>
                  <a:lnTo>
                    <a:pt x="1884553" y="214426"/>
                  </a:lnTo>
                  <a:lnTo>
                    <a:pt x="1836826" y="211112"/>
                  </a:lnTo>
                  <a:lnTo>
                    <a:pt x="1789252" y="206552"/>
                  </a:lnTo>
                  <a:lnTo>
                    <a:pt x="1741817" y="200799"/>
                  </a:lnTo>
                  <a:lnTo>
                    <a:pt x="1694510" y="193865"/>
                  </a:lnTo>
                  <a:lnTo>
                    <a:pt x="1647291" y="185801"/>
                  </a:lnTo>
                  <a:lnTo>
                    <a:pt x="1600174" y="176618"/>
                  </a:lnTo>
                  <a:lnTo>
                    <a:pt x="1500162" y="154927"/>
                  </a:lnTo>
                  <a:lnTo>
                    <a:pt x="1446923" y="144640"/>
                  </a:lnTo>
                  <a:lnTo>
                    <a:pt x="1393469" y="135267"/>
                  </a:lnTo>
                  <a:lnTo>
                    <a:pt x="1232573" y="110109"/>
                  </a:lnTo>
                  <a:lnTo>
                    <a:pt x="1161224" y="104038"/>
                  </a:lnTo>
                  <a:lnTo>
                    <a:pt x="1087577" y="101206"/>
                  </a:lnTo>
                  <a:lnTo>
                    <a:pt x="1087767" y="86118"/>
                  </a:lnTo>
                  <a:lnTo>
                    <a:pt x="1088047" y="71780"/>
                  </a:lnTo>
                  <a:lnTo>
                    <a:pt x="1088009" y="57683"/>
                  </a:lnTo>
                  <a:lnTo>
                    <a:pt x="1087259" y="44488"/>
                  </a:lnTo>
                  <a:lnTo>
                    <a:pt x="1082738" y="26403"/>
                  </a:lnTo>
                  <a:lnTo>
                    <a:pt x="1073289" y="12890"/>
                  </a:lnTo>
                  <a:lnTo>
                    <a:pt x="1059319" y="4038"/>
                  </a:lnTo>
                  <a:lnTo>
                    <a:pt x="1041209" y="0"/>
                  </a:lnTo>
                  <a:lnTo>
                    <a:pt x="1023340" y="2362"/>
                  </a:lnTo>
                  <a:lnTo>
                    <a:pt x="992327" y="44932"/>
                  </a:lnTo>
                  <a:lnTo>
                    <a:pt x="991793" y="57975"/>
                  </a:lnTo>
                  <a:lnTo>
                    <a:pt x="991933" y="70497"/>
                  </a:lnTo>
                  <a:lnTo>
                    <a:pt x="991971" y="1135735"/>
                  </a:lnTo>
                  <a:lnTo>
                    <a:pt x="991552" y="1144041"/>
                  </a:lnTo>
                  <a:lnTo>
                    <a:pt x="991019" y="1152537"/>
                  </a:lnTo>
                  <a:lnTo>
                    <a:pt x="991412" y="1160475"/>
                  </a:lnTo>
                  <a:lnTo>
                    <a:pt x="1019098" y="1197825"/>
                  </a:lnTo>
                  <a:lnTo>
                    <a:pt x="1040917" y="1203185"/>
                  </a:lnTo>
                  <a:lnTo>
                    <a:pt x="1053642" y="1199896"/>
                  </a:lnTo>
                  <a:lnTo>
                    <a:pt x="1085138" y="1168133"/>
                  </a:lnTo>
                  <a:lnTo>
                    <a:pt x="1087882" y="1100531"/>
                  </a:lnTo>
                  <a:lnTo>
                    <a:pt x="1088047" y="1055243"/>
                  </a:lnTo>
                  <a:lnTo>
                    <a:pt x="1087907" y="910158"/>
                  </a:lnTo>
                  <a:lnTo>
                    <a:pt x="1282217" y="933272"/>
                  </a:lnTo>
                  <a:lnTo>
                    <a:pt x="1329499" y="939736"/>
                  </a:lnTo>
                  <a:lnTo>
                    <a:pt x="1376311" y="947305"/>
                  </a:lnTo>
                  <a:lnTo>
                    <a:pt x="1422666" y="956411"/>
                  </a:lnTo>
                  <a:lnTo>
                    <a:pt x="1573707" y="988339"/>
                  </a:lnTo>
                  <a:lnTo>
                    <a:pt x="1624114" y="998105"/>
                  </a:lnTo>
                  <a:lnTo>
                    <a:pt x="1674622" y="1007097"/>
                  </a:lnTo>
                  <a:lnTo>
                    <a:pt x="1725256" y="1015136"/>
                  </a:lnTo>
                  <a:lnTo>
                    <a:pt x="1776044" y="1022019"/>
                  </a:lnTo>
                  <a:lnTo>
                    <a:pt x="1827034" y="1027557"/>
                  </a:lnTo>
                  <a:lnTo>
                    <a:pt x="1878228" y="1031544"/>
                  </a:lnTo>
                  <a:lnTo>
                    <a:pt x="1929688" y="1033792"/>
                  </a:lnTo>
                  <a:lnTo>
                    <a:pt x="1981441" y="1034097"/>
                  </a:lnTo>
                  <a:lnTo>
                    <a:pt x="2017090" y="1030744"/>
                  </a:lnTo>
                  <a:lnTo>
                    <a:pt x="2039112" y="1019848"/>
                  </a:lnTo>
                  <a:lnTo>
                    <a:pt x="2050313" y="998308"/>
                  </a:lnTo>
                  <a:lnTo>
                    <a:pt x="2053437" y="963041"/>
                  </a:lnTo>
                  <a:lnTo>
                    <a:pt x="2053437" y="938682"/>
                  </a:lnTo>
                  <a:lnTo>
                    <a:pt x="2053437" y="790841"/>
                  </a:lnTo>
                  <a:lnTo>
                    <a:pt x="2053437" y="692302"/>
                  </a:lnTo>
                  <a:lnTo>
                    <a:pt x="2053437" y="460730"/>
                  </a:lnTo>
                  <a:lnTo>
                    <a:pt x="2053437" y="311162"/>
                  </a:lnTo>
                  <a:lnTo>
                    <a:pt x="2053437" y="291287"/>
                  </a:lnTo>
                  <a:close/>
                </a:path>
              </a:pathLst>
            </a:custGeom>
            <a:solidFill>
              <a:srgbClr val="E34545"/>
            </a:solidFill>
          </p:spPr>
          <p:txBody>
            <a:bodyPr wrap="square" lIns="0" tIns="0" rIns="0" bIns="0" rtlCol="0"/>
            <a:lstStyle/>
            <a:p>
              <a:endParaRPr sz="32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4A847E-80EC-A7FD-58F5-603FA18C05C7}"/>
              </a:ext>
            </a:extLst>
          </p:cNvPr>
          <p:cNvSpPr txBox="1"/>
          <p:nvPr/>
        </p:nvSpPr>
        <p:spPr>
          <a:xfrm>
            <a:off x="788274" y="424257"/>
            <a:ext cx="11035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  <a:tabLst>
                <a:tab pos="179388" algn="l"/>
              </a:tabLst>
            </a:pPr>
            <a:r>
              <a:rPr lang="ru-RU" sz="4000" b="0" dirty="0">
                <a:solidFill>
                  <a:schemeClr val="tx1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Содержание воспитания</a:t>
            </a:r>
            <a:endParaRPr lang="ru-RU" sz="4000" dirty="0">
              <a:latin typeface="Gotham Pro Black" panose="02000903040000020004" pitchFamily="50" charset="0"/>
              <a:ea typeface="Calibri" panose="020F0502020204030204" pitchFamily="34" charset="0"/>
              <a:cs typeface="Gotham Pro Black" panose="02000903040000020004" pitchFamily="50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42FA7CC-1B20-ACD0-D9FA-9008D650D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436" y="2910879"/>
            <a:ext cx="1193740" cy="119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6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08DC85A-E2F0-7C48-A04B-0014AD26B673}"/>
              </a:ext>
            </a:extLst>
          </p:cNvPr>
          <p:cNvGrpSpPr/>
          <p:nvPr/>
        </p:nvGrpSpPr>
        <p:grpSpPr>
          <a:xfrm>
            <a:off x="0" y="4411060"/>
            <a:ext cx="12192000" cy="2457450"/>
            <a:chOff x="0" y="4411060"/>
            <a:chExt cx="12192000" cy="245745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2EE6C7CC-2AF8-9925-9854-7732E989B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411060"/>
              <a:ext cx="12192000" cy="2457450"/>
            </a:xfrm>
            <a:prstGeom prst="rect">
              <a:avLst/>
            </a:prstGeom>
          </p:spPr>
        </p:pic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A2CD61E9-66BB-EA30-C131-1CB7B30A1E85}"/>
                </a:ext>
              </a:extLst>
            </p:cNvPr>
            <p:cNvSpPr txBox="1"/>
            <p:nvPr/>
          </p:nvSpPr>
          <p:spPr>
            <a:xfrm>
              <a:off x="841375" y="6175375"/>
              <a:ext cx="285676" cy="3063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38100">
                <a:lnSpc>
                  <a:spcPts val="2360"/>
                </a:lnSpc>
                <a:defRPr/>
              </a:pPr>
              <a:fld id="{19147F20-9665-4DC6-B041-ED9A4A05B0E0}" type="slidenum">
                <a:rPr sz="2000" b="1" spc="-5" dirty="0">
                  <a:latin typeface="Gotham Pro Black"/>
                  <a:cs typeface="Gotham Pro Black"/>
                </a:rPr>
                <a:pPr marL="38100">
                  <a:lnSpc>
                    <a:spcPts val="2360"/>
                  </a:lnSpc>
                  <a:defRPr/>
                </a:pPr>
                <a:t>7</a:t>
              </a:fld>
              <a:endParaRPr sz="2000" dirty="0">
                <a:latin typeface="Gotham Pro Black"/>
                <a:cs typeface="Gotham Pro Black"/>
              </a:endParaRPr>
            </a:p>
          </p:txBody>
        </p:sp>
      </p:grpSp>
      <p:sp>
        <p:nvSpPr>
          <p:cNvPr id="24" name="object 7">
            <a:extLst>
              <a:ext uri="{FF2B5EF4-FFF2-40B4-BE49-F238E27FC236}">
                <a16:creationId xmlns:a16="http://schemas.microsoft.com/office/drawing/2014/main" id="{3C278BA4-D126-5CA9-23E6-5A276DDDA66C}"/>
              </a:ext>
            </a:extLst>
          </p:cNvPr>
          <p:cNvSpPr txBox="1"/>
          <p:nvPr/>
        </p:nvSpPr>
        <p:spPr>
          <a:xfrm>
            <a:off x="857432" y="3398064"/>
            <a:ext cx="4417758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lang="ru-RU" sz="1500" spc="-5" dirty="0">
                <a:latin typeface="Gotham Pro Medium"/>
                <a:cs typeface="Gotham Pro Medium"/>
              </a:rPr>
              <a:t>цель и задачи воспитания обучающихся,</a:t>
            </a:r>
          </a:p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lang="ru-RU" sz="1500" spc="-5" dirty="0">
                <a:latin typeface="Gotham Pro Medium"/>
                <a:cs typeface="Gotham Pro Medium"/>
              </a:rPr>
              <a:t>направления воспитания, инвариантные целевые ориентиры воспитания</a:t>
            </a:r>
          </a:p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lang="ru-RU" sz="1500" spc="-5" dirty="0">
                <a:latin typeface="Gotham Pro Medium"/>
                <a:cs typeface="Gotham Pro Medium"/>
              </a:rPr>
              <a:t> </a:t>
            </a:r>
            <a:r>
              <a:rPr lang="ru-RU" sz="1500" i="1" spc="-5" dirty="0">
                <a:latin typeface="Gotham Pro Medium"/>
                <a:cs typeface="Gotham Pro Medium"/>
              </a:rPr>
              <a:t>(целевой раздел)</a:t>
            </a:r>
            <a:endParaRPr sz="1500" spc="-5" dirty="0">
              <a:latin typeface="Gotham Pro Medium"/>
              <a:cs typeface="Gotham Pro Medium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A72E8073-3B1F-8766-BD31-A7364FB34D94}"/>
              </a:ext>
            </a:extLst>
          </p:cNvPr>
          <p:cNvGrpSpPr/>
          <p:nvPr/>
        </p:nvGrpSpPr>
        <p:grpSpPr>
          <a:xfrm>
            <a:off x="764443" y="2404358"/>
            <a:ext cx="4656415" cy="573729"/>
            <a:chOff x="630161" y="2742048"/>
            <a:chExt cx="4656415" cy="573729"/>
          </a:xfrm>
        </p:grpSpPr>
        <p:sp>
          <p:nvSpPr>
            <p:cNvPr id="37" name="Прямоугольник: скругленные углы 8">
              <a:extLst>
                <a:ext uri="{FF2B5EF4-FFF2-40B4-BE49-F238E27FC236}">
                  <a16:creationId xmlns:a16="http://schemas.microsoft.com/office/drawing/2014/main" id="{85778ED4-7924-1369-3B8D-8AFF02277BA9}"/>
                </a:ext>
              </a:extLst>
            </p:cNvPr>
            <p:cNvSpPr/>
            <p:nvPr/>
          </p:nvSpPr>
          <p:spPr>
            <a:xfrm>
              <a:off x="723150" y="2742048"/>
              <a:ext cx="4417758" cy="573729"/>
            </a:xfrm>
            <a:prstGeom prst="roundRect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object 5">
              <a:extLst>
                <a:ext uri="{FF2B5EF4-FFF2-40B4-BE49-F238E27FC236}">
                  <a16:creationId xmlns:a16="http://schemas.microsoft.com/office/drawing/2014/main" id="{FBE66CAF-8D33-A3E9-899D-C9223652BDC2}"/>
                </a:ext>
              </a:extLst>
            </p:cNvPr>
            <p:cNvSpPr txBox="1"/>
            <p:nvPr/>
          </p:nvSpPr>
          <p:spPr>
            <a:xfrm>
              <a:off x="630161" y="2883031"/>
              <a:ext cx="4656415" cy="25731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522605" marR="514350" algn="ctr">
                <a:lnSpc>
                  <a:spcPct val="98400"/>
                </a:lnSpc>
                <a:spcBef>
                  <a:spcPts val="125"/>
                </a:spcBef>
              </a:pPr>
              <a:r>
                <a:rPr sz="1600" dirty="0">
                  <a:solidFill>
                    <a:srgbClr val="FFFFFF"/>
                  </a:solidFill>
                  <a:latin typeface="Gotham Pro Medium"/>
                  <a:cs typeface="Gotham Pro Medium"/>
                </a:rPr>
                <a:t>И</a:t>
              </a:r>
              <a:r>
                <a:rPr sz="1600" spc="5" dirty="0">
                  <a:solidFill>
                    <a:srgbClr val="FFFFFF"/>
                  </a:solidFill>
                  <a:latin typeface="Gotham Pro Medium"/>
                  <a:cs typeface="Gotham Pro Medium"/>
                </a:rPr>
                <a:t>Н</a:t>
              </a:r>
              <a:r>
                <a:rPr sz="1600" spc="-10" dirty="0">
                  <a:solidFill>
                    <a:srgbClr val="FFFFFF"/>
                  </a:solidFill>
                  <a:latin typeface="Gotham Pro Medium"/>
                  <a:cs typeface="Gotham Pro Medium"/>
                </a:rPr>
                <a:t>В</a:t>
              </a:r>
              <a:r>
                <a:rPr sz="1600" spc="-45" dirty="0">
                  <a:solidFill>
                    <a:srgbClr val="FFFFFF"/>
                  </a:solidFill>
                  <a:latin typeface="Gotham Pro Medium"/>
                  <a:cs typeface="Gotham Pro Medium"/>
                </a:rPr>
                <a:t>А</a:t>
              </a:r>
              <a:r>
                <a:rPr sz="1600" spc="20" dirty="0">
                  <a:solidFill>
                    <a:srgbClr val="FFFFFF"/>
                  </a:solidFill>
                  <a:latin typeface="Gotham Pro Medium"/>
                  <a:cs typeface="Gotham Pro Medium"/>
                </a:rPr>
                <a:t>Р</a:t>
              </a:r>
              <a:r>
                <a:rPr sz="1600" spc="-15" dirty="0">
                  <a:solidFill>
                    <a:srgbClr val="FFFFFF"/>
                  </a:solidFill>
                  <a:latin typeface="Gotham Pro Medium"/>
                  <a:cs typeface="Gotham Pro Medium"/>
                </a:rPr>
                <a:t>И</a:t>
              </a:r>
              <a:r>
                <a:rPr sz="1600" spc="-45" dirty="0">
                  <a:solidFill>
                    <a:srgbClr val="FFFFFF"/>
                  </a:solidFill>
                  <a:latin typeface="Gotham Pro Medium"/>
                  <a:cs typeface="Gotham Pro Medium"/>
                </a:rPr>
                <a:t>А</a:t>
              </a:r>
              <a:r>
                <a:rPr sz="1600" spc="-10" dirty="0">
                  <a:solidFill>
                    <a:srgbClr val="FFFFFF"/>
                  </a:solidFill>
                  <a:latin typeface="Gotham Pro Medium"/>
                  <a:cs typeface="Gotham Pro Medium"/>
                </a:rPr>
                <a:t>Н</a:t>
              </a:r>
              <a:r>
                <a:rPr sz="1600" spc="-60" dirty="0">
                  <a:solidFill>
                    <a:srgbClr val="FFFFFF"/>
                  </a:solidFill>
                  <a:latin typeface="Gotham Pro Medium"/>
                  <a:cs typeface="Gotham Pro Medium"/>
                </a:rPr>
                <a:t>Т</a:t>
              </a:r>
              <a:r>
                <a:rPr sz="1600" spc="-10" dirty="0">
                  <a:solidFill>
                    <a:srgbClr val="FFFFFF"/>
                  </a:solidFill>
                  <a:latin typeface="Gotham Pro Medium"/>
                  <a:cs typeface="Gotham Pro Medium"/>
                </a:rPr>
                <a:t>Н</a:t>
              </a:r>
              <a:r>
                <a:rPr sz="1600" spc="-20" dirty="0">
                  <a:solidFill>
                    <a:srgbClr val="FFFFFF"/>
                  </a:solidFill>
                  <a:latin typeface="Gotham Pro Medium"/>
                  <a:cs typeface="Gotham Pro Medium"/>
                </a:rPr>
                <a:t>О</a:t>
              </a:r>
              <a:r>
                <a:rPr sz="1600" spc="-5" dirty="0">
                  <a:solidFill>
                    <a:srgbClr val="FFFFFF"/>
                  </a:solidFill>
                  <a:latin typeface="Gotham Pro Medium"/>
                  <a:cs typeface="Gotham Pro Medium"/>
                </a:rPr>
                <a:t>Е  </a:t>
              </a:r>
              <a:r>
                <a:rPr sz="1600" spc="-15" dirty="0">
                  <a:solidFill>
                    <a:srgbClr val="FFFFFF"/>
                  </a:solidFill>
                  <a:latin typeface="Gotham Pro Medium"/>
                  <a:cs typeface="Gotham Pro Medium"/>
                </a:rPr>
                <a:t>СОДЕРЖАНИЕ </a:t>
              </a:r>
              <a:endParaRPr sz="1600" dirty="0">
                <a:latin typeface="Gotham Pro Medium"/>
                <a:cs typeface="Gotham Pro Medium"/>
              </a:endParaRPr>
            </a:p>
          </p:txBody>
        </p:sp>
      </p:grpSp>
      <p:sp>
        <p:nvSpPr>
          <p:cNvPr id="32" name="object 5">
            <a:extLst>
              <a:ext uri="{FF2B5EF4-FFF2-40B4-BE49-F238E27FC236}">
                <a16:creationId xmlns:a16="http://schemas.microsoft.com/office/drawing/2014/main" id="{602ED1C3-9C94-B46E-1534-B3B7E10483E1}"/>
              </a:ext>
            </a:extLst>
          </p:cNvPr>
          <p:cNvSpPr txBox="1"/>
          <p:nvPr/>
        </p:nvSpPr>
        <p:spPr>
          <a:xfrm>
            <a:off x="3887120" y="1456126"/>
            <a:ext cx="4417757" cy="2573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22605" marR="514350" algn="ctr">
              <a:lnSpc>
                <a:spcPct val="98400"/>
              </a:lnSpc>
              <a:spcBef>
                <a:spcPts val="125"/>
              </a:spcBef>
            </a:pPr>
            <a:r>
              <a:rPr sz="1600" b="1" spc="-15" dirty="0">
                <a:latin typeface="Gotham Pro" panose="02000503040000020004" pitchFamily="50" charset="0"/>
                <a:cs typeface="Gotham Pro" panose="02000503040000020004" pitchFamily="50" charset="0"/>
              </a:rPr>
              <a:t>СОДЕРЖАНИЕ </a:t>
            </a:r>
            <a:r>
              <a:rPr sz="1600" b="1" spc="-1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lang="ru-RU" sz="1600" b="1" spc="-15" dirty="0">
                <a:latin typeface="Gotham Pro" panose="02000503040000020004" pitchFamily="50" charset="0"/>
                <a:cs typeface="Gotham Pro" panose="02000503040000020004" pitchFamily="50" charset="0"/>
              </a:rPr>
              <a:t>ПРОГРАММЫ</a:t>
            </a:r>
            <a:endParaRPr sz="1600" b="1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60C7E2CB-FC55-A7E8-C8C9-6623735E957C}"/>
              </a:ext>
            </a:extLst>
          </p:cNvPr>
          <p:cNvSpPr txBox="1"/>
          <p:nvPr/>
        </p:nvSpPr>
        <p:spPr>
          <a:xfrm>
            <a:off x="6014070" y="5253380"/>
            <a:ext cx="2488168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100"/>
              </a:spcBef>
            </a:pPr>
            <a:r>
              <a:rPr lang="ru-RU" sz="1400" i="1" dirty="0">
                <a:solidFill>
                  <a:srgbClr val="C00000"/>
                </a:solidFill>
                <a:effectLst/>
                <a:latin typeface="Gotham Pro" panose="02000503040000020004" pitchFamily="2" charset="0"/>
                <a:ea typeface="Times New Roman" panose="02020603050405020304" pitchFamily="18" charset="0"/>
                <a:cs typeface="Gotham Pro" panose="02000503040000020004" pitchFamily="2" charset="0"/>
              </a:rPr>
              <a:t>примерное содержание, представленное </a:t>
            </a:r>
          </a:p>
          <a:p>
            <a:pPr marL="12700" marR="5080" indent="3810" algn="ctr">
              <a:lnSpc>
                <a:spcPct val="100000"/>
              </a:lnSpc>
              <a:spcBef>
                <a:spcPts val="100"/>
              </a:spcBef>
            </a:pPr>
            <a:r>
              <a:rPr lang="ru-RU" sz="1400" i="1" dirty="0">
                <a:solidFill>
                  <a:srgbClr val="C00000"/>
                </a:solidFill>
                <a:effectLst/>
                <a:latin typeface="Gotham Pro" panose="02000503040000020004" pitchFamily="2" charset="0"/>
                <a:ea typeface="Times New Roman" panose="02020603050405020304" pitchFamily="18" charset="0"/>
                <a:cs typeface="Gotham Pro" panose="02000503040000020004" pitchFamily="2" charset="0"/>
              </a:rPr>
              <a:t>в Программе </a:t>
            </a:r>
            <a:endParaRPr sz="1400" i="1" dirty="0">
              <a:solidFill>
                <a:srgbClr val="C0000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CB6EFE-87F5-B640-5022-6E90095031EB}"/>
              </a:ext>
            </a:extLst>
          </p:cNvPr>
          <p:cNvSpPr txBox="1"/>
          <p:nvPr/>
        </p:nvSpPr>
        <p:spPr>
          <a:xfrm>
            <a:off x="8811953" y="5214035"/>
            <a:ext cx="31042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otham Pro" panose="02000503040000020004" pitchFamily="2" charset="0"/>
                <a:ea typeface="Times New Roman" panose="02020603050405020304" pitchFamily="18" charset="0"/>
                <a:cs typeface="Gotham Pro" panose="02000503040000020004" pitchFamily="2" charset="0"/>
              </a:rPr>
              <a:t>дополнительное содержание, определяемое разработчиками самостоятельно</a:t>
            </a:r>
            <a:endParaRPr lang="ru-RU" sz="1400" i="1" dirty="0">
              <a:solidFill>
                <a:schemeClr val="tx1">
                  <a:lumMod val="50000"/>
                  <a:lumOff val="50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6" name="Прямоугольник: скругленные углы 8">
            <a:extLst>
              <a:ext uri="{FF2B5EF4-FFF2-40B4-BE49-F238E27FC236}">
                <a16:creationId xmlns:a16="http://schemas.microsoft.com/office/drawing/2014/main" id="{D05DA621-F26F-408D-8B92-0093D6D4F389}"/>
              </a:ext>
            </a:extLst>
          </p:cNvPr>
          <p:cNvSpPr/>
          <p:nvPr/>
        </p:nvSpPr>
        <p:spPr>
          <a:xfrm>
            <a:off x="3887121" y="1320045"/>
            <a:ext cx="4417758" cy="573729"/>
          </a:xfrm>
          <a:prstGeom prst="roundRect">
            <a:avLst/>
          </a:prstGeom>
          <a:noFill/>
          <a:ln w="28575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9F96079-CAD4-DDAF-F1B5-8ECC4B5FAECA}"/>
              </a:ext>
            </a:extLst>
          </p:cNvPr>
          <p:cNvGrpSpPr/>
          <p:nvPr/>
        </p:nvGrpSpPr>
        <p:grpSpPr>
          <a:xfrm>
            <a:off x="6631657" y="2405596"/>
            <a:ext cx="4563426" cy="573729"/>
            <a:chOff x="723150" y="2742048"/>
            <a:chExt cx="4563426" cy="573729"/>
          </a:xfrm>
        </p:grpSpPr>
        <p:sp>
          <p:nvSpPr>
            <p:cNvPr id="40" name="Прямоугольник: скругленные углы 8">
              <a:extLst>
                <a:ext uri="{FF2B5EF4-FFF2-40B4-BE49-F238E27FC236}">
                  <a16:creationId xmlns:a16="http://schemas.microsoft.com/office/drawing/2014/main" id="{ED8142F3-6196-952A-8E44-E3A07851FBB2}"/>
                </a:ext>
              </a:extLst>
            </p:cNvPr>
            <p:cNvSpPr/>
            <p:nvPr/>
          </p:nvSpPr>
          <p:spPr>
            <a:xfrm>
              <a:off x="723150" y="2742048"/>
              <a:ext cx="4417758" cy="573729"/>
            </a:xfrm>
            <a:prstGeom prst="roundRect">
              <a:avLst/>
            </a:prstGeom>
            <a:solidFill>
              <a:srgbClr val="AFABA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object 5">
              <a:extLst>
                <a:ext uri="{FF2B5EF4-FFF2-40B4-BE49-F238E27FC236}">
                  <a16:creationId xmlns:a16="http://schemas.microsoft.com/office/drawing/2014/main" id="{E3C82094-50D3-FC3D-603E-6ADD94C8D2CE}"/>
                </a:ext>
              </a:extLst>
            </p:cNvPr>
            <p:cNvSpPr txBox="1"/>
            <p:nvPr/>
          </p:nvSpPr>
          <p:spPr>
            <a:xfrm>
              <a:off x="868818" y="2904762"/>
              <a:ext cx="4417758" cy="262251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425450" marR="380365" indent="-35560" algn="just">
                <a:lnSpc>
                  <a:spcPct val="100000"/>
                </a:lnSpc>
                <a:spcBef>
                  <a:spcPts val="95"/>
                </a:spcBef>
              </a:pPr>
              <a:r>
                <a:rPr lang="ru-RU" sz="1600" spc="-10" dirty="0">
                  <a:solidFill>
                    <a:schemeClr val="bg1"/>
                  </a:solidFill>
                  <a:latin typeface="Gotham Pro Medium"/>
                  <a:cs typeface="Gotham Pro Medium"/>
                </a:rPr>
                <a:t>В</a:t>
              </a:r>
              <a:r>
                <a:rPr lang="ru-RU" sz="1600" spc="-45" dirty="0">
                  <a:solidFill>
                    <a:schemeClr val="bg1"/>
                  </a:solidFill>
                  <a:latin typeface="Gotham Pro Medium"/>
                  <a:cs typeface="Gotham Pro Medium"/>
                </a:rPr>
                <a:t>А</a:t>
              </a:r>
              <a:r>
                <a:rPr lang="ru-RU" sz="1600" spc="20" dirty="0">
                  <a:solidFill>
                    <a:schemeClr val="bg1"/>
                  </a:solidFill>
                  <a:latin typeface="Gotham Pro Medium"/>
                  <a:cs typeface="Gotham Pro Medium"/>
                </a:rPr>
                <a:t>Р</a:t>
              </a:r>
              <a:r>
                <a:rPr lang="ru-RU" sz="1600" dirty="0">
                  <a:solidFill>
                    <a:schemeClr val="bg1"/>
                  </a:solidFill>
                  <a:latin typeface="Gotham Pro Medium"/>
                  <a:cs typeface="Gotham Pro Medium"/>
                </a:rPr>
                <a:t>И</a:t>
              </a:r>
              <a:r>
                <a:rPr lang="ru-RU" sz="1600" spc="-45" dirty="0">
                  <a:solidFill>
                    <a:schemeClr val="bg1"/>
                  </a:solidFill>
                  <a:latin typeface="Gotham Pro Medium"/>
                  <a:cs typeface="Gotham Pro Medium"/>
                </a:rPr>
                <a:t>АТ</a:t>
              </a:r>
              <a:r>
                <a:rPr lang="ru-RU" sz="1600" spc="-15" dirty="0">
                  <a:solidFill>
                    <a:schemeClr val="bg1"/>
                  </a:solidFill>
                  <a:latin typeface="Gotham Pro Medium"/>
                  <a:cs typeface="Gotham Pro Medium"/>
                </a:rPr>
                <a:t>И</a:t>
              </a:r>
              <a:r>
                <a:rPr lang="ru-RU" sz="1600" spc="-10" dirty="0">
                  <a:solidFill>
                    <a:schemeClr val="bg1"/>
                  </a:solidFill>
                  <a:latin typeface="Gotham Pro Medium"/>
                  <a:cs typeface="Gotham Pro Medium"/>
                </a:rPr>
                <a:t>ВН</a:t>
              </a:r>
              <a:r>
                <a:rPr lang="ru-RU" sz="1600" spc="-30" dirty="0">
                  <a:solidFill>
                    <a:schemeClr val="bg1"/>
                  </a:solidFill>
                  <a:latin typeface="Gotham Pro Medium"/>
                  <a:cs typeface="Gotham Pro Medium"/>
                </a:rPr>
                <a:t>О</a:t>
              </a:r>
              <a:r>
                <a:rPr lang="ru-RU" sz="1600" spc="-5" dirty="0">
                  <a:solidFill>
                    <a:schemeClr val="bg1"/>
                  </a:solidFill>
                  <a:latin typeface="Gotham Pro Medium"/>
                  <a:cs typeface="Gotham Pro Medium"/>
                </a:rPr>
                <a:t>Е  </a:t>
              </a:r>
              <a:r>
                <a:rPr lang="ru-RU" sz="1600" spc="-15" dirty="0">
                  <a:solidFill>
                    <a:schemeClr val="bg1"/>
                  </a:solidFill>
                  <a:latin typeface="Gotham Pro Medium"/>
                  <a:cs typeface="Gotham Pro Medium"/>
                </a:rPr>
                <a:t>СОДЕРЖАНИЕ</a:t>
              </a:r>
              <a:endParaRPr lang="ru-RU" sz="1600" dirty="0">
                <a:solidFill>
                  <a:schemeClr val="bg1"/>
                </a:solidFill>
                <a:latin typeface="Gotham Pro Medium"/>
                <a:cs typeface="Gotham Pro Medium"/>
              </a:endParaRPr>
            </a:p>
          </p:txBody>
        </p:sp>
      </p:grpSp>
      <p:sp>
        <p:nvSpPr>
          <p:cNvPr id="42" name="Прямоугольник: скругленные углы 8">
            <a:extLst>
              <a:ext uri="{FF2B5EF4-FFF2-40B4-BE49-F238E27FC236}">
                <a16:creationId xmlns:a16="http://schemas.microsoft.com/office/drawing/2014/main" id="{628D40F8-E2D4-2D7D-CADC-74C0C2A185B6}"/>
              </a:ext>
            </a:extLst>
          </p:cNvPr>
          <p:cNvSpPr/>
          <p:nvPr/>
        </p:nvSpPr>
        <p:spPr>
          <a:xfrm>
            <a:off x="883771" y="3188545"/>
            <a:ext cx="4417758" cy="140688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object 7">
            <a:extLst>
              <a:ext uri="{FF2B5EF4-FFF2-40B4-BE49-F238E27FC236}">
                <a16:creationId xmlns:a16="http://schemas.microsoft.com/office/drawing/2014/main" id="{57F98F56-46C7-AB77-0155-F192A719F9FD}"/>
              </a:ext>
            </a:extLst>
          </p:cNvPr>
          <p:cNvSpPr txBox="1"/>
          <p:nvPr/>
        </p:nvSpPr>
        <p:spPr>
          <a:xfrm>
            <a:off x="6711451" y="3398064"/>
            <a:ext cx="4258169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100"/>
              </a:spcBef>
            </a:pPr>
            <a:r>
              <a:rPr lang="ru-RU" sz="1500" spc="-10" dirty="0">
                <a:latin typeface="Gotham Pro Medium"/>
                <a:cs typeface="Gotham Pro Medium"/>
              </a:rPr>
              <a:t>вариативные </a:t>
            </a:r>
            <a:r>
              <a:rPr lang="ru-RU" sz="1500" spc="-5" dirty="0">
                <a:latin typeface="Gotham Pro Medium"/>
                <a:cs typeface="Gotham Pro Medium"/>
              </a:rPr>
              <a:t>целевые </a:t>
            </a:r>
            <a:r>
              <a:rPr lang="ru-RU" sz="1500" dirty="0">
                <a:latin typeface="Gotham Pro Medium"/>
                <a:cs typeface="Gotham Pro Medium"/>
              </a:rPr>
              <a:t> о</a:t>
            </a:r>
            <a:r>
              <a:rPr lang="ru-RU" sz="1500" spc="10" dirty="0">
                <a:latin typeface="Gotham Pro Medium"/>
                <a:cs typeface="Gotham Pro Medium"/>
              </a:rPr>
              <a:t>ри</a:t>
            </a:r>
            <a:r>
              <a:rPr lang="ru-RU" sz="1500" spc="-15" dirty="0">
                <a:latin typeface="Gotham Pro Medium"/>
                <a:cs typeface="Gotham Pro Medium"/>
              </a:rPr>
              <a:t>е</a:t>
            </a:r>
            <a:r>
              <a:rPr lang="ru-RU" sz="1500" dirty="0">
                <a:latin typeface="Gotham Pro Medium"/>
                <a:cs typeface="Gotham Pro Medium"/>
              </a:rPr>
              <a:t>н</a:t>
            </a:r>
            <a:r>
              <a:rPr lang="ru-RU" sz="1500" spc="-50" dirty="0">
                <a:latin typeface="Gotham Pro Medium"/>
                <a:cs typeface="Gotham Pro Medium"/>
              </a:rPr>
              <a:t>т</a:t>
            </a:r>
            <a:r>
              <a:rPr lang="ru-RU" sz="1500" spc="-5" dirty="0">
                <a:latin typeface="Gotham Pro Medium"/>
                <a:cs typeface="Gotham Pro Medium"/>
              </a:rPr>
              <a:t>и</a:t>
            </a:r>
            <a:r>
              <a:rPr lang="ru-RU" sz="1500" spc="10" dirty="0">
                <a:latin typeface="Gotham Pro Medium"/>
                <a:cs typeface="Gotham Pro Medium"/>
              </a:rPr>
              <a:t>р</a:t>
            </a:r>
            <a:r>
              <a:rPr lang="ru-RU" sz="1500" dirty="0">
                <a:latin typeface="Gotham Pro Medium"/>
                <a:cs typeface="Gotham Pro Medium"/>
              </a:rPr>
              <a:t>ы</a:t>
            </a:r>
            <a:r>
              <a:rPr lang="ru-RU" sz="1500" spc="-40" dirty="0">
                <a:latin typeface="Gotham Pro Medium"/>
                <a:cs typeface="Gotham Pro Medium"/>
              </a:rPr>
              <a:t> </a:t>
            </a:r>
            <a:r>
              <a:rPr lang="ru-RU" sz="1500" spc="-10" dirty="0">
                <a:latin typeface="Gotham Pro Medium"/>
                <a:cs typeface="Gotham Pro Medium"/>
              </a:rPr>
              <a:t>воспитания </a:t>
            </a:r>
            <a:r>
              <a:rPr lang="ru-RU" sz="1500" i="1" spc="-10" dirty="0">
                <a:latin typeface="Gotham Pro Medium"/>
                <a:cs typeface="Gotham Pro Medium"/>
              </a:rPr>
              <a:t>(целевой раздел),</a:t>
            </a:r>
          </a:p>
          <a:p>
            <a:pPr marL="12700" marR="5080" indent="3810" algn="ctr">
              <a:lnSpc>
                <a:spcPct val="100000"/>
              </a:lnSpc>
              <a:spcBef>
                <a:spcPts val="100"/>
              </a:spcBef>
            </a:pPr>
            <a:r>
              <a:rPr lang="ru-RU" sz="1500" i="1" spc="-10" dirty="0">
                <a:latin typeface="Gotham Pro Medium"/>
                <a:cs typeface="Gotham Pro Medium"/>
              </a:rPr>
              <a:t> содержание организационного, содержательного разделов</a:t>
            </a:r>
            <a:endParaRPr lang="ru-RU" sz="1500" i="1" dirty="0">
              <a:latin typeface="Gotham Pro Medium"/>
              <a:cs typeface="Gotham Pro Medium"/>
            </a:endParaRPr>
          </a:p>
        </p:txBody>
      </p:sp>
      <p:sp>
        <p:nvSpPr>
          <p:cNvPr id="44" name="Прямоугольник: скругленные углы 8">
            <a:extLst>
              <a:ext uri="{FF2B5EF4-FFF2-40B4-BE49-F238E27FC236}">
                <a16:creationId xmlns:a16="http://schemas.microsoft.com/office/drawing/2014/main" id="{DE1BB011-C23C-AD9E-9B97-8C8DD6AF58D9}"/>
              </a:ext>
            </a:extLst>
          </p:cNvPr>
          <p:cNvSpPr/>
          <p:nvPr/>
        </p:nvSpPr>
        <p:spPr>
          <a:xfrm>
            <a:off x="6603074" y="3188545"/>
            <a:ext cx="4417758" cy="1406884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33F0665B-93D4-15E7-B9B5-E823518862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35120" y="1956998"/>
          <a:ext cx="339800" cy="376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035853" imgH="4852267" progId="CorelDraw.Graphic.24">
                  <p:embed/>
                </p:oleObj>
              </mc:Choice>
              <mc:Fallback>
                <p:oleObj name="CorelDRAW" r:id="rId3" imgW="4035853" imgH="4852267" progId="CorelDraw.Graphic.24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33F0665B-93D4-15E7-B9B5-E823518862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5120" y="1956998"/>
                        <a:ext cx="339800" cy="376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: скругленные углы 8">
            <a:extLst>
              <a:ext uri="{FF2B5EF4-FFF2-40B4-BE49-F238E27FC236}">
                <a16:creationId xmlns:a16="http://schemas.microsoft.com/office/drawing/2014/main" id="{6DB3C408-91AD-FDD1-7549-B5DD562A852A}"/>
              </a:ext>
            </a:extLst>
          </p:cNvPr>
          <p:cNvSpPr/>
          <p:nvPr/>
        </p:nvSpPr>
        <p:spPr>
          <a:xfrm>
            <a:off x="8709482" y="5103118"/>
            <a:ext cx="3222323" cy="978485"/>
          </a:xfrm>
          <a:prstGeom prst="roundRect">
            <a:avLst/>
          </a:prstGeom>
          <a:noFill/>
          <a:ln w="28575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8">
            <a:extLst>
              <a:ext uri="{FF2B5EF4-FFF2-40B4-BE49-F238E27FC236}">
                <a16:creationId xmlns:a16="http://schemas.microsoft.com/office/drawing/2014/main" id="{E6F7C05C-C591-F872-7AB1-FF4B75B8735F}"/>
              </a:ext>
            </a:extLst>
          </p:cNvPr>
          <p:cNvSpPr/>
          <p:nvPr/>
        </p:nvSpPr>
        <p:spPr>
          <a:xfrm>
            <a:off x="6006285" y="5103118"/>
            <a:ext cx="2488167" cy="978485"/>
          </a:xfrm>
          <a:prstGeom prst="roundRect">
            <a:avLst/>
          </a:prstGeom>
          <a:noFill/>
          <a:ln w="28575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7C4728-B145-E51C-EFC8-D16341E23146}"/>
              </a:ext>
            </a:extLst>
          </p:cNvPr>
          <p:cNvSpPr txBox="1"/>
          <p:nvPr/>
        </p:nvSpPr>
        <p:spPr>
          <a:xfrm>
            <a:off x="788274" y="424257"/>
            <a:ext cx="1014795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Примерная рабочая программа воспитания для образовательных организаций, реализующих программы СПО</a:t>
            </a:r>
            <a:endParaRPr lang="ru-RU" sz="22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F695423-B411-2347-7D2B-BB416774A1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2121" y="1963844"/>
          <a:ext cx="339800" cy="376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035853" imgH="4852267" progId="CorelDraw.Graphic.24">
                  <p:embed/>
                </p:oleObj>
              </mc:Choice>
              <mc:Fallback>
                <p:oleObj name="CorelDRAW" r:id="rId3" imgW="4035853" imgH="4852267" progId="CorelDraw.Graphic.2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4F695423-B411-2347-7D2B-BB416774A1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2121" y="1963844"/>
                        <a:ext cx="339800" cy="376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CD74E9B8-592A-7EE0-DB46-6E2EDE0C62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8254" y="4669762"/>
          <a:ext cx="339800" cy="376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035853" imgH="4852267" progId="CorelDraw.Graphic.24">
                  <p:embed/>
                </p:oleObj>
              </mc:Choice>
              <mc:Fallback>
                <p:oleObj name="CorelDRAW" r:id="rId3" imgW="4035853" imgH="4852267" progId="CorelDraw.Graphic.2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CD74E9B8-592A-7EE0-DB46-6E2EDE0C62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88254" y="4669762"/>
                        <a:ext cx="339800" cy="376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EC1FE79A-3374-E6E6-D012-EF33464931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50743" y="4669761"/>
          <a:ext cx="339800" cy="376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035853" imgH="4852267" progId="CorelDraw.Graphic.24">
                  <p:embed/>
                </p:oleObj>
              </mc:Choice>
              <mc:Fallback>
                <p:oleObj name="CorelDRAW" r:id="rId3" imgW="4035853" imgH="4852267" progId="CorelDraw.Graphic.2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EC1FE79A-3374-E6E6-D012-EF33464931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50743" y="4669761"/>
                        <a:ext cx="339800" cy="376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175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FE30D09-EA62-0923-2FC5-7DEAD94F1BF1}"/>
              </a:ext>
            </a:extLst>
          </p:cNvPr>
          <p:cNvGrpSpPr/>
          <p:nvPr/>
        </p:nvGrpSpPr>
        <p:grpSpPr>
          <a:xfrm>
            <a:off x="0" y="4399638"/>
            <a:ext cx="12192000" cy="2458362"/>
            <a:chOff x="0" y="4399638"/>
            <a:chExt cx="12192000" cy="2458362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7C6559F-065E-0E8B-B1FA-F4ADEC392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399638"/>
              <a:ext cx="12192000" cy="2458362"/>
            </a:xfrm>
            <a:prstGeom prst="rect">
              <a:avLst/>
            </a:prstGeom>
          </p:spPr>
        </p:pic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19D90394-1942-E58F-E0DF-8AEAEDED230E}"/>
                </a:ext>
              </a:extLst>
            </p:cNvPr>
            <p:cNvSpPr txBox="1"/>
            <p:nvPr/>
          </p:nvSpPr>
          <p:spPr>
            <a:xfrm>
              <a:off x="841375" y="6175375"/>
              <a:ext cx="383743" cy="3063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38100">
                <a:lnSpc>
                  <a:spcPts val="2360"/>
                </a:lnSpc>
                <a:defRPr/>
              </a:pPr>
              <a:fld id="{19147F20-9665-4DC6-B041-ED9A4A05B0E0}" type="slidenum">
                <a:rPr sz="2000" b="1" spc="-5" dirty="0">
                  <a:latin typeface="Gotham Pro Black"/>
                  <a:cs typeface="Gotham Pro Black"/>
                </a:rPr>
                <a:pPr marL="38100">
                  <a:lnSpc>
                    <a:spcPts val="2360"/>
                  </a:lnSpc>
                  <a:defRPr/>
                </a:pPr>
                <a:t>8</a:t>
              </a:fld>
              <a:endParaRPr sz="2000" dirty="0">
                <a:latin typeface="Gotham Pro Black"/>
                <a:cs typeface="Gotham Pro Black"/>
              </a:endParaRP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6E56DE-FC4B-385A-42C6-E542570387BD}"/>
              </a:ext>
            </a:extLst>
          </p:cNvPr>
          <p:cNvSpPr/>
          <p:nvPr/>
        </p:nvSpPr>
        <p:spPr>
          <a:xfrm>
            <a:off x="841376" y="1936958"/>
            <a:ext cx="9649644" cy="40705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5D94E1-A64F-32D0-B666-BC90B6D707D8}"/>
              </a:ext>
            </a:extLst>
          </p:cNvPr>
          <p:cNvSpPr txBox="1"/>
          <p:nvPr/>
        </p:nvSpPr>
        <p:spPr>
          <a:xfrm>
            <a:off x="1033246" y="2079202"/>
            <a:ext cx="8584948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x-none" sz="2000" b="1" kern="0" dirty="0">
                <a:effectLst/>
                <a:latin typeface="Gotham Pro" panose="02000503040000020004" pitchFamily="50" charset="0"/>
                <a:cs typeface="Gotham Pro" panose="02000503040000020004" pitchFamily="50" charset="0"/>
              </a:rPr>
              <a:t>Пояснительная записка</a:t>
            </a:r>
            <a:endParaRPr lang="ru-RU" sz="2000" b="1" kern="0" dirty="0"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indent="450215">
              <a:tabLst>
                <a:tab pos="540385" algn="l"/>
              </a:tabLst>
            </a:pPr>
            <a:endParaRPr lang="ru-RU" sz="800" dirty="0">
              <a:solidFill>
                <a:srgbClr val="000000"/>
              </a:solidFill>
              <a:effectLst/>
              <a:latin typeface="Gotham Pro" panose="02000503040000020004" pitchFamily="50" charset="0"/>
              <a:ea typeface="Times New Roman" panose="02020603050405020304" pitchFamily="18" charset="0"/>
              <a:cs typeface="Gotham Pro" panose="02000503040000020004" pitchFamily="50" charset="0"/>
            </a:endParaRPr>
          </a:p>
          <a:p>
            <a:pPr indent="450215">
              <a:tabLst>
                <a:tab pos="54038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Примерная рабочая программа воспитания для образовательных организаций, реализующих программы среднего профессионального образования</a:t>
            </a:r>
            <a:r>
              <a:rPr lang="ru-RU" dirty="0">
                <a:solidFill>
                  <a:srgbClr val="000000"/>
                </a:solidFill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направлена на формирование гражданина страны:</a:t>
            </a:r>
          </a:p>
          <a:p>
            <a:pPr indent="450215">
              <a:tabLst>
                <a:tab pos="540385" algn="l"/>
              </a:tabLst>
            </a:pPr>
            <a:endParaRPr lang="ru-RU" sz="800" dirty="0">
              <a:solidFill>
                <a:srgbClr val="000000"/>
              </a:solidFill>
              <a:effectLst/>
              <a:latin typeface="Gotham Pro" panose="02000503040000020004" pitchFamily="50" charset="0"/>
              <a:ea typeface="Times New Roman" panose="02020603050405020304" pitchFamily="18" charset="0"/>
              <a:cs typeface="Gotham Pro" panose="0200050304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разделяющего традиционные российские ценности, проявляющего гражданско-патриотическую позицию, готового к защите Родины;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540385" algn="l"/>
              </a:tabLst>
            </a:pPr>
            <a:endParaRPr lang="ru-RU" sz="800" dirty="0">
              <a:solidFill>
                <a:srgbClr val="000000"/>
              </a:solidFill>
              <a:effectLst/>
              <a:latin typeface="Gotham Pro" panose="02000503040000020004" pitchFamily="50" charset="0"/>
              <a:ea typeface="Times New Roman" panose="02020603050405020304" pitchFamily="18" charset="0"/>
              <a:cs typeface="Gotham Pro" panose="0200050304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выражающего осознанную готовность стать высококвалифицированным специалистом в выбранной профессиональной деятельности и трудиться на благо государства и общества;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540385" algn="l"/>
              </a:tabLst>
            </a:pPr>
            <a:endParaRPr lang="ru-RU" sz="800" dirty="0">
              <a:solidFill>
                <a:srgbClr val="000000"/>
              </a:solidFill>
              <a:effectLst/>
              <a:latin typeface="Gotham Pro" panose="02000503040000020004" pitchFamily="50" charset="0"/>
              <a:ea typeface="Times New Roman" panose="02020603050405020304" pitchFamily="18" charset="0"/>
              <a:cs typeface="Gotham Pro" panose="0200050304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готового к созданию крепкой семьи и рождению детей.</a:t>
            </a:r>
            <a:endParaRPr lang="ru-RU" sz="1200" dirty="0">
              <a:solidFill>
                <a:srgbClr val="000000"/>
              </a:solidFill>
              <a:effectLst/>
              <a:latin typeface="Gotham Pro" panose="02000503040000020004" pitchFamily="50" charset="0"/>
              <a:ea typeface="Times New Roman" panose="02020603050405020304" pitchFamily="18" charset="0"/>
              <a:cs typeface="Gotham Pro" panose="0200050304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095A5B-5F03-1A27-5BFC-84D6D22A5D4F}"/>
              </a:ext>
            </a:extLst>
          </p:cNvPr>
          <p:cNvSpPr txBox="1"/>
          <p:nvPr/>
        </p:nvSpPr>
        <p:spPr>
          <a:xfrm>
            <a:off x="788274" y="424257"/>
            <a:ext cx="110350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tabLst>
                <a:tab pos="179388" algn="l"/>
              </a:tabLst>
            </a:pPr>
            <a:r>
              <a:rPr lang="ru-RU" sz="30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Примерная рабочая программа воспитания </a:t>
            </a:r>
            <a:br>
              <a:rPr lang="ru-RU" sz="30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</a:br>
            <a:r>
              <a:rPr lang="ru-RU" sz="30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для образовательных организаций, реализующих программы СПО</a:t>
            </a:r>
            <a:endParaRPr lang="ru-RU" sz="3000" dirty="0">
              <a:solidFill>
                <a:srgbClr val="00B050"/>
              </a:solidFill>
              <a:latin typeface="Gotham Pro Black" panose="02000903040000020004" pitchFamily="50" charset="0"/>
              <a:ea typeface="Calibri" panose="020F0502020204030204" pitchFamily="34" charset="0"/>
              <a:cs typeface="Gotham Pro Black" panose="02000903040000020004" pitchFamily="50" charset="0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AFC5A57C-54DF-71F4-D5E2-7AF81A75779E}"/>
              </a:ext>
            </a:extLst>
          </p:cNvPr>
          <p:cNvSpPr/>
          <p:nvPr/>
        </p:nvSpPr>
        <p:spPr>
          <a:xfrm>
            <a:off x="9704483" y="4568021"/>
            <a:ext cx="2487517" cy="2289979"/>
          </a:xfrm>
          <a:custGeom>
            <a:avLst/>
            <a:gdLst/>
            <a:ahLst/>
            <a:cxnLst/>
            <a:rect l="l" t="t" r="r" b="b"/>
            <a:pathLst>
              <a:path w="4102100" h="3776345">
                <a:moveTo>
                  <a:pt x="4101909" y="1118895"/>
                </a:moveTo>
                <a:lnTo>
                  <a:pt x="2749131" y="1421663"/>
                </a:lnTo>
                <a:lnTo>
                  <a:pt x="2749131" y="1605394"/>
                </a:lnTo>
                <a:lnTo>
                  <a:pt x="2704211" y="2024646"/>
                </a:lnTo>
                <a:lnTo>
                  <a:pt x="2400795" y="1982266"/>
                </a:lnTo>
                <a:lnTo>
                  <a:pt x="2300605" y="1702015"/>
                </a:lnTo>
                <a:lnTo>
                  <a:pt x="2282088" y="1671320"/>
                </a:lnTo>
                <a:lnTo>
                  <a:pt x="2254224" y="1650809"/>
                </a:lnTo>
                <a:lnTo>
                  <a:pt x="2220696" y="1642262"/>
                </a:lnTo>
                <a:lnTo>
                  <a:pt x="2185263" y="1647431"/>
                </a:lnTo>
                <a:lnTo>
                  <a:pt x="2154580" y="1665922"/>
                </a:lnTo>
                <a:lnTo>
                  <a:pt x="2134082" y="1693786"/>
                </a:lnTo>
                <a:lnTo>
                  <a:pt x="2125535" y="1727301"/>
                </a:lnTo>
                <a:lnTo>
                  <a:pt x="2130679" y="1762760"/>
                </a:lnTo>
                <a:lnTo>
                  <a:pt x="2199068" y="1954085"/>
                </a:lnTo>
                <a:lnTo>
                  <a:pt x="1520748" y="1859343"/>
                </a:lnTo>
                <a:lnTo>
                  <a:pt x="1525130" y="1853260"/>
                </a:lnTo>
                <a:lnTo>
                  <a:pt x="1533334" y="1819656"/>
                </a:lnTo>
                <a:lnTo>
                  <a:pt x="1527810" y="1784248"/>
                </a:lnTo>
                <a:lnTo>
                  <a:pt x="1453908" y="1584185"/>
                </a:lnTo>
                <a:lnTo>
                  <a:pt x="2702001" y="1605368"/>
                </a:lnTo>
                <a:lnTo>
                  <a:pt x="2721584" y="1601470"/>
                </a:lnTo>
                <a:lnTo>
                  <a:pt x="2744406" y="1605394"/>
                </a:lnTo>
                <a:lnTo>
                  <a:pt x="2749131" y="1605394"/>
                </a:lnTo>
                <a:lnTo>
                  <a:pt x="2749131" y="1421663"/>
                </a:lnTo>
                <a:lnTo>
                  <a:pt x="2725470" y="1426946"/>
                </a:lnTo>
                <a:lnTo>
                  <a:pt x="2721178" y="1428826"/>
                </a:lnTo>
                <a:lnTo>
                  <a:pt x="2703499" y="1424940"/>
                </a:lnTo>
                <a:lnTo>
                  <a:pt x="1386827" y="1402562"/>
                </a:lnTo>
                <a:lnTo>
                  <a:pt x="1354607" y="1315339"/>
                </a:lnTo>
                <a:lnTo>
                  <a:pt x="1354607" y="1836127"/>
                </a:lnTo>
                <a:lnTo>
                  <a:pt x="1053439" y="1794052"/>
                </a:lnTo>
                <a:lnTo>
                  <a:pt x="995375" y="1576387"/>
                </a:lnTo>
                <a:lnTo>
                  <a:pt x="1260335" y="1580896"/>
                </a:lnTo>
                <a:lnTo>
                  <a:pt x="1354607" y="1836127"/>
                </a:lnTo>
                <a:lnTo>
                  <a:pt x="1354607" y="1315339"/>
                </a:lnTo>
                <a:lnTo>
                  <a:pt x="1193253" y="878484"/>
                </a:lnTo>
                <a:lnTo>
                  <a:pt x="1193253" y="1399273"/>
                </a:lnTo>
                <a:lnTo>
                  <a:pt x="947013" y="1395082"/>
                </a:lnTo>
                <a:lnTo>
                  <a:pt x="645718" y="265633"/>
                </a:lnTo>
                <a:lnTo>
                  <a:pt x="755484" y="214071"/>
                </a:lnTo>
                <a:lnTo>
                  <a:pt x="1193253" y="1399273"/>
                </a:lnTo>
                <a:lnTo>
                  <a:pt x="1193253" y="878484"/>
                </a:lnTo>
                <a:lnTo>
                  <a:pt x="891628" y="61836"/>
                </a:lnTo>
                <a:lnTo>
                  <a:pt x="890752" y="60439"/>
                </a:lnTo>
                <a:lnTo>
                  <a:pt x="888657" y="51841"/>
                </a:lnTo>
                <a:lnTo>
                  <a:pt x="867308" y="23050"/>
                </a:lnTo>
                <a:lnTo>
                  <a:pt x="837615" y="5308"/>
                </a:lnTo>
                <a:lnTo>
                  <a:pt x="803427" y="0"/>
                </a:lnTo>
                <a:lnTo>
                  <a:pt x="768629" y="8521"/>
                </a:lnTo>
                <a:lnTo>
                  <a:pt x="51816" y="345236"/>
                </a:lnTo>
                <a:lnTo>
                  <a:pt x="23037" y="366585"/>
                </a:lnTo>
                <a:lnTo>
                  <a:pt x="5308" y="396278"/>
                </a:lnTo>
                <a:lnTo>
                  <a:pt x="0" y="430466"/>
                </a:lnTo>
                <a:lnTo>
                  <a:pt x="8509" y="465277"/>
                </a:lnTo>
                <a:lnTo>
                  <a:pt x="22999" y="487184"/>
                </a:lnTo>
                <a:lnTo>
                  <a:pt x="42430" y="503478"/>
                </a:lnTo>
                <a:lnTo>
                  <a:pt x="65328" y="513651"/>
                </a:lnTo>
                <a:lnTo>
                  <a:pt x="90246" y="517156"/>
                </a:lnTo>
                <a:lnTo>
                  <a:pt x="99898" y="516636"/>
                </a:lnTo>
                <a:lnTo>
                  <a:pt x="109562" y="515048"/>
                </a:lnTo>
                <a:lnTo>
                  <a:pt x="119138" y="512368"/>
                </a:lnTo>
                <a:lnTo>
                  <a:pt x="128549" y="508571"/>
                </a:lnTo>
                <a:lnTo>
                  <a:pt x="479755" y="343598"/>
                </a:lnTo>
                <a:lnTo>
                  <a:pt x="790841" y="1509763"/>
                </a:lnTo>
                <a:lnTo>
                  <a:pt x="792327" y="1517815"/>
                </a:lnTo>
                <a:lnTo>
                  <a:pt x="793445" y="1519555"/>
                </a:lnTo>
                <a:lnTo>
                  <a:pt x="863523" y="1782254"/>
                </a:lnTo>
                <a:lnTo>
                  <a:pt x="851954" y="1785175"/>
                </a:lnTo>
                <a:lnTo>
                  <a:pt x="851954" y="1971230"/>
                </a:lnTo>
                <a:lnTo>
                  <a:pt x="655866" y="2593009"/>
                </a:lnTo>
                <a:lnTo>
                  <a:pt x="290817" y="2112429"/>
                </a:lnTo>
                <a:lnTo>
                  <a:pt x="851954" y="1971230"/>
                </a:lnTo>
                <a:lnTo>
                  <a:pt x="851954" y="1785175"/>
                </a:lnTo>
                <a:lnTo>
                  <a:pt x="114363" y="1970760"/>
                </a:lnTo>
                <a:lnTo>
                  <a:pt x="114046" y="1970824"/>
                </a:lnTo>
                <a:lnTo>
                  <a:pt x="97891" y="1978634"/>
                </a:lnTo>
                <a:lnTo>
                  <a:pt x="82042" y="1986203"/>
                </a:lnTo>
                <a:lnTo>
                  <a:pt x="81902" y="1986368"/>
                </a:lnTo>
                <a:lnTo>
                  <a:pt x="78638" y="1990001"/>
                </a:lnTo>
                <a:lnTo>
                  <a:pt x="58940" y="2011959"/>
                </a:lnTo>
                <a:lnTo>
                  <a:pt x="58686" y="2012657"/>
                </a:lnTo>
                <a:lnTo>
                  <a:pt x="58127" y="2013292"/>
                </a:lnTo>
                <a:lnTo>
                  <a:pt x="52793" y="2028964"/>
                </a:lnTo>
                <a:lnTo>
                  <a:pt x="47193" y="2044484"/>
                </a:lnTo>
                <a:lnTo>
                  <a:pt x="47231" y="2045335"/>
                </a:lnTo>
                <a:lnTo>
                  <a:pt x="46990" y="2046046"/>
                </a:lnTo>
                <a:lnTo>
                  <a:pt x="48704" y="2076627"/>
                </a:lnTo>
                <a:lnTo>
                  <a:pt x="48882" y="2080260"/>
                </a:lnTo>
                <a:lnTo>
                  <a:pt x="48933" y="2080577"/>
                </a:lnTo>
                <a:lnTo>
                  <a:pt x="49949" y="2082711"/>
                </a:lnTo>
                <a:lnTo>
                  <a:pt x="61214" y="2108200"/>
                </a:lnTo>
                <a:lnTo>
                  <a:pt x="63436" y="2110587"/>
                </a:lnTo>
                <a:lnTo>
                  <a:pt x="64528" y="2112835"/>
                </a:lnTo>
                <a:lnTo>
                  <a:pt x="589381" y="2803817"/>
                </a:lnTo>
                <a:lnTo>
                  <a:pt x="288251" y="3758717"/>
                </a:lnTo>
                <a:lnTo>
                  <a:pt x="286385" y="3776218"/>
                </a:lnTo>
                <a:lnTo>
                  <a:pt x="471932" y="3776218"/>
                </a:lnTo>
                <a:lnTo>
                  <a:pt x="723087" y="2979826"/>
                </a:lnTo>
                <a:lnTo>
                  <a:pt x="881761" y="3188716"/>
                </a:lnTo>
                <a:lnTo>
                  <a:pt x="896645" y="3204133"/>
                </a:lnTo>
                <a:lnTo>
                  <a:pt x="914158" y="3215297"/>
                </a:lnTo>
                <a:lnTo>
                  <a:pt x="933437" y="3222066"/>
                </a:lnTo>
                <a:lnTo>
                  <a:pt x="953668" y="3224352"/>
                </a:lnTo>
                <a:lnTo>
                  <a:pt x="967917" y="3223222"/>
                </a:lnTo>
                <a:lnTo>
                  <a:pt x="1008189" y="3205975"/>
                </a:lnTo>
                <a:lnTo>
                  <a:pt x="1043012" y="3146348"/>
                </a:lnTo>
                <a:lnTo>
                  <a:pt x="1041057" y="3111804"/>
                </a:lnTo>
                <a:lnTo>
                  <a:pt x="1025461" y="3079559"/>
                </a:lnTo>
                <a:lnTo>
                  <a:pt x="789559" y="2769019"/>
                </a:lnTo>
                <a:lnTo>
                  <a:pt x="1040155" y="1974405"/>
                </a:lnTo>
                <a:lnTo>
                  <a:pt x="2267635" y="2145868"/>
                </a:lnTo>
                <a:lnTo>
                  <a:pt x="2844457" y="3759301"/>
                </a:lnTo>
                <a:lnTo>
                  <a:pt x="2853728" y="3776218"/>
                </a:lnTo>
                <a:lnTo>
                  <a:pt x="3004566" y="3776218"/>
                </a:lnTo>
                <a:lnTo>
                  <a:pt x="3010979" y="3767505"/>
                </a:lnTo>
                <a:lnTo>
                  <a:pt x="3019539" y="3733977"/>
                </a:lnTo>
                <a:lnTo>
                  <a:pt x="3014395" y="3698532"/>
                </a:lnTo>
                <a:lnTo>
                  <a:pt x="2469350" y="2174049"/>
                </a:lnTo>
                <a:lnTo>
                  <a:pt x="2718727" y="2208873"/>
                </a:lnTo>
                <a:lnTo>
                  <a:pt x="3325215" y="3776218"/>
                </a:lnTo>
                <a:lnTo>
                  <a:pt x="3502799" y="3776218"/>
                </a:lnTo>
                <a:lnTo>
                  <a:pt x="3505873" y="3762743"/>
                </a:lnTo>
                <a:lnTo>
                  <a:pt x="3499815" y="3727424"/>
                </a:lnTo>
                <a:lnTo>
                  <a:pt x="2875991" y="2115248"/>
                </a:lnTo>
                <a:lnTo>
                  <a:pt x="2934957" y="1564957"/>
                </a:lnTo>
                <a:lnTo>
                  <a:pt x="4101909" y="1303807"/>
                </a:lnTo>
                <a:lnTo>
                  <a:pt x="4101909" y="1118895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178480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FE30D09-EA62-0923-2FC5-7DEAD94F1BF1}"/>
              </a:ext>
            </a:extLst>
          </p:cNvPr>
          <p:cNvGrpSpPr/>
          <p:nvPr/>
        </p:nvGrpSpPr>
        <p:grpSpPr>
          <a:xfrm>
            <a:off x="0" y="4399638"/>
            <a:ext cx="12192000" cy="2458362"/>
            <a:chOff x="0" y="4399638"/>
            <a:chExt cx="12192000" cy="2458362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7C6559F-065E-0E8B-B1FA-F4ADEC392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399638"/>
              <a:ext cx="12192000" cy="2458362"/>
            </a:xfrm>
            <a:prstGeom prst="rect">
              <a:avLst/>
            </a:prstGeom>
          </p:spPr>
        </p:pic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19D90394-1942-E58F-E0DF-8AEAEDED230E}"/>
                </a:ext>
              </a:extLst>
            </p:cNvPr>
            <p:cNvSpPr txBox="1"/>
            <p:nvPr/>
          </p:nvSpPr>
          <p:spPr>
            <a:xfrm>
              <a:off x="841375" y="6175375"/>
              <a:ext cx="383743" cy="3063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38100">
                <a:lnSpc>
                  <a:spcPts val="2360"/>
                </a:lnSpc>
                <a:defRPr/>
              </a:pPr>
              <a:fld id="{19147F20-9665-4DC6-B041-ED9A4A05B0E0}" type="slidenum">
                <a:rPr sz="2000" b="1" spc="-5" dirty="0">
                  <a:latin typeface="Gotham Pro Black"/>
                  <a:cs typeface="Gotham Pro Black"/>
                </a:rPr>
                <a:pPr marL="38100">
                  <a:lnSpc>
                    <a:spcPts val="2360"/>
                  </a:lnSpc>
                  <a:defRPr/>
                </a:pPr>
                <a:t>9</a:t>
              </a:fld>
              <a:endParaRPr sz="2000" dirty="0">
                <a:latin typeface="Gotham Pro Black"/>
                <a:cs typeface="Gotham Pro Black"/>
              </a:endParaRPr>
            </a:p>
          </p:txBody>
        </p:sp>
      </p:grp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D0D2155-AED4-6C4E-39D2-74589D659733}"/>
              </a:ext>
            </a:extLst>
          </p:cNvPr>
          <p:cNvSpPr/>
          <p:nvPr/>
        </p:nvSpPr>
        <p:spPr>
          <a:xfrm>
            <a:off x="3278097" y="2486976"/>
            <a:ext cx="6833757" cy="286120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00EFC-10F9-EAA4-761A-A6E1DADD8893}"/>
              </a:ext>
            </a:extLst>
          </p:cNvPr>
          <p:cNvSpPr txBox="1"/>
          <p:nvPr/>
        </p:nvSpPr>
        <p:spPr>
          <a:xfrm>
            <a:off x="788273" y="424257"/>
            <a:ext cx="1060822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0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Примерная рабочая программа воспитания </a:t>
            </a:r>
            <a:br>
              <a:rPr lang="ru-RU" sz="30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</a:br>
            <a:r>
              <a:rPr lang="ru-RU" sz="3000" spc="-15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для образовательных организаций, реализующих программы СПО</a:t>
            </a:r>
            <a:endParaRPr lang="ru-RU" sz="30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27E08F-7C77-6EA4-6CDF-797D0C02E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699" y="3977426"/>
            <a:ext cx="2121412" cy="2691389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75C8156-81A2-DA1A-77D7-5A9357322BCE}"/>
              </a:ext>
            </a:extLst>
          </p:cNvPr>
          <p:cNvGrpSpPr/>
          <p:nvPr/>
        </p:nvGrpSpPr>
        <p:grpSpPr>
          <a:xfrm>
            <a:off x="1166940" y="2305209"/>
            <a:ext cx="2157355" cy="4449993"/>
            <a:chOff x="1507180" y="1964963"/>
            <a:chExt cx="2157355" cy="444999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06F977-3E7C-21F8-1870-831FD5064C98}"/>
                </a:ext>
              </a:extLst>
            </p:cNvPr>
            <p:cNvSpPr txBox="1"/>
            <p:nvPr/>
          </p:nvSpPr>
          <p:spPr>
            <a:xfrm rot="20845904">
              <a:off x="1507180" y="1964963"/>
              <a:ext cx="679994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0" b="1" dirty="0">
                  <a:solidFill>
                    <a:srgbClr val="C00000"/>
                  </a:solidFill>
                  <a:latin typeface="Gotham Pro Black" panose="02000903040000020004" pitchFamily="50" charset="0"/>
                  <a:cs typeface="Gotham Pro Black" panose="02000903040000020004" pitchFamily="50" charset="0"/>
                </a:rPr>
                <a:t>!</a:t>
              </a: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A3A0176B-8FA9-DAB3-5880-77E8B267F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755" y="2391588"/>
              <a:ext cx="2017780" cy="402336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AD61359-C3B6-16ED-77E1-D264B776C7B8}"/>
              </a:ext>
            </a:extLst>
          </p:cNvPr>
          <p:cNvSpPr txBox="1"/>
          <p:nvPr/>
        </p:nvSpPr>
        <p:spPr>
          <a:xfrm>
            <a:off x="687721" y="1860916"/>
            <a:ext cx="10708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425" marR="1685289">
              <a:spcBef>
                <a:spcPts val="1200"/>
              </a:spcBef>
              <a:buClr>
                <a:srgbClr val="C00000"/>
              </a:buClr>
              <a:buSzPct val="150000"/>
              <a:tabLst>
                <a:tab pos="384810" algn="l"/>
              </a:tabLst>
            </a:pPr>
            <a:r>
              <a:rPr lang="ru-RU" i="1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Gotham Pro" panose="02000503040000020004" pitchFamily="2" charset="0"/>
                <a:ea typeface="Arial Unicode MS"/>
                <a:cs typeface="Gotham Pro" panose="02000503040000020004" pitchFamily="2" charset="0"/>
              </a:rPr>
              <a:t>Пояснительная записка не является частью Программы.</a:t>
            </a:r>
            <a:endParaRPr lang="ru-RU" sz="1800" i="1" dirty="0">
              <a:solidFill>
                <a:srgbClr val="C00000"/>
              </a:solidFill>
              <a:effectLst/>
              <a:uFill>
                <a:solidFill>
                  <a:srgbClr val="000000"/>
                </a:solidFill>
              </a:uFill>
              <a:latin typeface="Gotham Pro" panose="02000503040000020004" pitchFamily="2" charset="0"/>
              <a:ea typeface="Arial Unicode MS"/>
              <a:cs typeface="Gotham Pro" panose="0200050304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8F54A7-2B78-6DE3-6095-56B8096EC68C}"/>
              </a:ext>
            </a:extLst>
          </p:cNvPr>
          <p:cNvSpPr txBox="1"/>
          <p:nvPr/>
        </p:nvSpPr>
        <p:spPr>
          <a:xfrm>
            <a:off x="3519041" y="2911159"/>
            <a:ext cx="6833757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dirty="0"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Курсивным шрифтом в тексте Программы выделены </a:t>
            </a:r>
            <a:r>
              <a:rPr lang="ru-RU" sz="2100" b="1" i="1" dirty="0"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пояснения</a:t>
            </a:r>
            <a:r>
              <a:rPr lang="ru-RU" sz="2100" dirty="0"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 для разработчиков рабочей программы, в каждом подразделе представлены пустые </a:t>
            </a:r>
            <a:r>
              <a:rPr lang="ru-RU" sz="2100" b="1" i="1" dirty="0"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поля для заполнения </a:t>
            </a:r>
            <a:r>
              <a:rPr lang="ru-RU" sz="2100" dirty="0">
                <a:effectLst/>
                <a:latin typeface="Gotham Pro" panose="02000503040000020004" pitchFamily="50" charset="0"/>
                <a:ea typeface="Times New Roman" panose="02020603050405020304" pitchFamily="18" charset="0"/>
                <a:cs typeface="Gotham Pro" panose="02000503040000020004" pitchFamily="50" charset="0"/>
              </a:rPr>
              <a:t>вариативным дополнительным содержанием.</a:t>
            </a:r>
            <a:endParaRPr lang="ru-RU" sz="21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152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5621</TotalTime>
  <Words>4361</Words>
  <Application>Microsoft Office PowerPoint</Application>
  <PresentationFormat>Широкоэкранный</PresentationFormat>
  <Paragraphs>455</Paragraphs>
  <Slides>43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3" baseType="lpstr">
      <vt:lpstr>Arial</vt:lpstr>
      <vt:lpstr>Calibri</vt:lpstr>
      <vt:lpstr>Calibri Light</vt:lpstr>
      <vt:lpstr>Gotham Pro</vt:lpstr>
      <vt:lpstr>Gotham Pro Black</vt:lpstr>
      <vt:lpstr>Gotham Pro Light</vt:lpstr>
      <vt:lpstr>Gotham Pro Medium</vt:lpstr>
      <vt:lpstr>Times New Roman</vt:lpstr>
      <vt:lpstr>Тема Office</vt:lpstr>
      <vt:lpstr>CorelDRAW</vt:lpstr>
      <vt:lpstr>ОБСУЖДЕНИЕ ПРИМЕРНОЙ РАБОЧЕЙ ПРОГРАММЫ ВОСПИТАНИЯ ДЛЯ ОБРАЗОВАТЕЛЬНЫХ ОРГАНИЗАЦИЙ, РЕАЛИЗУЮЩИХ ПРОГРАММЫ СПО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428</cp:revision>
  <cp:lastPrinted>2023-07-03T11:51:03Z</cp:lastPrinted>
  <dcterms:created xsi:type="dcterms:W3CDTF">2023-03-10T10:09:03Z</dcterms:created>
  <dcterms:modified xsi:type="dcterms:W3CDTF">2023-07-07T10:42:34Z</dcterms:modified>
</cp:coreProperties>
</file>