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22" r:id="rId5"/>
  </p:sldMasterIdLst>
  <p:notesMasterIdLst>
    <p:notesMasterId r:id="rId26"/>
  </p:notesMasterIdLst>
  <p:sldIdLst>
    <p:sldId id="256" r:id="rId6"/>
    <p:sldId id="469" r:id="rId7"/>
    <p:sldId id="366" r:id="rId8"/>
    <p:sldId id="479" r:id="rId9"/>
    <p:sldId id="470" r:id="rId10"/>
    <p:sldId id="393" r:id="rId11"/>
    <p:sldId id="472" r:id="rId12"/>
    <p:sldId id="427" r:id="rId13"/>
    <p:sldId id="424" r:id="rId14"/>
    <p:sldId id="425" r:id="rId15"/>
    <p:sldId id="471" r:id="rId16"/>
    <p:sldId id="400" r:id="rId17"/>
    <p:sldId id="482" r:id="rId18"/>
    <p:sldId id="465" r:id="rId19"/>
    <p:sldId id="480" r:id="rId20"/>
    <p:sldId id="477" r:id="rId21"/>
    <p:sldId id="462" r:id="rId22"/>
    <p:sldId id="473" r:id="rId23"/>
    <p:sldId id="478" r:id="rId24"/>
    <p:sldId id="363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20A515-D72D-204F-9F65-D6EA5A0EAD38}">
          <p14:sldIdLst>
            <p14:sldId id="256"/>
            <p14:sldId id="469"/>
            <p14:sldId id="366"/>
            <p14:sldId id="479"/>
            <p14:sldId id="470"/>
            <p14:sldId id="393"/>
            <p14:sldId id="472"/>
            <p14:sldId id="427"/>
            <p14:sldId id="424"/>
            <p14:sldId id="425"/>
            <p14:sldId id="471"/>
            <p14:sldId id="400"/>
            <p14:sldId id="482"/>
            <p14:sldId id="465"/>
            <p14:sldId id="480"/>
            <p14:sldId id="477"/>
            <p14:sldId id="462"/>
            <p14:sldId id="473"/>
          </p14:sldIdLst>
        </p14:section>
        <p14:section name="Раздел без заголовка" id="{0C7DEEC0-B4C9-4390-91C0-79CF85F83041}">
          <p14:sldIdLst>
            <p14:sldId id="478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4666A"/>
    <a:srgbClr val="DEF6D6"/>
    <a:srgbClr val="00CC66"/>
    <a:srgbClr val="33CC33"/>
    <a:srgbClr val="256569"/>
    <a:srgbClr val="51E6ED"/>
    <a:srgbClr val="800000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767" autoAdjust="0"/>
  </p:normalViewPr>
  <p:slideViewPr>
    <p:cSldViewPr snapToGrid="0">
      <p:cViewPr varScale="1">
        <p:scale>
          <a:sx n="87" d="100"/>
          <a:sy n="87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28749543826507E-2"/>
          <c:y val="3.1119578603998079E-2"/>
          <c:w val="0.6961319726730909"/>
          <c:h val="0.905860968841197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'Поступления ФУ 2'!$H$4</c:f>
              <c:strCache>
                <c:ptCount val="1"/>
                <c:pt idx="0">
                  <c:v>Субсидии на финансовое обеспечение выполнения государственного задания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E6-451A-821C-DDA7FF05EA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E6-451A-821C-DDA7FF05EA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E6-451A-821C-DDA7FF05E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34-412C-B197-B1A9BDC441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34-412C-B197-B1A9BDC44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2'!$I$3:$M$3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'Поступления ФУ 2'!$I$4:$M$4</c:f>
              <c:numCache>
                <c:formatCode>#\ ##0.0</c:formatCode>
                <c:ptCount val="5"/>
                <c:pt idx="0">
                  <c:v>2725.8</c:v>
                </c:pt>
                <c:pt idx="1">
                  <c:v>3183.7</c:v>
                </c:pt>
                <c:pt idx="2">
                  <c:v>3612.8</c:v>
                </c:pt>
                <c:pt idx="3">
                  <c:v>3988.8</c:v>
                </c:pt>
                <c:pt idx="4">
                  <c:v>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6-451A-821C-DDA7FF05EA97}"/>
            </c:ext>
          </c:extLst>
        </c:ser>
        <c:ser>
          <c:idx val="1"/>
          <c:order val="1"/>
          <c:tx>
            <c:strRef>
              <c:f>'Поступления ФУ 2'!$H$5</c:f>
              <c:strCache>
                <c:ptCount val="1"/>
                <c:pt idx="0">
                  <c:v>Субсидии на иные цели</c:v>
                </c:pt>
              </c:strCache>
            </c:strRef>
          </c:tx>
          <c:spPr>
            <a:solidFill>
              <a:srgbClr val="00B050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E6-451A-821C-DDA7FF05EA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E6-451A-821C-DDA7FF05EA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E6-451A-821C-DDA7FF05E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4-412C-B197-B1A9BDC441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4-412C-B197-B1A9BDC44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2'!$I$3:$M$3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'Поступления ФУ 2'!$I$5:$M$5</c:f>
              <c:numCache>
                <c:formatCode>#\ ##0.0</c:formatCode>
                <c:ptCount val="5"/>
                <c:pt idx="0">
                  <c:v>1026.5999999999999</c:v>
                </c:pt>
                <c:pt idx="1">
                  <c:v>1002.8</c:v>
                </c:pt>
                <c:pt idx="2">
                  <c:v>783</c:v>
                </c:pt>
                <c:pt idx="3">
                  <c:v>1030.3</c:v>
                </c:pt>
                <c:pt idx="4">
                  <c:v>847.9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6-451A-821C-DDA7FF05EA97}"/>
            </c:ext>
          </c:extLst>
        </c:ser>
        <c:ser>
          <c:idx val="2"/>
          <c:order val="2"/>
          <c:tx>
            <c:strRef>
              <c:f>'Поступления ФУ 2'!$H$6</c:f>
              <c:strCache>
                <c:ptCount val="1"/>
                <c:pt idx="0">
                  <c:v>Субсидии на осуществление капитальных вложений (ФАИП)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E6-451A-821C-DDA7FF05EA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E6-451A-821C-DDA7FF05EA9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E6-451A-821C-DDA7FF05E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34-412C-B197-B1A9BDC441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34-412C-B197-B1A9BDC44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4666A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2'!$I$3:$M$3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'Поступления ФУ 2'!$I$6:$M$6</c:f>
              <c:numCache>
                <c:formatCode>General</c:formatCode>
                <c:ptCount val="5"/>
                <c:pt idx="0" formatCode="#\ ##0.0">
                  <c:v>0</c:v>
                </c:pt>
                <c:pt idx="1">
                  <c:v>0</c:v>
                </c:pt>
                <c:pt idx="2" formatCode="#\ ##0.0">
                  <c:v>0</c:v>
                </c:pt>
                <c:pt idx="3" formatCode="#\ ##0.0">
                  <c:v>54.2</c:v>
                </c:pt>
                <c:pt idx="4" formatCode="#\ ##0.0">
                  <c:v>593.5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6-451A-821C-DDA7FF05EA97}"/>
            </c:ext>
          </c:extLst>
        </c:ser>
        <c:ser>
          <c:idx val="3"/>
          <c:order val="3"/>
          <c:tx>
            <c:strRef>
              <c:f>'Поступления ФУ 2'!$H$7</c:f>
              <c:strCache>
                <c:ptCount val="1"/>
                <c:pt idx="0">
                  <c:v>Средства от приносящей доход деятельности
(с НДС)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E6-451A-821C-DDA7FF05EA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E6-451A-821C-DDA7FF05EA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E6-451A-821C-DDA7FF05E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34-412C-B197-B1A9BDC4419E}"/>
                </c:ext>
              </c:extLst>
            </c:dLbl>
            <c:dLbl>
              <c:idx val="4"/>
              <c:layout>
                <c:manualLayout>
                  <c:x val="-5.5555561631185652E-3"/>
                  <c:y val="4.35255638145590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34-412C-B197-B1A9BDC44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2'!$I$3:$M$3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'Поступления ФУ 2'!$I$7:$M$7</c:f>
              <c:numCache>
                <c:formatCode>#\ ##0.0</c:formatCode>
                <c:ptCount val="5"/>
                <c:pt idx="0">
                  <c:v>3233.9</c:v>
                </c:pt>
                <c:pt idx="1">
                  <c:v>3391.8</c:v>
                </c:pt>
                <c:pt idx="2">
                  <c:v>3630.9</c:v>
                </c:pt>
                <c:pt idx="3">
                  <c:v>4200.2</c:v>
                </c:pt>
                <c:pt idx="4">
                  <c:v>4582.3999999999996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E6-451A-821C-DDA7FF05E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77038648"/>
        <c:axId val="617618032"/>
      </c:barChart>
      <c:catAx>
        <c:axId val="5770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17618032"/>
        <c:crosses val="autoZero"/>
        <c:auto val="1"/>
        <c:lblAlgn val="ctr"/>
        <c:lblOffset val="100"/>
        <c:noMultiLvlLbl val="0"/>
      </c:catAx>
      <c:valAx>
        <c:axId val="61761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77038648"/>
        <c:crosses val="autoZero"/>
        <c:crossBetween val="between"/>
      </c:valAx>
      <c:spPr>
        <a:noFill/>
        <a:ln w="9525">
          <a:noFill/>
        </a:ln>
        <a:effectLst/>
      </c:spPr>
    </c:plotArea>
    <c:legend>
      <c:legendPos val="r"/>
      <c:layout>
        <c:manualLayout>
          <c:xMode val="edge"/>
          <c:yMode val="edge"/>
          <c:x val="0.82189685278836966"/>
          <c:y val="2.8608633381262856E-2"/>
          <c:w val="0.16816537272149745"/>
          <c:h val="0.90827929908762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2500111708501E-2"/>
          <c:y val="6.5207624671073744E-2"/>
          <c:w val="0.63832900926112002"/>
          <c:h val="0.93142553831542885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52400" h="50800" prst="softRound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0F-47EA-A05A-59DB57995C9E}"/>
              </c:ext>
            </c:extLst>
          </c:dPt>
          <c:dPt>
            <c:idx val="1"/>
            <c:bubble3D val="0"/>
            <c:explosion val="14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0F-47EA-A05A-59DB57995C9E}"/>
              </c:ext>
            </c:extLst>
          </c:dPt>
          <c:dPt>
            <c:idx val="2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0F-47EA-A05A-59DB57995C9E}"/>
              </c:ext>
            </c:extLst>
          </c:dPt>
          <c:dPt>
            <c:idx val="3"/>
            <c:bubble3D val="0"/>
            <c:spPr>
              <a:solidFill>
                <a:srgbClr val="FFC000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0F-47EA-A05A-59DB57995C9E}"/>
              </c:ext>
            </c:extLst>
          </c:dPt>
          <c:dLbls>
            <c:dLbl>
              <c:idx val="0"/>
              <c:layout>
                <c:manualLayout>
                  <c:x val="-0.11227000646630853"/>
                  <c:y val="-0.3441029354702613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CDC259E5-27A2-40DA-900D-1356F99C8332}" type="PERCENTAGE">
                      <a:rPr lang="en-US" sz="1600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0F-47EA-A05A-59DB57995C9E}"/>
                </c:ext>
              </c:extLst>
            </c:dLbl>
            <c:dLbl>
              <c:idx val="1"/>
              <c:layout>
                <c:manualLayout>
                  <c:x val="4.0110042043408518E-2"/>
                  <c:y val="9.2155673288963694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/>
                      <a:t> </a:t>
                    </a:r>
                    <a:fld id="{B0E9F3BF-72C7-419C-90BE-7F4478565DA7}" type="PERCENTAGE">
                      <a:rPr lang="en-US" b="1" baseline="0"/>
                      <a:pPr/>
                      <a:t>[ПРОЦЕНТ]</a:t>
                    </a:fld>
                    <a:endParaRPr lang="en-US" b="1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0F-47EA-A05A-59DB57995C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F021F204-9F7D-473C-A0AF-9B14345BE0BF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0F-47EA-A05A-59DB57995C9E}"/>
                </c:ext>
              </c:extLst>
            </c:dLbl>
            <c:dLbl>
              <c:idx val="3"/>
              <c:layout>
                <c:manualLayout>
                  <c:x val="1.5763310094368314E-2"/>
                  <c:y val="-2.328660364729932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943EA50F-1D7C-4E6E-AB22-07298EF1EBCC}" type="PERCENTAGE">
                      <a:rPr lang="en-US" baseline="0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084949400907871E-2"/>
                      <c:h val="8.95911687311468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0F-47EA-A05A-59DB57995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'Сводная таблица по доходам'!$A$4:$A$7</c:f>
              <c:strCache>
                <c:ptCount val="4"/>
                <c:pt idx="0">
                  <c:v>Образовательная деятельность</c:v>
                </c:pt>
                <c:pt idx="1">
                  <c:v>Научно-исследовательская деятельность</c:v>
                </c:pt>
                <c:pt idx="2">
                  <c:v>Прочие виды деятельности</c:v>
                </c:pt>
                <c:pt idx="3">
                  <c:v>Прочие поступления</c:v>
                </c:pt>
              </c:strCache>
            </c:strRef>
          </c:cat>
          <c:val>
            <c:numRef>
              <c:f>'Сводная таблица по доходам'!$E$4:$E$7</c:f>
              <c:numCache>
                <c:formatCode>#\ ##0.0</c:formatCode>
                <c:ptCount val="4"/>
                <c:pt idx="0">
                  <c:v>6191.3</c:v>
                </c:pt>
                <c:pt idx="1">
                  <c:v>987.3</c:v>
                </c:pt>
                <c:pt idx="2">
                  <c:v>120.8</c:v>
                </c:pt>
                <c:pt idx="3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0F-47EA-A05A-59DB57995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59960220982072"/>
          <c:y val="0"/>
          <c:w val="0.3090003805644052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00659770181521E-2"/>
          <c:y val="0"/>
          <c:w val="0.69760802354831208"/>
          <c:h val="0.85187923635350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'Доходы наука'!$B$19</c:f>
              <c:strCache>
                <c:ptCount val="1"/>
                <c:pt idx="0">
                  <c:v>Субсидии на финансовое обеспечение выполнения государственного задания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3172740613254616"/>
                  <c:y val="-5.70982558767727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118,8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Book Antiqua" panose="02040602050305030304" pitchFamily="18" charset="0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882070944309338E-2"/>
                      <c:h val="9.95581322777268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C3C-4187-B7CB-0A5FFB9362AC}"/>
                </c:ext>
              </c:extLst>
            </c:dLbl>
            <c:dLbl>
              <c:idx val="1"/>
              <c:layout>
                <c:manualLayout>
                  <c:x val="-0.12181029086711358"/>
                  <c:y val="-1.96452817700096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650058470584626E-2"/>
                      <c:h val="6.1774210731915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C3C-4187-B7CB-0A5FFB9362AC}"/>
                </c:ext>
              </c:extLst>
            </c:dLbl>
            <c:dLbl>
              <c:idx val="2"/>
              <c:layout>
                <c:manualLayout>
                  <c:x val="-0.2103811211980578"/>
                  <c:y val="2.82212028503748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3C-4187-B7CB-0A5FFB9362AC}"/>
                </c:ext>
              </c:extLst>
            </c:dLbl>
            <c:dLbl>
              <c:idx val="3"/>
              <c:layout>
                <c:manualLayout>
                  <c:x val="-0.22436298680437533"/>
                  <c:y val="4.79798227844466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21-4A98-9EA8-089ECF88B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'Доходы наука'!$C$18:$F$18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'Доходы наука'!$C$19:$F$19</c:f>
              <c:numCache>
                <c:formatCode>General</c:formatCode>
                <c:ptCount val="4"/>
                <c:pt idx="0">
                  <c:v>183.7</c:v>
                </c:pt>
                <c:pt idx="1">
                  <c:v>287.5</c:v>
                </c:pt>
                <c:pt idx="2">
                  <c:v>493.4</c:v>
                </c:pt>
                <c:pt idx="3">
                  <c:v>626.1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C-4187-B7CB-0A5FFB9362AC}"/>
            </c:ext>
          </c:extLst>
        </c:ser>
        <c:ser>
          <c:idx val="1"/>
          <c:order val="1"/>
          <c:tx>
            <c:strRef>
              <c:f>'Доходы наука'!$B$20</c:f>
              <c:strCache>
                <c:ptCount val="1"/>
                <c:pt idx="0">
                  <c:v>Средства от приносящей доход деятельности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124349875419736E-2"/>
                  <c:y val="8.60595569384490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876107585875698E-2"/>
                      <c:h val="0.15319957415073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3C-4187-B7CB-0A5FFB9362AC}"/>
                </c:ext>
              </c:extLst>
            </c:dLbl>
            <c:dLbl>
              <c:idx val="1"/>
              <c:layout>
                <c:manualLayout>
                  <c:x val="-0.13414947464914886"/>
                  <c:y val="-9.943534926666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C-4187-B7CB-0A5FFB9362AC}"/>
                </c:ext>
              </c:extLst>
            </c:dLbl>
            <c:dLbl>
              <c:idx val="2"/>
              <c:layout>
                <c:manualLayout>
                  <c:x val="-0.14248449020482282"/>
                  <c:y val="-5.1889989444438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C-4187-B7CB-0A5FFB9362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AAED77-212B-4954-A916-362793F5A78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221-4A98-9EA8-089ECF88B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'Доходы наука'!$C$18:$F$18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'Доходы наука'!$C$20:$F$20</c:f>
              <c:numCache>
                <c:formatCode>General</c:formatCode>
                <c:ptCount val="4"/>
                <c:pt idx="0">
                  <c:v>118.8</c:v>
                </c:pt>
                <c:pt idx="1">
                  <c:v>163.5</c:v>
                </c:pt>
                <c:pt idx="2">
                  <c:v>254.2</c:v>
                </c:pt>
                <c:pt idx="3">
                  <c:v>361.2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C-4187-B7CB-0A5FFB9362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0780248"/>
        <c:axId val="400779264"/>
      </c:barChart>
      <c:catAx>
        <c:axId val="40078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400779264"/>
        <c:crosses val="autoZero"/>
        <c:auto val="1"/>
        <c:lblAlgn val="ctr"/>
        <c:lblOffset val="100"/>
        <c:noMultiLvlLbl val="0"/>
      </c:catAx>
      <c:valAx>
        <c:axId val="40077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40078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375567100551051"/>
          <c:y val="2.5345813628234199E-2"/>
          <c:w val="0.21762024167841643"/>
          <c:h val="0.85358447055587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24666A"/>
              </a:solidFill>
            </a:ln>
            <a:effectLst/>
            <a:sp3d>
              <a:contourClr>
                <a:srgbClr val="24666A"/>
              </a:contourClr>
            </a:sp3d>
          </c:spPr>
          <c:invertIfNegative val="0"/>
          <c:dLbls>
            <c:dLbl>
              <c:idx val="0"/>
              <c:layout>
                <c:manualLayout>
                  <c:x val="1.3051556732136838E-2"/>
                  <c:y val="-3.001173529743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4-448F-828E-34B13A2F471B}"/>
                </c:ext>
              </c:extLst>
            </c:dLbl>
            <c:dLbl>
              <c:idx val="1"/>
              <c:layout>
                <c:manualLayout>
                  <c:x val="1.0151209632527353E-2"/>
                  <c:y val="-2.034017548501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06192352062676"/>
                      <c:h val="0.13730379741518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04-448F-828E-34B13A2F471B}"/>
                </c:ext>
              </c:extLst>
            </c:dLbl>
            <c:dLbl>
              <c:idx val="2"/>
              <c:layout>
                <c:manualLayout>
                  <c:x val="-7.2508648511871322E-3"/>
                  <c:y val="-4.201642941641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4-448F-828E-34B13A2F4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'Прочие виды деят.'!$C$4:$F$4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'Прочие виды деят.'!$C$16:$F$16</c:f>
              <c:numCache>
                <c:formatCode>#\ ##0.0</c:formatCode>
                <c:ptCount val="4"/>
                <c:pt idx="0">
                  <c:v>164.09999999999997</c:v>
                </c:pt>
                <c:pt idx="1">
                  <c:v>193</c:v>
                </c:pt>
                <c:pt idx="2">
                  <c:v>195.19999999999996</c:v>
                </c:pt>
                <c:pt idx="3">
                  <c:v>120.8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54A-41D3-BE42-EBA3101E4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248232"/>
        <c:axId val="589245280"/>
        <c:axId val="0"/>
      </c:bar3DChart>
      <c:catAx>
        <c:axId val="58924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9245280"/>
        <c:crosses val="autoZero"/>
        <c:auto val="1"/>
        <c:lblAlgn val="ctr"/>
        <c:lblOffset val="100"/>
        <c:noMultiLvlLbl val="0"/>
      </c:catAx>
      <c:valAx>
        <c:axId val="5892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8924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24666A"/>
              </a:solidFill>
            </a:ln>
            <a:effectLst/>
            <a:sp3d>
              <a:contourClr>
                <a:srgbClr val="24666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'Прочие поступления'!$C$4:$F$4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'Прочие поступления'!$C$12:$F$12</c:f>
              <c:numCache>
                <c:formatCode>#\ ##0.0</c:formatCode>
                <c:ptCount val="4"/>
                <c:pt idx="0">
                  <c:v>82</c:v>
                </c:pt>
                <c:pt idx="1">
                  <c:v>34.699999999999996</c:v>
                </c:pt>
                <c:pt idx="2">
                  <c:v>115.30000000000001</c:v>
                </c:pt>
                <c:pt idx="3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C-48D0-81E1-26EB8652D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248232"/>
        <c:axId val="589245280"/>
      </c:barChart>
      <c:catAx>
        <c:axId val="58924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89245280"/>
        <c:crosses val="autoZero"/>
        <c:auto val="1"/>
        <c:lblAlgn val="ctr"/>
        <c:lblOffset val="100"/>
        <c:noMultiLvlLbl val="0"/>
      </c:catAx>
      <c:valAx>
        <c:axId val="589245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58924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4666A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Book Antiqua" panose="0204060205030503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ЗП!$A$3:$A$4</c:f>
              <c:strCache>
                <c:ptCount val="2"/>
                <c:pt idx="0">
                  <c:v>Профессорско-преподавательский состав</c:v>
                </c:pt>
                <c:pt idx="1">
                  <c:v>Научные сотрудники</c:v>
                </c:pt>
              </c:strCache>
            </c:strRef>
          </c:cat>
          <c:val>
            <c:numRef>
              <c:f>ЗП!$G$3:$G$4</c:f>
              <c:numCache>
                <c:formatCode>0%</c:formatCode>
                <c:ptCount val="2"/>
                <c:pt idx="0">
                  <c:v>2.0569999999999999</c:v>
                </c:pt>
                <c:pt idx="1">
                  <c:v>2.1789999999999998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1-4BFF-91A0-662693EF5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4462152"/>
        <c:axId val="394462480"/>
      </c:barChart>
      <c:catAx>
        <c:axId val="39446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394462480"/>
        <c:crosses val="autoZero"/>
        <c:auto val="1"/>
        <c:lblAlgn val="ctr"/>
        <c:lblOffset val="100"/>
        <c:noMultiLvlLbl val="0"/>
      </c:catAx>
      <c:valAx>
        <c:axId val="394462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3944621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8080"/>
      </a:solidFill>
    </a:ln>
    <a:effectLst/>
  </c:spPr>
  <c:txPr>
    <a:bodyPr/>
    <a:lstStyle/>
    <a:p>
      <a:pPr>
        <a:defRPr sz="8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4842620304301"/>
          <c:y val="3.4539344902747154E-2"/>
          <c:w val="0.85408198975128113"/>
          <c:h val="0.779728277788803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1"/>
              <c:layout>
                <c:manualLayout>
                  <c:x val="1.1999172340553371E-2"/>
                  <c:y val="1.041255442506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26-4D74-9829-F63972DE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ЗП!$A$5:$A$6</c:f>
              <c:strCache>
                <c:ptCount val="2"/>
                <c:pt idx="0">
                  <c:v>Преподаватели СПО</c:v>
                </c:pt>
                <c:pt idx="1">
                  <c:v>Учителя ОО</c:v>
                </c:pt>
              </c:strCache>
            </c:strRef>
          </c:cat>
          <c:val>
            <c:numRef>
              <c:f>ЗП!$G$5:$G$6</c:f>
              <c:numCache>
                <c:formatCode>0%</c:formatCode>
                <c:ptCount val="2"/>
                <c:pt idx="0">
                  <c:v>1.0629999999999999</c:v>
                </c:pt>
                <c:pt idx="1">
                  <c:v>1.889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9A1-9679-D065F7D1C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4462152"/>
        <c:axId val="394462480"/>
      </c:barChart>
      <c:catAx>
        <c:axId val="39446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394462480"/>
        <c:crosses val="autoZero"/>
        <c:auto val="1"/>
        <c:lblAlgn val="ctr"/>
        <c:lblOffset val="100"/>
        <c:noMultiLvlLbl val="0"/>
      </c:catAx>
      <c:valAx>
        <c:axId val="394462480"/>
        <c:scaling>
          <c:orientation val="minMax"/>
          <c:max val="2"/>
          <c:min val="0"/>
        </c:scaling>
        <c:delete val="0"/>
        <c:axPos val="l"/>
        <c:majorGridlines>
          <c:spPr>
            <a:ln w="2857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4621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808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224520559228E-2"/>
          <c:y val="5.8716097327433589E-2"/>
          <c:w val="0.93294079948730269"/>
          <c:h val="0.76483691932180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-9.8739762969035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D6-4919-9635-648F2A2A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Профессорско-преподавательский состав</c:v>
                </c:pt>
                <c:pt idx="1">
                  <c:v>Научные работники</c:v>
                </c:pt>
                <c:pt idx="2">
                  <c:v>Преподаватели СПО</c:v>
                </c:pt>
                <c:pt idx="3">
                  <c:v>Учителя ОО</c:v>
                </c:pt>
                <c:pt idx="4">
                  <c:v>АУП и ВП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</c:v>
                </c:pt>
                <c:pt idx="1">
                  <c:v>140.19999999999999</c:v>
                </c:pt>
                <c:pt idx="2">
                  <c:v>68.2</c:v>
                </c:pt>
                <c:pt idx="3">
                  <c:v>88.9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6-4919-9635-648F2A2AFE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-9.8739762969035222E-3"/>
                  <c:y val="-6.786011412254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D6-4919-9635-648F2A2A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Профессорско-преподавательский состав</c:v>
                </c:pt>
                <c:pt idx="1">
                  <c:v>Научные работники</c:v>
                </c:pt>
                <c:pt idx="2">
                  <c:v>Преподаватели СПО</c:v>
                </c:pt>
                <c:pt idx="3">
                  <c:v>Учителя ОО</c:v>
                </c:pt>
                <c:pt idx="4">
                  <c:v>АУП и ВП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154.1</c:v>
                </c:pt>
                <c:pt idx="1">
                  <c:v>164.4</c:v>
                </c:pt>
                <c:pt idx="2">
                  <c:v>77.7</c:v>
                </c:pt>
                <c:pt idx="3">
                  <c:v>134.9</c:v>
                </c:pt>
                <c:pt idx="4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6-4919-9635-648F2A2AFE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1.4105680424147815E-2"/>
                  <c:y val="-1.357202282450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D6-4919-9635-648F2A2AFE05}"/>
                </c:ext>
              </c:extLst>
            </c:dLbl>
            <c:dLbl>
              <c:idx val="1"/>
              <c:layout>
                <c:manualLayout>
                  <c:x val="9.8739762969034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D6-4919-9635-648F2A2A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Профессорско-преподавательский состав</c:v>
                </c:pt>
                <c:pt idx="1">
                  <c:v>Научные работники</c:v>
                </c:pt>
                <c:pt idx="2">
                  <c:v>Преподаватели СПО</c:v>
                </c:pt>
                <c:pt idx="3">
                  <c:v>Учителя ОО</c:v>
                </c:pt>
                <c:pt idx="4">
                  <c:v>АУП и ВП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155.80000000000001</c:v>
                </c:pt>
                <c:pt idx="1">
                  <c:v>165.1</c:v>
                </c:pt>
                <c:pt idx="2">
                  <c:v>80.5</c:v>
                </c:pt>
                <c:pt idx="3">
                  <c:v>143.1</c:v>
                </c:pt>
                <c:pt idx="4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D6-4919-9635-648F2A2AF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55946184"/>
        <c:axId val="855942248"/>
      </c:barChart>
      <c:dateAx>
        <c:axId val="855946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5942248"/>
        <c:crosses val="autoZero"/>
        <c:auto val="0"/>
        <c:lblOffset val="100"/>
        <c:baseTimeUnit val="days"/>
      </c:dateAx>
      <c:valAx>
        <c:axId val="85594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594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75590345573023"/>
          <c:y val="0.87933243144655171"/>
          <c:w val="0.56860612117892606"/>
          <c:h val="9.3309378760853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90669785751174E-2"/>
          <c:y val="0"/>
          <c:w val="0.84597936804877327"/>
          <c:h val="0.92855660663512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КМРиФОМ!$A$9</c:f>
              <c:strCache>
                <c:ptCount val="1"/>
                <c:pt idx="0">
                  <c:v>ПДД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5D-40F8-A446-40F51BD3F31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5D-40F8-A446-40F51BD3F31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5D-40F8-A446-40F51BD3F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КМРиФОМ!$C$8:$F$8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КМРиФОМ!$C$9:$F$9</c:f>
              <c:numCache>
                <c:formatCode>#,##0.00</c:formatCode>
                <c:ptCount val="3"/>
                <c:pt idx="0">
                  <c:v>19374.86</c:v>
                </c:pt>
                <c:pt idx="1">
                  <c:v>27288</c:v>
                </c:pt>
                <c:pt idx="2">
                  <c:v>21207.9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5D-40F8-A446-40F51BD3F312}"/>
            </c:ext>
          </c:extLst>
        </c:ser>
        <c:ser>
          <c:idx val="1"/>
          <c:order val="1"/>
          <c:tx>
            <c:strRef>
              <c:f>КМРиФОМ!$A$10</c:f>
              <c:strCache>
                <c:ptCount val="1"/>
                <c:pt idx="0">
                  <c:v>ГЗ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5D-40F8-A446-40F51BD3F3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5D-40F8-A446-40F51BD3F31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75D-40F8-A446-40F51BD3F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КМРиФОМ!$C$8:$F$8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КМРиФОМ!$C$10:$F$10</c:f>
              <c:numCache>
                <c:formatCode>#,##0.00</c:formatCode>
                <c:ptCount val="3"/>
                <c:pt idx="0">
                  <c:v>4041.42</c:v>
                </c:pt>
                <c:pt idx="1">
                  <c:v>0</c:v>
                </c:pt>
                <c:pt idx="2">
                  <c:v>768.5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5D-40F8-A446-40F51BD3F312}"/>
            </c:ext>
          </c:extLst>
        </c:ser>
        <c:ser>
          <c:idx val="2"/>
          <c:order val="2"/>
          <c:tx>
            <c:strRef>
              <c:f>КМРиФОМ!$A$11</c:f>
              <c:strCache>
                <c:ptCount val="1"/>
                <c:pt idx="0">
                  <c:v>ИЦ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75D-40F8-A446-40F51BD3F31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75D-40F8-A446-40F51BD3F31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75D-40F8-A446-40F51BD3F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КМРиФОМ!$C$8:$F$8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КМРиФОМ!$C$11:$F$11</c:f>
              <c:numCache>
                <c:formatCode>#,##0.00</c:formatCode>
                <c:ptCount val="3"/>
                <c:pt idx="0">
                  <c:v>2001.45</c:v>
                </c:pt>
                <c:pt idx="1">
                  <c:v>2802.5</c:v>
                </c:pt>
                <c:pt idx="2">
                  <c:v>3700.5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5D-40F8-A446-40F51BD3F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54445784"/>
        <c:axId val="554447096"/>
      </c:barChart>
      <c:catAx>
        <c:axId val="554445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54447096"/>
        <c:crosses val="autoZero"/>
        <c:auto val="1"/>
        <c:lblAlgn val="ctr"/>
        <c:lblOffset val="100"/>
        <c:noMultiLvlLbl val="0"/>
      </c:catAx>
      <c:valAx>
        <c:axId val="554447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444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367039716262299E-2"/>
          <c:y val="0.89609328188960502"/>
          <c:w val="0.71241939144819888"/>
          <c:h val="8.3600134936316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ook Antiqua" panose="0204060205030503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154DA-75BC-44A9-B572-35EB0DFBCE8A}" type="doc">
      <dgm:prSet loTypeId="urn:microsoft.com/office/officeart/2005/8/layout/vList6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B7D08E3-26BA-43D8-A003-38724540A7E7}">
      <dgm:prSet custT="1"/>
      <dgm:spPr>
        <a:xfrm>
          <a:off x="0" y="0"/>
          <a:ext cx="5137035" cy="1291579"/>
        </a:xfrm>
        <a:prstGeom prst="roundRect">
          <a:avLst/>
        </a:prstGeom>
      </dgm:spPr>
      <dgm:t>
        <a:bodyPr/>
        <a:lstStyle/>
        <a:p>
          <a:pPr algn="ctr" rtl="0">
            <a:lnSpc>
              <a:spcPct val="90000"/>
            </a:lnSpc>
          </a:pPr>
          <a:r>
            <a:rPr lang="ru-RU" sz="1600" b="1" dirty="0" smtClean="0">
              <a:latin typeface="Book Antiqua" panose="02040602050305030304" pitchFamily="18" charset="0"/>
              <a:ea typeface="+mn-ea"/>
              <a:cs typeface="+mn-cs"/>
            </a:rPr>
            <a:t>КАПИТАЛЬНЫЕ ВЛОЖЕНИЯ</a:t>
          </a:r>
        </a:p>
        <a:p>
          <a:pPr algn="l" rtl="0">
            <a:lnSpc>
              <a:spcPct val="100000"/>
            </a:lnSpc>
          </a:pP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строительство  здания общежития г. Москва; </a:t>
          </a:r>
        </a:p>
        <a:p>
          <a:pPr algn="l" rtl="0">
            <a:lnSpc>
              <a:spcPct val="100000"/>
            </a:lnSpc>
          </a:pP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строительство </a:t>
          </a: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 спортивного комплекса </a:t>
          </a: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Алтайский филиал</a:t>
          </a:r>
        </a:p>
        <a:p>
          <a:pPr algn="l" rtl="0">
            <a:lnSpc>
              <a:spcPct val="100000"/>
            </a:lnSpc>
          </a:pP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строительство здания </a:t>
          </a: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спортивного комплекса </a:t>
          </a:r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г. Москва </a:t>
          </a:r>
          <a:endParaRPr lang="ru-RU" sz="1200" b="1" dirty="0">
            <a:latin typeface="Book Antiqua" panose="02040602050305030304" pitchFamily="18" charset="0"/>
            <a:ea typeface="+mn-ea"/>
            <a:cs typeface="+mn-cs"/>
          </a:endParaRPr>
        </a:p>
      </dgm:t>
    </dgm:pt>
    <dgm:pt modelId="{9C6325F4-2813-44AC-A865-8A9798B57827}" type="parTrans" cxnId="{73A7FD52-37FD-47C5-B3DF-43EB3A58DDE7}">
      <dgm:prSet/>
      <dgm:spPr/>
      <dgm:t>
        <a:bodyPr/>
        <a:lstStyle/>
        <a:p>
          <a:endParaRPr lang="ru-RU"/>
        </a:p>
      </dgm:t>
    </dgm:pt>
    <dgm:pt modelId="{0BCB98ED-95E8-4291-BFCC-A03A1E721C5A}" type="sibTrans" cxnId="{73A7FD52-37FD-47C5-B3DF-43EB3A58DDE7}">
      <dgm:prSet/>
      <dgm:spPr/>
      <dgm:t>
        <a:bodyPr/>
        <a:lstStyle/>
        <a:p>
          <a:endParaRPr lang="ru-RU"/>
        </a:p>
      </dgm:t>
    </dgm:pt>
    <dgm:pt modelId="{1ED3782B-4BF5-462C-9067-44068E50B0E6}">
      <dgm:prSet custT="1"/>
      <dgm:spPr>
        <a:xfrm>
          <a:off x="1433" y="1420737"/>
          <a:ext cx="4358796" cy="1291579"/>
        </a:xfrm>
        <a:prstGeom prst="roundRect">
          <a:avLst/>
        </a:prstGeom>
      </dgm:spPr>
      <dgm:t>
        <a:bodyPr/>
        <a:lstStyle/>
        <a:p>
          <a:pPr algn="ctr" rtl="0"/>
          <a:endParaRPr lang="ru-RU" sz="1600" b="1" dirty="0" smtClean="0">
            <a:latin typeface="Book Antiqua" panose="02040602050305030304" pitchFamily="18" charset="0"/>
            <a:ea typeface="+mn-ea"/>
            <a:cs typeface="+mn-cs"/>
          </a:endParaRPr>
        </a:p>
        <a:p>
          <a:pPr algn="ctr" rtl="0"/>
          <a:r>
            <a:rPr lang="ru-RU" sz="1600" b="1" dirty="0" smtClean="0">
              <a:latin typeface="Book Antiqua" panose="02040602050305030304" pitchFamily="18" charset="0"/>
              <a:ea typeface="+mn-ea"/>
              <a:cs typeface="+mn-cs"/>
            </a:rPr>
            <a:t>КАПИТАЛЬНЫЙ РЕМОНТ </a:t>
          </a:r>
        </a:p>
        <a:p>
          <a:pPr algn="l" rtl="0"/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учебные корпуса</a:t>
          </a:r>
        </a:p>
        <a:p>
          <a:pPr algn="l" rtl="0"/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здания общежитий</a:t>
          </a:r>
        </a:p>
        <a:p>
          <a:pPr algn="l" rtl="0"/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помещение колледжей</a:t>
          </a:r>
        </a:p>
        <a:p>
          <a:pPr algn="l" rtl="0"/>
          <a:r>
            <a:rPr lang="ru-RU" sz="1200" b="1" dirty="0" smtClean="0">
              <a:latin typeface="Book Antiqua" panose="02040602050305030304" pitchFamily="18" charset="0"/>
              <a:ea typeface="+mn-ea"/>
              <a:cs typeface="+mn-cs"/>
            </a:rPr>
            <a:t>разработка проектно-сметной документации</a:t>
          </a:r>
        </a:p>
        <a:p>
          <a:pPr algn="l" rtl="0"/>
          <a:endParaRPr lang="ru-RU" sz="1400" b="1" dirty="0">
            <a:latin typeface="Book Antiqua" panose="02040602050305030304" pitchFamily="18" charset="0"/>
            <a:ea typeface="+mn-ea"/>
            <a:cs typeface="+mn-cs"/>
          </a:endParaRPr>
        </a:p>
      </dgm:t>
    </dgm:pt>
    <dgm:pt modelId="{D18B2C44-59E7-4636-8744-7834FBD6DBC6}" type="parTrans" cxnId="{9405BA48-E5C1-47A1-BD23-057D15D31A18}">
      <dgm:prSet/>
      <dgm:spPr/>
      <dgm:t>
        <a:bodyPr/>
        <a:lstStyle/>
        <a:p>
          <a:endParaRPr lang="ru-RU"/>
        </a:p>
      </dgm:t>
    </dgm:pt>
    <dgm:pt modelId="{609C8C79-2A5A-4582-9935-6F1DFC86F824}" type="sibTrans" cxnId="{9405BA48-E5C1-47A1-BD23-057D15D31A18}">
      <dgm:prSet/>
      <dgm:spPr/>
      <dgm:t>
        <a:bodyPr/>
        <a:lstStyle/>
        <a:p>
          <a:endParaRPr lang="ru-RU"/>
        </a:p>
      </dgm:t>
    </dgm:pt>
    <dgm:pt modelId="{059289C9-B0B6-4159-852C-7BDAE36671F4}">
      <dgm:prSet custT="1"/>
      <dgm:spPr/>
      <dgm:t>
        <a:bodyPr/>
        <a:lstStyle/>
        <a:p>
          <a:r>
            <a:rPr lang="ru-RU" sz="2000" b="0" dirty="0" smtClean="0">
              <a:latin typeface="Book Antiqua" panose="02040602050305030304" pitchFamily="18" charset="0"/>
            </a:rPr>
            <a:t>  </a:t>
          </a:r>
          <a:r>
            <a:rPr lang="ru-RU" sz="2000" b="1" dirty="0" smtClean="0">
              <a:latin typeface="Book Antiqua" panose="02040602050305030304" pitchFamily="18" charset="0"/>
            </a:rPr>
            <a:t>518,5  млн.руб.</a:t>
          </a:r>
          <a:endParaRPr lang="ru-RU" sz="2000" b="1" dirty="0">
            <a:latin typeface="Book Antiqua" panose="02040602050305030304" pitchFamily="18" charset="0"/>
          </a:endParaRPr>
        </a:p>
      </dgm:t>
    </dgm:pt>
    <dgm:pt modelId="{D9725816-445B-4640-8C54-E6DFE2BAA748}" type="parTrans" cxnId="{CEBB9A89-0A0D-4A44-AA37-07CF29DD4E72}">
      <dgm:prSet/>
      <dgm:spPr/>
      <dgm:t>
        <a:bodyPr/>
        <a:lstStyle/>
        <a:p>
          <a:endParaRPr lang="ru-RU"/>
        </a:p>
      </dgm:t>
    </dgm:pt>
    <dgm:pt modelId="{6593E0B4-9B13-452C-99FF-940AC7C971CB}" type="sibTrans" cxnId="{CEBB9A89-0A0D-4A44-AA37-07CF29DD4E72}">
      <dgm:prSet/>
      <dgm:spPr/>
      <dgm:t>
        <a:bodyPr/>
        <a:lstStyle/>
        <a:p>
          <a:endParaRPr lang="ru-RU"/>
        </a:p>
      </dgm:t>
    </dgm:pt>
    <dgm:pt modelId="{89E4255A-0CDA-4B8B-A087-0BA0F19898E3}">
      <dgm:prSet custT="1"/>
      <dgm:spPr/>
      <dgm:t>
        <a:bodyPr/>
        <a:lstStyle/>
        <a:p>
          <a:pPr algn="ctr"/>
          <a:endParaRPr lang="ru-RU" sz="2000" dirty="0" smtClean="0">
            <a:latin typeface="Book Antiqua" panose="02040602050305030304" pitchFamily="18" charset="0"/>
          </a:endParaRPr>
        </a:p>
        <a:p>
          <a:pPr algn="ctr"/>
          <a:endParaRPr lang="ru-RU" sz="2000" dirty="0" smtClean="0">
            <a:latin typeface="Book Antiqua" panose="02040602050305030304" pitchFamily="18" charset="0"/>
          </a:endParaRPr>
        </a:p>
        <a:p>
          <a:pPr algn="ctr"/>
          <a:r>
            <a:rPr lang="ru-RU" sz="1600" b="1" dirty="0" smtClean="0">
              <a:latin typeface="Book Antiqua" panose="02040602050305030304" pitchFamily="18" charset="0"/>
            </a:rPr>
            <a:t>ОСНОВНЫЕ СРЕДСТВА</a:t>
          </a:r>
        </a:p>
        <a:p>
          <a:pPr algn="l"/>
          <a:r>
            <a:rPr lang="ru-RU" sz="1200" b="1" dirty="0" smtClean="0">
              <a:latin typeface="Book Antiqua" panose="02040602050305030304" pitchFamily="18" charset="0"/>
            </a:rPr>
            <a:t>компьютеры</a:t>
          </a:r>
        </a:p>
        <a:p>
          <a:pPr algn="l"/>
          <a:r>
            <a:rPr lang="ru-RU" sz="1200" dirty="0" smtClean="0">
              <a:latin typeface="Book Antiqua" panose="02040602050305030304" pitchFamily="18" charset="0"/>
            </a:rPr>
            <a:t>периферийное, серверное, телекоммуникационное оборудование</a:t>
          </a:r>
        </a:p>
        <a:p>
          <a:pPr algn="l"/>
          <a:r>
            <a:rPr lang="ru-RU" sz="1200" dirty="0" smtClean="0">
              <a:latin typeface="Book Antiqua" panose="02040602050305030304" pitchFamily="18" charset="0"/>
            </a:rPr>
            <a:t>мебель</a:t>
          </a:r>
        </a:p>
        <a:p>
          <a:pPr algn="l"/>
          <a:r>
            <a:rPr lang="ru-RU" sz="1200" dirty="0" smtClean="0">
              <a:latin typeface="Book Antiqua" panose="02040602050305030304" pitchFamily="18" charset="0"/>
            </a:rPr>
            <a:t>книги для библиотечного фонда</a:t>
          </a:r>
        </a:p>
        <a:p>
          <a:pPr algn="l"/>
          <a:r>
            <a:rPr lang="ru-RU" sz="1200" dirty="0" smtClean="0">
              <a:latin typeface="Book Antiqua" panose="02040602050305030304" pitchFamily="18" charset="0"/>
            </a:rPr>
            <a:t>спортивное оборудование</a:t>
          </a:r>
        </a:p>
        <a:p>
          <a:pPr algn="l"/>
          <a:r>
            <a:rPr lang="ru-RU" sz="1200" dirty="0" smtClean="0">
              <a:latin typeface="Book Antiqua" panose="02040602050305030304" pitchFamily="18" charset="0"/>
            </a:rPr>
            <a:t>бытовая техника для общежитий</a:t>
          </a:r>
        </a:p>
        <a:p>
          <a:pPr algn="ctr"/>
          <a:endParaRPr lang="ru-RU" sz="2000" dirty="0" smtClean="0">
            <a:latin typeface="Book Antiqua" panose="02040602050305030304" pitchFamily="18" charset="0"/>
          </a:endParaRPr>
        </a:p>
        <a:p>
          <a:pPr algn="ctr"/>
          <a:endParaRPr lang="ru-RU" sz="2000" dirty="0">
            <a:latin typeface="Book Antiqua" panose="02040602050305030304" pitchFamily="18" charset="0"/>
          </a:endParaRPr>
        </a:p>
      </dgm:t>
    </dgm:pt>
    <dgm:pt modelId="{7A993FC2-FDAB-428F-B362-011D8752C222}" type="sibTrans" cxnId="{5BCF673A-190A-42AC-9E8A-92234591EECC}">
      <dgm:prSet/>
      <dgm:spPr/>
      <dgm:t>
        <a:bodyPr/>
        <a:lstStyle/>
        <a:p>
          <a:endParaRPr lang="ru-RU"/>
        </a:p>
      </dgm:t>
    </dgm:pt>
    <dgm:pt modelId="{0641F003-0878-4BE2-9CAA-B12DC54B97A8}" type="parTrans" cxnId="{5BCF673A-190A-42AC-9E8A-92234591EECC}">
      <dgm:prSet/>
      <dgm:spPr/>
      <dgm:t>
        <a:bodyPr/>
        <a:lstStyle/>
        <a:p>
          <a:endParaRPr lang="ru-RU"/>
        </a:p>
      </dgm:t>
    </dgm:pt>
    <dgm:pt modelId="{4038F710-DDED-4D7C-9792-10A6A8803D06}">
      <dgm:prSet custT="1"/>
      <dgm:spPr/>
      <dgm:t>
        <a:bodyPr/>
        <a:lstStyle/>
        <a:p>
          <a:r>
            <a:rPr lang="ru-RU" sz="2000" b="1" dirty="0" smtClean="0">
              <a:latin typeface="Book Antiqua" panose="02040602050305030304" pitchFamily="18" charset="0"/>
            </a:rPr>
            <a:t>   613,7 млн.руб.</a:t>
          </a:r>
          <a:endParaRPr lang="ru-RU" sz="2000" b="1" dirty="0">
            <a:latin typeface="Book Antiqua" panose="02040602050305030304" pitchFamily="18" charset="0"/>
          </a:endParaRPr>
        </a:p>
      </dgm:t>
    </dgm:pt>
    <dgm:pt modelId="{AD4A4780-0247-4249-90D5-318FCD6C173C}" type="parTrans" cxnId="{27FE8DD6-566E-4478-973C-3D06EFBA948C}">
      <dgm:prSet/>
      <dgm:spPr/>
      <dgm:t>
        <a:bodyPr/>
        <a:lstStyle/>
        <a:p>
          <a:endParaRPr lang="ru-RU"/>
        </a:p>
      </dgm:t>
    </dgm:pt>
    <dgm:pt modelId="{52DEECBC-B8BB-4BF6-A0F2-5831FD4CB0A3}" type="sibTrans" cxnId="{27FE8DD6-566E-4478-973C-3D06EFBA948C}">
      <dgm:prSet/>
      <dgm:spPr/>
      <dgm:t>
        <a:bodyPr/>
        <a:lstStyle/>
        <a:p>
          <a:endParaRPr lang="ru-RU"/>
        </a:p>
      </dgm:t>
    </dgm:pt>
    <dgm:pt modelId="{C9EC9E44-BBE5-45B8-8807-A5C38EDC8679}">
      <dgm:prSet custT="1"/>
      <dgm:spPr/>
      <dgm:t>
        <a:bodyPr/>
        <a:lstStyle/>
        <a:p>
          <a:endParaRPr lang="ru-RU" sz="2000" dirty="0">
            <a:latin typeface="Book Antiqua" panose="02040602050305030304" pitchFamily="18" charset="0"/>
          </a:endParaRPr>
        </a:p>
      </dgm:t>
    </dgm:pt>
    <dgm:pt modelId="{B273FF3A-2B95-493E-9B55-2C04792CAC45}" type="parTrans" cxnId="{09B357B9-82EE-45E5-9D7E-87CC630C8B82}">
      <dgm:prSet/>
      <dgm:spPr/>
      <dgm:t>
        <a:bodyPr/>
        <a:lstStyle/>
        <a:p>
          <a:endParaRPr lang="ru-RU"/>
        </a:p>
      </dgm:t>
    </dgm:pt>
    <dgm:pt modelId="{724EF221-2BE5-42E6-8BEC-9D7320C4BB3D}" type="sibTrans" cxnId="{09B357B9-82EE-45E5-9D7E-87CC630C8B82}">
      <dgm:prSet/>
      <dgm:spPr/>
      <dgm:t>
        <a:bodyPr/>
        <a:lstStyle/>
        <a:p>
          <a:endParaRPr lang="ru-RU"/>
        </a:p>
      </dgm:t>
    </dgm:pt>
    <dgm:pt modelId="{9E8A55FE-8B9C-42A9-ABD0-2FC58F5A1963}">
      <dgm:prSet custT="1"/>
      <dgm:spPr/>
      <dgm:t>
        <a:bodyPr/>
        <a:lstStyle/>
        <a:p>
          <a:endParaRPr lang="ru-RU" sz="2000" b="0" dirty="0">
            <a:latin typeface="Book Antiqua" panose="02040602050305030304" pitchFamily="18" charset="0"/>
          </a:endParaRPr>
        </a:p>
      </dgm:t>
    </dgm:pt>
    <dgm:pt modelId="{8440A319-CB92-4495-B4B0-97FDBFE87DD1}" type="parTrans" cxnId="{0AC08327-460A-4D1B-95D1-775A87060F58}">
      <dgm:prSet/>
      <dgm:spPr/>
      <dgm:t>
        <a:bodyPr/>
        <a:lstStyle/>
        <a:p>
          <a:endParaRPr lang="ru-RU"/>
        </a:p>
      </dgm:t>
    </dgm:pt>
    <dgm:pt modelId="{C135092C-FBD6-44ED-ACEC-F1E085B8B307}" type="sibTrans" cxnId="{0AC08327-460A-4D1B-95D1-775A87060F58}">
      <dgm:prSet/>
      <dgm:spPr/>
      <dgm:t>
        <a:bodyPr/>
        <a:lstStyle/>
        <a:p>
          <a:endParaRPr lang="ru-RU"/>
        </a:p>
      </dgm:t>
    </dgm:pt>
    <dgm:pt modelId="{3ECE5222-8C85-417F-B1B8-03911D28ABC5}">
      <dgm:prSet custT="1"/>
      <dgm:spPr/>
      <dgm:t>
        <a:bodyPr/>
        <a:lstStyle/>
        <a:p>
          <a:r>
            <a:rPr lang="ru-RU" sz="2000" dirty="0" smtClean="0"/>
            <a:t>       </a:t>
          </a:r>
          <a:endParaRPr lang="ru-RU" sz="2000" dirty="0"/>
        </a:p>
      </dgm:t>
    </dgm:pt>
    <dgm:pt modelId="{0A7F90F6-F649-4B96-B907-60D7094371DB}" type="parTrans" cxnId="{015BBF9B-96EF-4BA4-B952-0CBC988BB07F}">
      <dgm:prSet/>
      <dgm:spPr/>
      <dgm:t>
        <a:bodyPr/>
        <a:lstStyle/>
        <a:p>
          <a:endParaRPr lang="ru-RU"/>
        </a:p>
      </dgm:t>
    </dgm:pt>
    <dgm:pt modelId="{CD05A93C-30FC-49A6-97DE-5E00E2BC227F}" type="sibTrans" cxnId="{015BBF9B-96EF-4BA4-B952-0CBC988BB07F}">
      <dgm:prSet/>
      <dgm:spPr/>
      <dgm:t>
        <a:bodyPr/>
        <a:lstStyle/>
        <a:p>
          <a:endParaRPr lang="ru-RU"/>
        </a:p>
      </dgm:t>
    </dgm:pt>
    <dgm:pt modelId="{AF95D11B-F16F-4B4C-8B9C-62B19F4C7302}">
      <dgm:prSet custT="1"/>
      <dgm:spPr/>
      <dgm:t>
        <a:bodyPr/>
        <a:lstStyle/>
        <a:p>
          <a:r>
            <a:rPr lang="ru-RU" sz="2000" dirty="0" smtClean="0"/>
            <a:t>       </a:t>
          </a:r>
          <a:r>
            <a:rPr lang="ru-RU" sz="2000" b="1" dirty="0" smtClean="0">
              <a:latin typeface="Book Antiqua" panose="02040602050305030304" pitchFamily="18" charset="0"/>
            </a:rPr>
            <a:t>114,5</a:t>
          </a:r>
          <a:endParaRPr lang="ru-RU" sz="2000" b="1" dirty="0"/>
        </a:p>
      </dgm:t>
    </dgm:pt>
    <dgm:pt modelId="{358755A4-59BD-4513-8D16-B2475A177CAE}" type="parTrans" cxnId="{19B8C60B-57AF-41D4-A41D-07A0D69E2DF9}">
      <dgm:prSet/>
      <dgm:spPr/>
      <dgm:t>
        <a:bodyPr/>
        <a:lstStyle/>
        <a:p>
          <a:endParaRPr lang="ru-RU"/>
        </a:p>
      </dgm:t>
    </dgm:pt>
    <dgm:pt modelId="{3E370F07-914F-491A-8D4B-B277DADD801A}" type="sibTrans" cxnId="{19B8C60B-57AF-41D4-A41D-07A0D69E2DF9}">
      <dgm:prSet/>
      <dgm:spPr/>
      <dgm:t>
        <a:bodyPr/>
        <a:lstStyle/>
        <a:p>
          <a:endParaRPr lang="ru-RU"/>
        </a:p>
      </dgm:t>
    </dgm:pt>
    <dgm:pt modelId="{42815BB2-A7B7-45CE-B4EE-201F90DF18FF}">
      <dgm:prSet custT="1"/>
      <dgm:spPr/>
      <dgm:t>
        <a:bodyPr/>
        <a:lstStyle/>
        <a:p>
          <a:r>
            <a:rPr lang="ru-RU" sz="2000" b="1" dirty="0" smtClean="0">
              <a:latin typeface="Book Antiqua" panose="02040602050305030304" pitchFamily="18" charset="0"/>
              <a:cs typeface="Times New Roman" panose="02020603050405020304" pitchFamily="18" charset="0"/>
            </a:rPr>
            <a:t>    млн.руб.</a:t>
          </a:r>
          <a:endParaRPr lang="ru-RU" sz="2000" b="1" dirty="0">
            <a:latin typeface="Book Antiqua" panose="02040602050305030304" pitchFamily="18" charset="0"/>
            <a:cs typeface="Times New Roman" panose="02020603050405020304" pitchFamily="18" charset="0"/>
          </a:endParaRPr>
        </a:p>
      </dgm:t>
    </dgm:pt>
    <dgm:pt modelId="{633DF49D-2A43-4B9A-BA47-82E9DA0E70CA}" type="parTrans" cxnId="{1840A72C-4BCF-4663-B8FE-B47E8034DA09}">
      <dgm:prSet/>
      <dgm:spPr/>
      <dgm:t>
        <a:bodyPr/>
        <a:lstStyle/>
        <a:p>
          <a:endParaRPr lang="ru-RU"/>
        </a:p>
      </dgm:t>
    </dgm:pt>
    <dgm:pt modelId="{83888C9B-60A2-443D-889D-D01508060639}" type="sibTrans" cxnId="{1840A72C-4BCF-4663-B8FE-B47E8034DA09}">
      <dgm:prSet/>
      <dgm:spPr/>
      <dgm:t>
        <a:bodyPr/>
        <a:lstStyle/>
        <a:p>
          <a:endParaRPr lang="ru-RU"/>
        </a:p>
      </dgm:t>
    </dgm:pt>
    <dgm:pt modelId="{C81877A7-A45B-4587-9130-A3C8B8E2E0B1}" type="pres">
      <dgm:prSet presAssocID="{B95154DA-75BC-44A9-B572-35EB0DFBCE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7B6FA8-17D3-42BB-89E0-F4AD31CDB89A}" type="pres">
      <dgm:prSet presAssocID="{1B7D08E3-26BA-43D8-A003-38724540A7E7}" presName="linNode" presStyleCnt="0"/>
      <dgm:spPr/>
      <dgm:t>
        <a:bodyPr/>
        <a:lstStyle/>
        <a:p>
          <a:endParaRPr lang="ru-RU"/>
        </a:p>
      </dgm:t>
    </dgm:pt>
    <dgm:pt modelId="{ADA02041-675A-4B1B-8C35-0FD155C55020}" type="pres">
      <dgm:prSet presAssocID="{1B7D08E3-26BA-43D8-A003-38724540A7E7}" presName="parentShp" presStyleLbl="node1" presStyleIdx="0" presStyleCnt="3" custScaleX="354611" custScaleY="58865" custLinFactNeighborX="5417" custLinFactNeighborY="1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8D208-831B-40BD-9E05-7964804447A6}" type="pres">
      <dgm:prSet presAssocID="{1B7D08E3-26BA-43D8-A003-38724540A7E7}" presName="childShp" presStyleLbl="bgAccFollowNode1" presStyleIdx="0" presStyleCnt="3" custScaleX="108116" custScaleY="66317" custLinFactNeighborX="2204" custLinFactNeighborY="18243">
        <dgm:presLayoutVars>
          <dgm:bulletEnabled val="1"/>
        </dgm:presLayoutVars>
      </dgm:prSet>
      <dgm:spPr>
        <a:xfrm>
          <a:off x="5137035" y="0"/>
          <a:ext cx="3082220" cy="1291579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7DAAE41-3CE5-49F3-AC5B-583D2DCBC108}" type="pres">
      <dgm:prSet presAssocID="{0BCB98ED-95E8-4291-BFCC-A03A1E721C5A}" presName="spacing" presStyleCnt="0"/>
      <dgm:spPr/>
      <dgm:t>
        <a:bodyPr/>
        <a:lstStyle/>
        <a:p>
          <a:endParaRPr lang="ru-RU"/>
        </a:p>
      </dgm:t>
    </dgm:pt>
    <dgm:pt modelId="{E52211A7-93F8-4029-9CDB-C7BD0288DD57}" type="pres">
      <dgm:prSet presAssocID="{1ED3782B-4BF5-462C-9067-44068E50B0E6}" presName="linNode" presStyleCnt="0"/>
      <dgm:spPr/>
      <dgm:t>
        <a:bodyPr/>
        <a:lstStyle/>
        <a:p>
          <a:endParaRPr lang="ru-RU"/>
        </a:p>
      </dgm:t>
    </dgm:pt>
    <dgm:pt modelId="{3565A612-9906-4B58-B26A-51FB945657BA}" type="pres">
      <dgm:prSet presAssocID="{1ED3782B-4BF5-462C-9067-44068E50B0E6}" presName="parentShp" presStyleLbl="node1" presStyleIdx="1" presStyleCnt="3" custScaleX="358688" custScaleY="68112" custLinFactNeighborX="6618" custLinFactNeighborY="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E1E80-7ECE-48E7-BA3E-7001112374E4}" type="pres">
      <dgm:prSet presAssocID="{1ED3782B-4BF5-462C-9067-44068E50B0E6}" presName="childShp" presStyleLbl="bgAccFollowNode1" presStyleIdx="1" presStyleCnt="3" custScaleX="108305" custScaleY="68110" custLinFactNeighborX="2147" custLinFactNeighborY="10617">
        <dgm:presLayoutVars>
          <dgm:bulletEnabled val="1"/>
        </dgm:presLayoutVars>
      </dgm:prSet>
      <dgm:spPr>
        <a:xfrm>
          <a:off x="4360230" y="1420737"/>
          <a:ext cx="3857592" cy="1291579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A065389-6BEC-41D1-A3B9-BB67CCE4A5C5}" type="pres">
      <dgm:prSet presAssocID="{609C8C79-2A5A-4582-9935-6F1DFC86F824}" presName="spacing" presStyleCnt="0"/>
      <dgm:spPr/>
      <dgm:t>
        <a:bodyPr/>
        <a:lstStyle/>
        <a:p>
          <a:endParaRPr lang="ru-RU"/>
        </a:p>
      </dgm:t>
    </dgm:pt>
    <dgm:pt modelId="{555149A6-A96B-490E-AD6C-4556A59BA3BB}" type="pres">
      <dgm:prSet presAssocID="{89E4255A-0CDA-4B8B-A087-0BA0F19898E3}" presName="linNode" presStyleCnt="0"/>
      <dgm:spPr/>
    </dgm:pt>
    <dgm:pt modelId="{3C3EE393-1543-4A30-B797-CF49CF3DBDB6}" type="pres">
      <dgm:prSet presAssocID="{89E4255A-0CDA-4B8B-A087-0BA0F19898E3}" presName="parentShp" presStyleLbl="node1" presStyleIdx="2" presStyleCnt="3" custScaleX="383227" custScaleY="61030" custLinFactNeighborX="8372" custLinFactNeighborY="7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216EE-9AB4-4473-88F8-CCDD1862B5EC}" type="pres">
      <dgm:prSet presAssocID="{89E4255A-0CDA-4B8B-A087-0BA0F19898E3}" presName="childShp" presStyleLbl="bgAccFollowNode1" presStyleIdx="2" presStyleCnt="3" custScaleX="125013" custScaleY="63599" custLinFactNeighborX="-5246" custLinFactNeighborY="-1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BBF9B-96EF-4BA4-B952-0CBC988BB07F}" srcId="{89E4255A-0CDA-4B8B-A087-0BA0F19898E3}" destId="{3ECE5222-8C85-417F-B1B8-03911D28ABC5}" srcOrd="0" destOrd="0" parTransId="{0A7F90F6-F649-4B96-B907-60D7094371DB}" sibTransId="{CD05A93C-30FC-49A6-97DE-5E00E2BC227F}"/>
    <dgm:cxn modelId="{CEBB9A89-0A0D-4A44-AA37-07CF29DD4E72}" srcId="{1ED3782B-4BF5-462C-9067-44068E50B0E6}" destId="{059289C9-B0B6-4159-852C-7BDAE36671F4}" srcOrd="1" destOrd="0" parTransId="{D9725816-445B-4640-8C54-E6DFE2BAA748}" sibTransId="{6593E0B4-9B13-452C-99FF-940AC7C971CB}"/>
    <dgm:cxn modelId="{8D0DD2FF-FC2A-4B7F-9A4F-2DEBB8FF5CEB}" type="presOf" srcId="{42815BB2-A7B7-45CE-B4EE-201F90DF18FF}" destId="{E5A216EE-9AB4-4473-88F8-CCDD1862B5EC}" srcOrd="0" destOrd="2" presId="urn:microsoft.com/office/officeart/2005/8/layout/vList6"/>
    <dgm:cxn modelId="{09B357B9-82EE-45E5-9D7E-87CC630C8B82}" srcId="{1B7D08E3-26BA-43D8-A003-38724540A7E7}" destId="{C9EC9E44-BBE5-45B8-8807-A5C38EDC8679}" srcOrd="0" destOrd="0" parTransId="{B273FF3A-2B95-493E-9B55-2C04792CAC45}" sibTransId="{724EF221-2BE5-42E6-8BEC-9D7320C4BB3D}"/>
    <dgm:cxn modelId="{73A7FD52-37FD-47C5-B3DF-43EB3A58DDE7}" srcId="{B95154DA-75BC-44A9-B572-35EB0DFBCE8A}" destId="{1B7D08E3-26BA-43D8-A003-38724540A7E7}" srcOrd="0" destOrd="0" parTransId="{9C6325F4-2813-44AC-A865-8A9798B57827}" sibTransId="{0BCB98ED-95E8-4291-BFCC-A03A1E721C5A}"/>
    <dgm:cxn modelId="{4DEDFEEA-E88D-4E5E-8D1C-D3C8D1327ADE}" type="presOf" srcId="{3ECE5222-8C85-417F-B1B8-03911D28ABC5}" destId="{E5A216EE-9AB4-4473-88F8-CCDD1862B5EC}" srcOrd="0" destOrd="0" presId="urn:microsoft.com/office/officeart/2005/8/layout/vList6"/>
    <dgm:cxn modelId="{649200E7-3600-4028-AFC4-3DDCD52D295C}" type="presOf" srcId="{1ED3782B-4BF5-462C-9067-44068E50B0E6}" destId="{3565A612-9906-4B58-B26A-51FB945657BA}" srcOrd="0" destOrd="0" presId="urn:microsoft.com/office/officeart/2005/8/layout/vList6"/>
    <dgm:cxn modelId="{19B8C60B-57AF-41D4-A41D-07A0D69E2DF9}" srcId="{89E4255A-0CDA-4B8B-A087-0BA0F19898E3}" destId="{AF95D11B-F16F-4B4C-8B9C-62B19F4C7302}" srcOrd="1" destOrd="0" parTransId="{358755A4-59BD-4513-8D16-B2475A177CAE}" sibTransId="{3E370F07-914F-491A-8D4B-B277DADD801A}"/>
    <dgm:cxn modelId="{B14E784C-B4B5-4D61-8E70-43AC73C16537}" type="presOf" srcId="{B95154DA-75BC-44A9-B572-35EB0DFBCE8A}" destId="{C81877A7-A45B-4587-9130-A3C8B8E2E0B1}" srcOrd="0" destOrd="0" presId="urn:microsoft.com/office/officeart/2005/8/layout/vList6"/>
    <dgm:cxn modelId="{5618A3A8-ED86-4A55-A48C-808134427EE6}" type="presOf" srcId="{9E8A55FE-8B9C-42A9-ABD0-2FC58F5A1963}" destId="{19EE1E80-7ECE-48E7-BA3E-7001112374E4}" srcOrd="0" destOrd="0" presId="urn:microsoft.com/office/officeart/2005/8/layout/vList6"/>
    <dgm:cxn modelId="{9F7F1DA0-05DE-4BBF-AC4B-C686E4845C7D}" type="presOf" srcId="{AF95D11B-F16F-4B4C-8B9C-62B19F4C7302}" destId="{E5A216EE-9AB4-4473-88F8-CCDD1862B5EC}" srcOrd="0" destOrd="1" presId="urn:microsoft.com/office/officeart/2005/8/layout/vList6"/>
    <dgm:cxn modelId="{890562E0-A4EB-414D-8ADE-1191EEC0F072}" type="presOf" srcId="{059289C9-B0B6-4159-852C-7BDAE36671F4}" destId="{19EE1E80-7ECE-48E7-BA3E-7001112374E4}" srcOrd="0" destOrd="1" presId="urn:microsoft.com/office/officeart/2005/8/layout/vList6"/>
    <dgm:cxn modelId="{34E0F324-5927-4DE7-9AE8-F80ECB6075CF}" type="presOf" srcId="{C9EC9E44-BBE5-45B8-8807-A5C38EDC8679}" destId="{CBA8D208-831B-40BD-9E05-7964804447A6}" srcOrd="0" destOrd="0" presId="urn:microsoft.com/office/officeart/2005/8/layout/vList6"/>
    <dgm:cxn modelId="{20C61B41-ADC0-4189-87E3-A6A54D77B47A}" type="presOf" srcId="{1B7D08E3-26BA-43D8-A003-38724540A7E7}" destId="{ADA02041-675A-4B1B-8C35-0FD155C55020}" srcOrd="0" destOrd="0" presId="urn:microsoft.com/office/officeart/2005/8/layout/vList6"/>
    <dgm:cxn modelId="{1840A72C-4BCF-4663-B8FE-B47E8034DA09}" srcId="{89E4255A-0CDA-4B8B-A087-0BA0F19898E3}" destId="{42815BB2-A7B7-45CE-B4EE-201F90DF18FF}" srcOrd="2" destOrd="0" parTransId="{633DF49D-2A43-4B9A-BA47-82E9DA0E70CA}" sibTransId="{83888C9B-60A2-443D-889D-D01508060639}"/>
    <dgm:cxn modelId="{84BF19CC-BD19-47BA-AB69-532AE52FE7A4}" type="presOf" srcId="{4038F710-DDED-4D7C-9792-10A6A8803D06}" destId="{CBA8D208-831B-40BD-9E05-7964804447A6}" srcOrd="0" destOrd="1" presId="urn:microsoft.com/office/officeart/2005/8/layout/vList6"/>
    <dgm:cxn modelId="{27FE8DD6-566E-4478-973C-3D06EFBA948C}" srcId="{1B7D08E3-26BA-43D8-A003-38724540A7E7}" destId="{4038F710-DDED-4D7C-9792-10A6A8803D06}" srcOrd="1" destOrd="0" parTransId="{AD4A4780-0247-4249-90D5-318FCD6C173C}" sibTransId="{52DEECBC-B8BB-4BF6-A0F2-5831FD4CB0A3}"/>
    <dgm:cxn modelId="{0AC08327-460A-4D1B-95D1-775A87060F58}" srcId="{1ED3782B-4BF5-462C-9067-44068E50B0E6}" destId="{9E8A55FE-8B9C-42A9-ABD0-2FC58F5A1963}" srcOrd="0" destOrd="0" parTransId="{8440A319-CB92-4495-B4B0-97FDBFE87DD1}" sibTransId="{C135092C-FBD6-44ED-ACEC-F1E085B8B307}"/>
    <dgm:cxn modelId="{11F88D96-D657-4482-8F9F-39D0DA2CD38B}" type="presOf" srcId="{89E4255A-0CDA-4B8B-A087-0BA0F19898E3}" destId="{3C3EE393-1543-4A30-B797-CF49CF3DBDB6}" srcOrd="0" destOrd="0" presId="urn:microsoft.com/office/officeart/2005/8/layout/vList6"/>
    <dgm:cxn modelId="{5BCF673A-190A-42AC-9E8A-92234591EECC}" srcId="{B95154DA-75BC-44A9-B572-35EB0DFBCE8A}" destId="{89E4255A-0CDA-4B8B-A087-0BA0F19898E3}" srcOrd="2" destOrd="0" parTransId="{0641F003-0878-4BE2-9CAA-B12DC54B97A8}" sibTransId="{7A993FC2-FDAB-428F-B362-011D8752C222}"/>
    <dgm:cxn modelId="{9405BA48-E5C1-47A1-BD23-057D15D31A18}" srcId="{B95154DA-75BC-44A9-B572-35EB0DFBCE8A}" destId="{1ED3782B-4BF5-462C-9067-44068E50B0E6}" srcOrd="1" destOrd="0" parTransId="{D18B2C44-59E7-4636-8744-7834FBD6DBC6}" sibTransId="{609C8C79-2A5A-4582-9935-6F1DFC86F824}"/>
    <dgm:cxn modelId="{55EF8538-1C30-457D-AB71-FC6A1F8CC489}" type="presParOf" srcId="{C81877A7-A45B-4587-9130-A3C8B8E2E0B1}" destId="{6C7B6FA8-17D3-42BB-89E0-F4AD31CDB89A}" srcOrd="0" destOrd="0" presId="urn:microsoft.com/office/officeart/2005/8/layout/vList6"/>
    <dgm:cxn modelId="{0AB43E9E-6E2E-4E68-BB16-5584B0638FBA}" type="presParOf" srcId="{6C7B6FA8-17D3-42BB-89E0-F4AD31CDB89A}" destId="{ADA02041-675A-4B1B-8C35-0FD155C55020}" srcOrd="0" destOrd="0" presId="urn:microsoft.com/office/officeart/2005/8/layout/vList6"/>
    <dgm:cxn modelId="{F1D16C8B-A9CA-4C6D-A22A-1A33C3791DC6}" type="presParOf" srcId="{6C7B6FA8-17D3-42BB-89E0-F4AD31CDB89A}" destId="{CBA8D208-831B-40BD-9E05-7964804447A6}" srcOrd="1" destOrd="0" presId="urn:microsoft.com/office/officeart/2005/8/layout/vList6"/>
    <dgm:cxn modelId="{E0FFFC5C-BFB1-4575-A8DD-616020FDB4C0}" type="presParOf" srcId="{C81877A7-A45B-4587-9130-A3C8B8E2E0B1}" destId="{D7DAAE41-3CE5-49F3-AC5B-583D2DCBC108}" srcOrd="1" destOrd="0" presId="urn:microsoft.com/office/officeart/2005/8/layout/vList6"/>
    <dgm:cxn modelId="{57FDF02A-9220-4DCB-A6EB-2BF7B9303DEE}" type="presParOf" srcId="{C81877A7-A45B-4587-9130-A3C8B8E2E0B1}" destId="{E52211A7-93F8-4029-9CDB-C7BD0288DD57}" srcOrd="2" destOrd="0" presId="urn:microsoft.com/office/officeart/2005/8/layout/vList6"/>
    <dgm:cxn modelId="{D6DCBBB5-A13E-47B0-A9FD-4C6149ED0EAD}" type="presParOf" srcId="{E52211A7-93F8-4029-9CDB-C7BD0288DD57}" destId="{3565A612-9906-4B58-B26A-51FB945657BA}" srcOrd="0" destOrd="0" presId="urn:microsoft.com/office/officeart/2005/8/layout/vList6"/>
    <dgm:cxn modelId="{021E2E38-3A98-4F52-A1EE-9C5D6CA1F784}" type="presParOf" srcId="{E52211A7-93F8-4029-9CDB-C7BD0288DD57}" destId="{19EE1E80-7ECE-48E7-BA3E-7001112374E4}" srcOrd="1" destOrd="0" presId="urn:microsoft.com/office/officeart/2005/8/layout/vList6"/>
    <dgm:cxn modelId="{A6D96A76-31DF-4F6B-802F-E2E7519EF0FE}" type="presParOf" srcId="{C81877A7-A45B-4587-9130-A3C8B8E2E0B1}" destId="{CA065389-6BEC-41D1-A3B9-BB67CCE4A5C5}" srcOrd="3" destOrd="0" presId="urn:microsoft.com/office/officeart/2005/8/layout/vList6"/>
    <dgm:cxn modelId="{A21E71DD-966F-426A-AB58-EB88E99005CC}" type="presParOf" srcId="{C81877A7-A45B-4587-9130-A3C8B8E2E0B1}" destId="{555149A6-A96B-490E-AD6C-4556A59BA3BB}" srcOrd="4" destOrd="0" presId="urn:microsoft.com/office/officeart/2005/8/layout/vList6"/>
    <dgm:cxn modelId="{C012DA54-E2DE-4CD0-B28B-3D4E3596F956}" type="presParOf" srcId="{555149A6-A96B-490E-AD6C-4556A59BA3BB}" destId="{3C3EE393-1543-4A30-B797-CF49CF3DBDB6}" srcOrd="0" destOrd="0" presId="urn:microsoft.com/office/officeart/2005/8/layout/vList6"/>
    <dgm:cxn modelId="{3F8ADDAE-8004-413A-B10E-F910F03B8B5C}" type="presParOf" srcId="{555149A6-A96B-490E-AD6C-4556A59BA3BB}" destId="{E5A216EE-9AB4-4473-88F8-CCDD1862B5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8D208-831B-40BD-9E05-7964804447A6}">
      <dsp:nvSpPr>
        <dsp:cNvPr id="0" name=""/>
        <dsp:cNvSpPr/>
      </dsp:nvSpPr>
      <dsp:spPr>
        <a:xfrm>
          <a:off x="6152459" y="520807"/>
          <a:ext cx="2810635" cy="18892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 Antiqua" panose="02040602050305030304" pitchFamily="18" charset="0"/>
            </a:rPr>
            <a:t>   613,7 млн.руб.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6152459" y="756968"/>
        <a:ext cx="2102153" cy="1416964"/>
      </dsp:txXfrm>
    </dsp:sp>
    <dsp:sp modelId="{ADA02041-675A-4B1B-8C35-0FD155C55020}">
      <dsp:nvSpPr>
        <dsp:cNvPr id="0" name=""/>
        <dsp:cNvSpPr/>
      </dsp:nvSpPr>
      <dsp:spPr>
        <a:xfrm>
          <a:off x="144174" y="602940"/>
          <a:ext cx="6145757" cy="1676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anose="02040602050305030304" pitchFamily="18" charset="0"/>
              <a:ea typeface="+mn-ea"/>
              <a:cs typeface="+mn-cs"/>
            </a:rPr>
            <a:t>КАПИТАЛЬНЫЕ ВЛОЖЕНИЯ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строительство  здания общежития г. Москва; 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строительство </a:t>
          </a: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 спортивного комплекса </a:t>
          </a: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Алтайский филиал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строительство здания </a:t>
          </a: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спортивного комплекса </a:t>
          </a: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г. Москва </a:t>
          </a:r>
          <a:endParaRPr lang="ru-RU" sz="1200" b="1" kern="1200" dirty="0"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226038" y="684804"/>
        <a:ext cx="5982029" cy="1513260"/>
      </dsp:txXfrm>
    </dsp:sp>
    <dsp:sp modelId="{19EE1E80-7ECE-48E7-BA3E-7001112374E4}">
      <dsp:nvSpPr>
        <dsp:cNvPr id="0" name=""/>
        <dsp:cNvSpPr/>
      </dsp:nvSpPr>
      <dsp:spPr>
        <a:xfrm>
          <a:off x="6170298" y="2477754"/>
          <a:ext cx="2792796" cy="19403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Book Antiqua" panose="02040602050305030304" pitchFamily="18" charset="0"/>
            </a:rPr>
            <a:t>  </a:t>
          </a:r>
          <a:r>
            <a:rPr lang="ru-RU" sz="2000" b="1" kern="1200" dirty="0" smtClean="0">
              <a:latin typeface="Book Antiqua" panose="02040602050305030304" pitchFamily="18" charset="0"/>
            </a:rPr>
            <a:t>518,5  млн.руб.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6170298" y="2720300"/>
        <a:ext cx="2065159" cy="1455274"/>
      </dsp:txXfrm>
    </dsp:sp>
    <dsp:sp modelId="{3565A612-9906-4B58-B26A-51FB945657BA}">
      <dsp:nvSpPr>
        <dsp:cNvPr id="0" name=""/>
        <dsp:cNvSpPr/>
      </dsp:nvSpPr>
      <dsp:spPr>
        <a:xfrm>
          <a:off x="172712" y="2452228"/>
          <a:ext cx="6166182" cy="19404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Book Antiqua" panose="02040602050305030304" pitchFamily="18" charset="0"/>
            <a:ea typeface="+mn-ea"/>
            <a:cs typeface="+mn-cs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anose="02040602050305030304" pitchFamily="18" charset="0"/>
              <a:ea typeface="+mn-ea"/>
              <a:cs typeface="+mn-cs"/>
            </a:rPr>
            <a:t>КАПИТАЛЬНЫЙ РЕМОНТ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учебные корпуса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здания общежитий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помещение колледжей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  <a:ea typeface="+mn-ea"/>
              <a:cs typeface="+mn-cs"/>
            </a:rPr>
            <a:t>разработка проектно-сметной документации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267436" y="2546952"/>
        <a:ext cx="5976734" cy="1750975"/>
      </dsp:txXfrm>
    </dsp:sp>
    <dsp:sp modelId="{E5A216EE-9AB4-4473-88F8-CCDD1862B5EC}">
      <dsp:nvSpPr>
        <dsp:cNvPr id="0" name=""/>
        <dsp:cNvSpPr/>
      </dsp:nvSpPr>
      <dsp:spPr>
        <a:xfrm>
          <a:off x="5935759" y="4368607"/>
          <a:ext cx="2944604" cy="18118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</a:t>
          </a:r>
          <a:r>
            <a:rPr lang="ru-RU" sz="2000" b="1" kern="1200" dirty="0" smtClean="0">
              <a:latin typeface="Book Antiqua" panose="02040602050305030304" pitchFamily="18" charset="0"/>
            </a:rPr>
            <a:t>114,5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 Antiqua" panose="02040602050305030304" pitchFamily="18" charset="0"/>
              <a:cs typeface="Times New Roman" panose="02020603050405020304" pitchFamily="18" charset="0"/>
            </a:rPr>
            <a:t>    млн.руб.</a:t>
          </a:r>
          <a:endParaRPr lang="ru-RU" sz="2000" b="1" kern="1200" dirty="0">
            <a:latin typeface="Book Antiqua" panose="02040602050305030304" pitchFamily="18" charset="0"/>
            <a:cs typeface="Times New Roman" panose="02020603050405020304" pitchFamily="18" charset="0"/>
          </a:endParaRPr>
        </a:p>
      </dsp:txBody>
      <dsp:txXfrm>
        <a:off x="5935759" y="4595089"/>
        <a:ext cx="2265159" cy="1358889"/>
      </dsp:txXfrm>
    </dsp:sp>
    <dsp:sp modelId="{3C3EE393-1543-4A30-B797-CF49CF3DBDB6}">
      <dsp:nvSpPr>
        <dsp:cNvPr id="0" name=""/>
        <dsp:cNvSpPr/>
      </dsp:nvSpPr>
      <dsp:spPr>
        <a:xfrm>
          <a:off x="197550" y="4474846"/>
          <a:ext cx="6017783" cy="17386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Book Antiqua" panose="0204060205030503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Book Antiqua" panose="0204060205030503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anose="02040602050305030304" pitchFamily="18" charset="0"/>
            </a:rPr>
            <a:t>ОСНОВНЫЕ СРЕДСТВА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anose="02040602050305030304" pitchFamily="18" charset="0"/>
            </a:rPr>
            <a:t>компьютеры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anose="02040602050305030304" pitchFamily="18" charset="0"/>
            </a:rPr>
            <a:t>периферийное, серверное, телекоммуникационное оборудование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anose="02040602050305030304" pitchFamily="18" charset="0"/>
            </a:rPr>
            <a:t>мебель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anose="02040602050305030304" pitchFamily="18" charset="0"/>
            </a:rPr>
            <a:t>книги для библиотечного фонда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anose="02040602050305030304" pitchFamily="18" charset="0"/>
            </a:rPr>
            <a:t>спортивное оборудование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anose="02040602050305030304" pitchFamily="18" charset="0"/>
            </a:rPr>
            <a:t>бытовая техника для общежитий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Book Antiqua" panose="0204060205030503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 Antiqua" panose="02040602050305030304" pitchFamily="18" charset="0"/>
          </a:endParaRPr>
        </a:p>
      </dsp:txBody>
      <dsp:txXfrm>
        <a:off x="282425" y="4559721"/>
        <a:ext cx="5848033" cy="156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0.01427</cdr:x>
      <cdr:y>0.05413</cdr:y>
    </cdr:from>
    <cdr:to>
      <cdr:x>0.20484</cdr:x>
      <cdr:y>0.14663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202" y="147587"/>
          <a:ext cx="1765667" cy="2522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808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altLang="ru-RU" sz="1400" b="1" dirty="0" smtClean="0">
              <a:solidFill>
                <a:srgbClr val="1C664C"/>
              </a:solidFill>
              <a:latin typeface="Times New Roman" pitchFamily="18" charset="0"/>
              <a:cs typeface="Times New Roman" pitchFamily="18" charset="0"/>
            </a:rPr>
            <a:t>ФАКТ 2020</a:t>
          </a:r>
          <a:endParaRPr lang="ru-RU" altLang="ru-RU" sz="1400" b="1" dirty="0">
            <a:solidFill>
              <a:srgbClr val="1C664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A3C1-3ACC-45A5-9D1E-0DFF83E9B637}" type="datetimeFigureOut">
              <a:rPr lang="ru-RU" smtClean="0"/>
              <a:t>17.02.2021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6CC4-BBE7-4F6B-BC6C-69C7932E90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1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26CC4-BBE7-4F6B-BC6C-69C7932E90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2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11290-8AEB-4DFF-809F-8BA1BC580DD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03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56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50FE0-A213-452D-AF8F-686C57EDEA7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11290-8AEB-4DFF-809F-8BA1BC580DD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03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6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CC4-BBE7-4F6B-BC6C-69C7932E90C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5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50FE0-A213-452D-AF8F-686C57EDEA7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0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2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6084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37765-6DEB-4AF9-85FE-E0D215EF34A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085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8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4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CC4-BBE7-4F6B-BC6C-69C7932E90C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07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11290-8AEB-4DFF-809F-8BA1BC580DD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03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91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50FE0-A213-452D-AF8F-686C57EDEA7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7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DCEF-67AC-4F52-9B14-DA6B9C51B0E1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D89-BD5E-4D84-B2BE-4A08550A0674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0B6-F184-4394-93BC-1C5A83CF86BD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4D34-C7A1-43EF-90AA-DA6D9E4CE32E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F7F2-5B40-4D20-8769-4F446A04C9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172033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D168-D6D4-4772-AF09-8672AC293916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986D-47D9-4D40-BE59-DFE734088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602525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A0AC-7E88-460D-B42C-2289190CD918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4D04-909F-4B9F-B013-F1A4211AB2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728529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F416-E41B-43A5-8477-9E0D7577E980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9CB4-CD37-4A88-825D-7EE3F75BC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173048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E864-D1B1-48B1-9CC9-9BF29B58BA25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E67-8593-4D19-A545-F2DA1B995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813887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5502-F02F-46F3-9D48-88D82A4F4129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75E2-41B2-4A59-A4ED-D0E4A28AB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147405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1F86-547F-433E-99BB-EF11545D0BB3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2248-6C57-46E0-863F-311939958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929736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31F9-21B4-4186-87BE-798AA53EA67F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DF0-E899-4F04-8C51-03A2ACC7D3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38091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4C38-A52E-4E54-B62E-F1B2F7221E59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D11C-353B-481E-963A-9F927C0EDAF7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CA69-0DE9-4801-8DE3-9A9586DD4D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096517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A757-76FA-4BB1-8481-EE6F3E93B0A7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659-0556-48AA-A5D1-7509EC91F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59662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1E5B-99AF-4807-AEAC-85D06EAE41DF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85D3-77D9-4CAF-9ED2-93A4F4830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922086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A325-4C49-4760-82A4-B33AEFF55942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4E8E-569F-4A0D-A908-99962414E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491019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9764660-3820-4CFB-B439-D49C4E8220E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6494044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3EFB-6D3B-44C0-B5AE-8513D5D8B564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688-A8B0-4B07-B2BA-EF2AC83E45C4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A4CF-1D95-4845-9463-03507EEDD579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0A3E-65E5-4442-8132-1E08548E0369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2FB-E278-4F78-A6C2-56C7D96ED9D8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47-AE6A-41C2-9813-87CDA3894677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A3F1-F1CC-4905-8332-DC43CEAD1D9B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F856-3041-4E14-A3F5-BF7198FB52E4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</p:sldLayoutIdLst>
  <p:transition spd="slow">
    <p:wipe dir="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83A308-6ECE-49E0-A756-29985339B6DF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22EC4A-3FED-46B6-9768-C418A626A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0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524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93964" y="65903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93" y="2998380"/>
            <a:ext cx="6068580" cy="3859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16310"/>
            <a:ext cx="91597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 выполнении плана </a:t>
            </a:r>
            <a:endParaRPr lang="ru-RU" sz="32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финансово-хозяйственной </a:t>
            </a:r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32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университета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95687" y="6252588"/>
            <a:ext cx="3425296" cy="434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февраля 2021 г.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97715" y="5388190"/>
            <a:ext cx="7074270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Директор по экономической и финансовой работе </a:t>
            </a:r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        Иванов А.С.</a:t>
            </a:r>
            <a:endParaRPr lang="ru-RU" sz="1800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584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F7F2-5B40-4D20-8769-4F446A04C98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" y="38040"/>
            <a:ext cx="4142341" cy="48264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</a:tabLst>
              <a:defRPr/>
            </a:pPr>
            <a:r>
              <a:rPr lang="ru-RU" sz="14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Выполнение плана по доходам по основным видам деятельности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(г. Москва) за 2020г.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31792" y="-48191"/>
            <a:ext cx="1724227" cy="611247"/>
          </a:xfrm>
          <a:prstGeom prst="rect">
            <a:avLst/>
          </a:prstGeom>
        </p:spPr>
      </p:pic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486650" y="453124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</a:t>
            </a:r>
            <a:r>
              <a:rPr lang="ru-RU" altLang="ru-RU" sz="1200" dirty="0">
                <a:solidFill>
                  <a:srgbClr val="006666"/>
                </a:solidFill>
                <a:latin typeface="Book Antiqua" panose="02040602050305030304" pitchFamily="18" charset="0"/>
              </a:rPr>
              <a:t>млн. руб.)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929462"/>
              </p:ext>
            </p:extLst>
          </p:nvPr>
        </p:nvGraphicFramePr>
        <p:xfrm>
          <a:off x="106631" y="5773578"/>
          <a:ext cx="8949388" cy="10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54226" y="520682"/>
            <a:ext cx="5666023" cy="22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4. Прочие  поступления</a:t>
            </a:r>
            <a:endParaRPr lang="ru-RU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7651750" y="5782003"/>
            <a:ext cx="14042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млн. руб.)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63234"/>
              </p:ext>
            </p:extLst>
          </p:nvPr>
        </p:nvGraphicFramePr>
        <p:xfrm>
          <a:off x="106631" y="831559"/>
          <a:ext cx="8949388" cy="4875701"/>
        </p:xfrm>
        <a:graphic>
          <a:graphicData uri="http://schemas.openxmlformats.org/drawingml/2006/table">
            <a:tbl>
              <a:tblPr/>
              <a:tblGrid>
                <a:gridCol w="466247">
                  <a:extLst>
                    <a:ext uri="{9D8B030D-6E8A-4147-A177-3AD203B41FA5}">
                      <a16:colId xmlns:a16="http://schemas.microsoft.com/office/drawing/2014/main" val="3142766598"/>
                    </a:ext>
                  </a:extLst>
                </a:gridCol>
                <a:gridCol w="3928209">
                  <a:extLst>
                    <a:ext uri="{9D8B030D-6E8A-4147-A177-3AD203B41FA5}">
                      <a16:colId xmlns:a16="http://schemas.microsoft.com/office/drawing/2014/main" val="139363438"/>
                    </a:ext>
                  </a:extLst>
                </a:gridCol>
                <a:gridCol w="1138733">
                  <a:extLst>
                    <a:ext uri="{9D8B030D-6E8A-4147-A177-3AD203B41FA5}">
                      <a16:colId xmlns:a16="http://schemas.microsoft.com/office/drawing/2014/main" val="691616990"/>
                    </a:ext>
                  </a:extLst>
                </a:gridCol>
                <a:gridCol w="1138733">
                  <a:extLst>
                    <a:ext uri="{9D8B030D-6E8A-4147-A177-3AD203B41FA5}">
                      <a16:colId xmlns:a16="http://schemas.microsoft.com/office/drawing/2014/main" val="1021702802"/>
                    </a:ext>
                  </a:extLst>
                </a:gridCol>
                <a:gridCol w="1138733">
                  <a:extLst>
                    <a:ext uri="{9D8B030D-6E8A-4147-A177-3AD203B41FA5}">
                      <a16:colId xmlns:a16="http://schemas.microsoft.com/office/drawing/2014/main" val="1581489789"/>
                    </a:ext>
                  </a:extLst>
                </a:gridCol>
                <a:gridCol w="1138733">
                  <a:extLst>
                    <a:ext uri="{9D8B030D-6E8A-4147-A177-3AD203B41FA5}">
                      <a16:colId xmlns:a16="http://schemas.microsoft.com/office/drawing/2014/main" val="1505761480"/>
                    </a:ext>
                  </a:extLst>
                </a:gridCol>
              </a:tblGrid>
              <a:tr h="322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Наименование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 2020 г. на 01.01.2020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Факт 2020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 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Выполнение плана %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19326"/>
                  </a:ext>
                </a:extLst>
              </a:tr>
              <a:tr h="328738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Гранты и государственные контракты в т.ч.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77941"/>
                  </a:ext>
                </a:extLst>
              </a:tr>
              <a:tr h="31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Грант Минобрнауки, Институт онлайн-образования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153457"/>
                  </a:ext>
                </a:extLst>
              </a:tr>
              <a:tr h="21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ГК № 096/ГК от 17.09.2019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06801"/>
                  </a:ext>
                </a:extLst>
              </a:tr>
              <a:tr h="21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Министерство труда и социальной защиты РФ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5269"/>
                  </a:ext>
                </a:extLst>
              </a:tr>
              <a:tr h="16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Лицей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30673"/>
                  </a:ext>
                </a:extLst>
              </a:tr>
              <a:tr h="328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Целевые поступления на содержание базовых кафедр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74184"/>
                  </a:ext>
                </a:extLst>
              </a:tr>
              <a:tr h="164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Эндаумент фонд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89519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Целевые поступления на проведение олимпиад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420554"/>
                  </a:ext>
                </a:extLst>
              </a:tr>
              <a:tr h="221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Целевые поступления на выплату стипендий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965610"/>
                  </a:ext>
                </a:extLst>
              </a:tr>
              <a:tr h="164093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пожертвования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29597"/>
                  </a:ext>
                </a:extLst>
              </a:tr>
              <a:tr h="16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РЦРСК ГКУ     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39993"/>
                  </a:ext>
                </a:extLst>
              </a:tr>
              <a:tr h="21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Балтийская международная академия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03979"/>
                  </a:ext>
                </a:extLst>
              </a:tr>
              <a:tr h="16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ГПБ (АО)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60792"/>
                  </a:ext>
                </a:extLst>
              </a:tr>
              <a:tr h="31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Промсвязьбанк ПАО (Благотворительное пожертвование)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79258"/>
                  </a:ext>
                </a:extLst>
              </a:tr>
              <a:tr h="31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"Ассоциация победителей олимпиад" (Лицей)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498830"/>
                  </a:ext>
                </a:extLst>
              </a:tr>
              <a:tr h="16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Росбанк 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46766"/>
                  </a:ext>
                </a:extLst>
              </a:tr>
              <a:tr h="21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ССК ООО «Лиловое мороженое»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62527"/>
                  </a:ext>
                </a:extLst>
              </a:tr>
              <a:tr h="21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Страхование сегодня ООО МИГ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971410"/>
                  </a:ext>
                </a:extLst>
              </a:tr>
              <a:tr h="22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поступления (пени, штрафы)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986587"/>
                  </a:ext>
                </a:extLst>
              </a:tr>
              <a:tr h="16409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114,3%</a:t>
                      </a:r>
                    </a:p>
                  </a:txBody>
                  <a:tcPr marL="5827" marR="5827" marT="5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0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3730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91440" y="48151"/>
            <a:ext cx="5477022" cy="4090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</a:tabLst>
              <a:defRPr/>
            </a:pPr>
            <a:r>
              <a:rPr lang="ru-RU" sz="1400" b="1" noProof="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ФИЛИАЛЫ:</a:t>
            </a:r>
            <a:r>
              <a:rPr lang="ru-RU" sz="1400" noProof="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Исполнение плана ФХД </a:t>
            </a:r>
            <a:r>
              <a:rPr lang="ru-RU" sz="14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400" noProof="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по приносящей доход деятельности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за 2020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151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49D52-7F85-49C7-95BF-CFA0E2A2DED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78735" y="-131582"/>
            <a:ext cx="1684020" cy="59911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5192"/>
              </p:ext>
            </p:extLst>
          </p:nvPr>
        </p:nvGraphicFramePr>
        <p:xfrm>
          <a:off x="91440" y="641362"/>
          <a:ext cx="8905117" cy="6286032"/>
        </p:xfrm>
        <a:graphic>
          <a:graphicData uri="http://schemas.openxmlformats.org/drawingml/2006/table">
            <a:tbl>
              <a:tblPr/>
              <a:tblGrid>
                <a:gridCol w="438531">
                  <a:extLst>
                    <a:ext uri="{9D8B030D-6E8A-4147-A177-3AD203B41FA5}">
                      <a16:colId xmlns:a16="http://schemas.microsoft.com/office/drawing/2014/main" val="3022950787"/>
                    </a:ext>
                  </a:extLst>
                </a:gridCol>
                <a:gridCol w="1695871">
                  <a:extLst>
                    <a:ext uri="{9D8B030D-6E8A-4147-A177-3AD203B41FA5}">
                      <a16:colId xmlns:a16="http://schemas.microsoft.com/office/drawing/2014/main" val="3476607878"/>
                    </a:ext>
                  </a:extLst>
                </a:gridCol>
                <a:gridCol w="1528011">
                  <a:extLst>
                    <a:ext uri="{9D8B030D-6E8A-4147-A177-3AD203B41FA5}">
                      <a16:colId xmlns:a16="http://schemas.microsoft.com/office/drawing/2014/main" val="3433793311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4133042660"/>
                    </a:ext>
                  </a:extLst>
                </a:gridCol>
                <a:gridCol w="1777689">
                  <a:extLst>
                    <a:ext uri="{9D8B030D-6E8A-4147-A177-3AD203B41FA5}">
                      <a16:colId xmlns:a16="http://schemas.microsoft.com/office/drawing/2014/main" val="3241800636"/>
                    </a:ext>
                  </a:extLst>
                </a:gridCol>
                <a:gridCol w="1756531">
                  <a:extLst>
                    <a:ext uri="{9D8B030D-6E8A-4147-A177-3AD203B41FA5}">
                      <a16:colId xmlns:a16="http://schemas.microsoft.com/office/drawing/2014/main" val="3244993150"/>
                    </a:ext>
                  </a:extLst>
                </a:gridCol>
              </a:tblGrid>
              <a:tr h="4076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Филиалы 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План, 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Факт, 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плана, %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66380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Махачкалинский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34,13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34,13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24348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Пермский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031998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Тульский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728313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-0,05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01320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Липецкий 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53,33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52,95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7809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Ярославский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-0,62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709393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Благовещенский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5684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Смоленский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-1,02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960445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Канашский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-0,07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79149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Владикавказский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53,35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40623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Шадринский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055120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Сургутский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-1,04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602969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Самарский 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-1,09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01624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Новороссийский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13016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Пензенский 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9067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-4,58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88,56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3213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Уфимский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125,82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108,65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-17,17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19824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Бузулукский 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86,15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10284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Звенигородский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-3,25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3128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56,63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44,30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-12,33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78,23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9698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Санкт-Петербургский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-11,79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78,09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35527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Владимирский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98546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Калужский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46,42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35,12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-11,30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30244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Уральский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45,11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-12,20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72,95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5005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Курский 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-5,03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70,65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33512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Орловский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-5,05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68,02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069628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Алтайский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-17,04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57,23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23961"/>
                  </a:ext>
                </a:extLst>
              </a:tr>
              <a:tr h="2822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филиалам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976,09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857,75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-118,34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87,88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45081"/>
                  </a:ext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7378735" y="1708485"/>
            <a:ext cx="484632" cy="4936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8462518" y="1035666"/>
            <a:ext cx="484632" cy="3035646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649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92875"/>
            <a:ext cx="508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C271E-0E5A-4CB9-B6B8-A54BA8C9A06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286" name="Заголовок 1"/>
          <p:cNvSpPr>
            <a:spLocks noGrp="1"/>
          </p:cNvSpPr>
          <p:nvPr>
            <p:ph type="title"/>
          </p:nvPr>
        </p:nvSpPr>
        <p:spPr>
          <a:xfrm>
            <a:off x="8135938" y="427038"/>
            <a:ext cx="936625" cy="323850"/>
          </a:xfrm>
        </p:spPr>
        <p:txBody>
          <a:bodyPr/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28376"/>
            <a:ext cx="4243714" cy="44921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ходы Финуниверситета </a:t>
            </a:r>
            <a:r>
              <a:rPr lang="ru-RU" sz="14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 источникам </a:t>
            </a:r>
          </a:p>
          <a:p>
            <a:pPr lvl="0">
              <a:tabLst>
                <a:tab pos="0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 2020 г.  (г. Москва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и филиалы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48336" y="-29194"/>
            <a:ext cx="1724227" cy="611247"/>
          </a:xfrm>
          <a:prstGeom prst="rect">
            <a:avLst/>
          </a:prstGeom>
        </p:spPr>
      </p:pic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7385050" y="501920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6308"/>
              </p:ext>
            </p:extLst>
          </p:nvPr>
        </p:nvGraphicFramePr>
        <p:xfrm>
          <a:off x="36513" y="754265"/>
          <a:ext cx="9112250" cy="6134379"/>
        </p:xfrm>
        <a:graphic>
          <a:graphicData uri="http://schemas.openxmlformats.org/drawingml/2006/table">
            <a:tbl>
              <a:tblPr/>
              <a:tblGrid>
                <a:gridCol w="353261">
                  <a:extLst>
                    <a:ext uri="{9D8B030D-6E8A-4147-A177-3AD203B41FA5}">
                      <a16:colId xmlns:a16="http://schemas.microsoft.com/office/drawing/2014/main" val="4235148212"/>
                    </a:ext>
                  </a:extLst>
                </a:gridCol>
                <a:gridCol w="2595286">
                  <a:extLst>
                    <a:ext uri="{9D8B030D-6E8A-4147-A177-3AD203B41FA5}">
                      <a16:colId xmlns:a16="http://schemas.microsoft.com/office/drawing/2014/main" val="2128879960"/>
                    </a:ext>
                  </a:extLst>
                </a:gridCol>
                <a:gridCol w="837793">
                  <a:extLst>
                    <a:ext uri="{9D8B030D-6E8A-4147-A177-3AD203B41FA5}">
                      <a16:colId xmlns:a16="http://schemas.microsoft.com/office/drawing/2014/main" val="674108696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615737474"/>
                    </a:ext>
                  </a:extLst>
                </a:gridCol>
                <a:gridCol w="1079653">
                  <a:extLst>
                    <a:ext uri="{9D8B030D-6E8A-4147-A177-3AD203B41FA5}">
                      <a16:colId xmlns:a16="http://schemas.microsoft.com/office/drawing/2014/main" val="448068492"/>
                    </a:ext>
                  </a:extLst>
                </a:gridCol>
                <a:gridCol w="1421175">
                  <a:extLst>
                    <a:ext uri="{9D8B030D-6E8A-4147-A177-3AD203B41FA5}">
                      <a16:colId xmlns:a16="http://schemas.microsoft.com/office/drawing/2014/main" val="2836909586"/>
                    </a:ext>
                  </a:extLst>
                </a:gridCol>
                <a:gridCol w="958468">
                  <a:extLst>
                    <a:ext uri="{9D8B030D-6E8A-4147-A177-3AD203B41FA5}">
                      <a16:colId xmlns:a16="http://schemas.microsoft.com/office/drawing/2014/main" val="239255194"/>
                    </a:ext>
                  </a:extLst>
                </a:gridCol>
                <a:gridCol w="831028">
                  <a:extLst>
                    <a:ext uri="{9D8B030D-6E8A-4147-A177-3AD203B41FA5}">
                      <a16:colId xmlns:a16="http://schemas.microsoft.com/office/drawing/2014/main" val="2494904331"/>
                    </a:ext>
                  </a:extLst>
                </a:gridCol>
              </a:tblGrid>
              <a:tr h="2764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 №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Статьи расходов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Код КОСГУ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выполнения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ГЗ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Субсидии на иные цели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Всего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41648"/>
                  </a:ext>
                </a:extLst>
              </a:tr>
              <a:tr h="276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структура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480262"/>
                  </a:ext>
                </a:extLst>
              </a:tr>
              <a:tr h="24630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Остаток на начало года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50981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 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Поступления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4 385,5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1 716,4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4 472,5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10 574,4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3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НДС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-77,0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-77,0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02520"/>
                  </a:ext>
                </a:extLst>
              </a:tr>
              <a:tr h="21717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Расходы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4 186,9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4 183,7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9 231,3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01037"/>
                  </a:ext>
                </a:extLst>
              </a:tr>
              <a:tr h="49989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4.1.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Оплата труда и начисления на выплаты по оплате труда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3 298,1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2 743,8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6 066,5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82950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Оплата работ, услуг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1 046,1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2 069,0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29786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4.2.1.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связи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221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778067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4.2.2.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Транспортные услуги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222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16424"/>
                  </a:ext>
                </a:extLst>
              </a:tr>
              <a:tr h="2385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4.2.3.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Коммунальные расходы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66447"/>
                  </a:ext>
                </a:extLst>
              </a:tr>
              <a:tr h="3669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4.2.4.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Арендная плата за пользование имуществом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88585"/>
                  </a:ext>
                </a:extLst>
              </a:tr>
              <a:tr h="3669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4.2.5.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Работы, услуги по содержанию имущества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253599"/>
                  </a:ext>
                </a:extLst>
              </a:tr>
              <a:tr h="2385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4.2.6.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работы, услуги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226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346,1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721,8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1 085,6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68818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4.2.7.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Страхование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1582"/>
                  </a:ext>
                </a:extLst>
              </a:tr>
              <a:tr h="3669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4.2.8.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Услуги, работы для целей капитальных вложений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173,2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0249"/>
                  </a:ext>
                </a:extLst>
              </a:tr>
              <a:tr h="2499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4.3.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Социальное обеспечение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04615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4.4.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расходы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112,2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58711"/>
                  </a:ext>
                </a:extLst>
              </a:tr>
              <a:tr h="3749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4.5.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Поступление нефинансовых активов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204,3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23211"/>
                  </a:ext>
                </a:extLst>
              </a:tr>
              <a:tr h="3669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4.5.1.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 стоимости основных средств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226,1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21245"/>
                  </a:ext>
                </a:extLst>
              </a:tr>
              <a:tr h="47717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4.5.2.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 стоимости материальных запасов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340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146,6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559394"/>
                  </a:ext>
                </a:extLst>
              </a:tr>
              <a:tr h="2499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Остаток на конец года</a:t>
                      </a:r>
                    </a:p>
                  </a:txBody>
                  <a:tcPr marL="4166" marR="4166" marT="41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475,9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913,7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456,8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1 846,4</a:t>
                      </a: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66" marR="4166" marT="41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89893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6513" y="2158640"/>
            <a:ext cx="9107487" cy="3087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506939" y="2454373"/>
            <a:ext cx="1505634" cy="205207"/>
          </a:xfrm>
          <a:prstGeom prst="roundRect">
            <a:avLst>
              <a:gd name="adj" fmla="val 42406"/>
            </a:avLst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06939" y="4218130"/>
            <a:ext cx="1565624" cy="209172"/>
          </a:xfrm>
          <a:prstGeom prst="roundRect">
            <a:avLst/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06939" y="3977089"/>
            <a:ext cx="1532120" cy="197868"/>
          </a:xfrm>
          <a:prstGeom prst="roundRect">
            <a:avLst/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503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6245C-BC31-4187-A8B3-E04A602E09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2110" y="28896"/>
            <a:ext cx="4571999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Динамика средней заработной платы работников Финуниверситета  2018-2020гг. (г. Москва)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21348" y="-28168"/>
            <a:ext cx="1724227" cy="611247"/>
          </a:xfrm>
          <a:prstGeom prst="rect">
            <a:avLst/>
          </a:prstGeom>
        </p:spPr>
      </p:pic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771493" y="468175"/>
            <a:ext cx="117565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тыс.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руб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.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219" y="3804968"/>
            <a:ext cx="9059779" cy="47593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4666A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ИСПОЛНЕНИЕ поручения Президента Российской Федерации от 26.02.2019 № Пр-294</a:t>
            </a:r>
            <a:endParaRPr lang="ru-RU" altLang="ru-RU" sz="1600" b="1" dirty="0" smtClean="0">
              <a:solidFill>
                <a:srgbClr val="24666A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146840"/>
              </p:ext>
            </p:extLst>
          </p:nvPr>
        </p:nvGraphicFramePr>
        <p:xfrm>
          <a:off x="2037168" y="4205664"/>
          <a:ext cx="3734762" cy="265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604526"/>
              </p:ext>
            </p:extLst>
          </p:nvPr>
        </p:nvGraphicFramePr>
        <p:xfrm>
          <a:off x="5968781" y="4205664"/>
          <a:ext cx="3175219" cy="255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Скругленная прямоугольная выноска 15"/>
          <p:cNvSpPr/>
          <p:nvPr/>
        </p:nvSpPr>
        <p:spPr>
          <a:xfrm>
            <a:off x="42110" y="4443047"/>
            <a:ext cx="1906221" cy="2215662"/>
          </a:xfrm>
          <a:prstGeom prst="wedgeRoundRectCallout">
            <a:avLst>
              <a:gd name="adj1" fmla="val -16893"/>
              <a:gd name="adj2" fmla="val 547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Ср.месячный доход  от трудовой деятельности по г.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Москве в 2020 г.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75 752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70172" y="5328187"/>
            <a:ext cx="2776977" cy="411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01019" y="5078776"/>
            <a:ext cx="32709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194555631"/>
              </p:ext>
            </p:extLst>
          </p:nvPr>
        </p:nvGraphicFramePr>
        <p:xfrm>
          <a:off x="42110" y="375454"/>
          <a:ext cx="9003465" cy="374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21719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91440" y="48151"/>
            <a:ext cx="4668129" cy="4090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Расходы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Финансового университета за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2020 г.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151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49D52-7F85-49C7-95BF-CFA0E2A2DED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70752"/>
              </p:ext>
            </p:extLst>
          </p:nvPr>
        </p:nvGraphicFramePr>
        <p:xfrm>
          <a:off x="91439" y="582346"/>
          <a:ext cx="8963095" cy="621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-131548" y="715604"/>
            <a:ext cx="8871655" cy="5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ИНВЕСТИЦИИ НА РАЗВИТИЕ МАТЕРИАЛЬНО-ТЕХНИЧЕСКОЙ БАЗЫ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1800" b="1" dirty="0" smtClean="0">
                <a:solidFill>
                  <a:srgbClr val="24666A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ФИНУНИВЕРСИТЕТА В 2020 г.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4666A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30307" y="40254"/>
            <a:ext cx="1724227" cy="6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2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6245C-BC31-4187-A8B3-E04A602E09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46731" y="101600"/>
            <a:ext cx="4854927" cy="4603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Инвестиции в цифровую трансформацию Финансового университета в 2020год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21348" y="-49272"/>
            <a:ext cx="1724227" cy="611247"/>
          </a:xfrm>
          <a:prstGeom prst="rect">
            <a:avLst/>
          </a:prstGeom>
        </p:spPr>
      </p:pic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7713662" y="558039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млн. руб.)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893" y="516493"/>
            <a:ext cx="77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Финансирование реализации мероприятий «Дорожной карты»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12930"/>
              </p:ext>
            </p:extLst>
          </p:nvPr>
        </p:nvGraphicFramePr>
        <p:xfrm>
          <a:off x="110169" y="834352"/>
          <a:ext cx="8935406" cy="6023648"/>
        </p:xfrm>
        <a:graphic>
          <a:graphicData uri="http://schemas.openxmlformats.org/drawingml/2006/table">
            <a:tbl>
              <a:tblPr/>
              <a:tblGrid>
                <a:gridCol w="7543721">
                  <a:extLst>
                    <a:ext uri="{9D8B030D-6E8A-4147-A177-3AD203B41FA5}">
                      <a16:colId xmlns:a16="http://schemas.microsoft.com/office/drawing/2014/main" val="1073800110"/>
                    </a:ext>
                  </a:extLst>
                </a:gridCol>
                <a:gridCol w="1391685">
                  <a:extLst>
                    <a:ext uri="{9D8B030D-6E8A-4147-A177-3AD203B41FA5}">
                      <a16:colId xmlns:a16="http://schemas.microsoft.com/office/drawing/2014/main" val="515555960"/>
                    </a:ext>
                  </a:extLst>
                </a:gridCol>
              </a:tblGrid>
              <a:tr h="225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39414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1: Цифровой маркетинг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8 836 800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32828"/>
                  </a:ext>
                </a:extLst>
              </a:tr>
              <a:tr h="443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Проект: 1.2. Создание единой CRM системы университета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76488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1.3: Создание единого центра обработки звонков и внедрение системы IP-телефонии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8 794 500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66108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2: Образование в цифровой среде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5 145 997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07247"/>
                  </a:ext>
                </a:extLst>
              </a:tr>
              <a:tr h="443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2.2: Систематизация производства и актуализации онлайн-курсов и их публикации на ведущих on-line платформах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2 011 000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24125"/>
                  </a:ext>
                </a:extLst>
              </a:tr>
              <a:tr h="443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2.3: Внедрение автоматизированной системы прокторинга, на основе распознавания аудиовизуальной информации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3 134 997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13763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3: Научная деятельность в цифровой среде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3 697 000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51984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3.1: Разработка и внедрение комплекса программных средств «Конференция» 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14831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3.2: Создание автоматизированной системы управления проектами 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1 907 000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69131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4: Цифровые технологии управления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3 841 450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21820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4.2: Галактика РУЗ Расписание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85584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4.4: «Управленческий учет. Бюджетирование» 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32 750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74759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4.5: Внедрение ИС «Аналитический куб данных»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18939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4.6: Построение интеллектуальной системы анализа данных 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1 308 700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04394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5: Цифровое пространство 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64670"/>
                  </a:ext>
                </a:extLst>
              </a:tr>
              <a:tr h="475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5.1: Создание портала непрерывного повышения квалификации преподавателей и сотрудников университета: «Кузница корпоративных кадров»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9884"/>
                  </a:ext>
                </a:extLst>
              </a:tr>
              <a:tr h="5177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5.2: Развитие мобильного приложения университета на основе постоянного мониторинга мнения фокус-групп: сотрудников, преподавателей, студентов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24719"/>
                  </a:ext>
                </a:extLst>
              </a:tr>
              <a:tr h="4668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5.3: Создание и развитие системы локальных низкобюджетных  цифровых сервисов сформированных на основе мнения фокус-групп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1 000 000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6961"/>
                  </a:ext>
                </a:extLst>
              </a:tr>
              <a:tr h="2251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363" marR="6363" marT="6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27 521 247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68908"/>
                  </a:ext>
                </a:extLst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5001658" y="0"/>
            <a:ext cx="2347320" cy="2038110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Источник  финансирования -ПДД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(собственные средства Финуниверситета)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88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92875"/>
            <a:ext cx="508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C271E-0E5A-4CB9-B6B8-A54BA8C9A06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286" name="Заголовок 1"/>
          <p:cNvSpPr>
            <a:spLocks noGrp="1"/>
          </p:cNvSpPr>
          <p:nvPr>
            <p:ph type="title"/>
          </p:nvPr>
        </p:nvSpPr>
        <p:spPr>
          <a:xfrm>
            <a:off x="8135938" y="427038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25198"/>
            <a:ext cx="6848023" cy="7065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Финансирование культурно-массовой, физкультурной, спортивной и оздоровительной работы в 2020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01625"/>
            <a:ext cx="1724227" cy="611247"/>
          </a:xfrm>
          <a:prstGeom prst="rect">
            <a:avLst/>
          </a:prstGeom>
        </p:spPr>
      </p:pic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7740650" y="808199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(тыс.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руб.)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085" y="3226313"/>
            <a:ext cx="2023589" cy="3266561"/>
          </a:xfrm>
          <a:prstGeom prst="wedgeRoundRectCallout">
            <a:avLst>
              <a:gd name="adj1" fmla="val -16893"/>
              <a:gd name="adj2" fmla="val 547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Объем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средств на организацию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КМР: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ВО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- двукратный размер месячного стипендиального фонда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СПО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- месячный размер стипендиального фонда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760"/>
              </p:ext>
            </p:extLst>
          </p:nvPr>
        </p:nvGraphicFramePr>
        <p:xfrm>
          <a:off x="2500829" y="3223284"/>
          <a:ext cx="6357421" cy="363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90000"/>
              </p:ext>
            </p:extLst>
          </p:nvPr>
        </p:nvGraphicFramePr>
        <p:xfrm>
          <a:off x="88135" y="1085198"/>
          <a:ext cx="8918902" cy="1861087"/>
        </p:xfrm>
        <a:graphic>
          <a:graphicData uri="http://schemas.openxmlformats.org/drawingml/2006/table">
            <a:tbl>
              <a:tblPr/>
              <a:tblGrid>
                <a:gridCol w="3371392">
                  <a:extLst>
                    <a:ext uri="{9D8B030D-6E8A-4147-A177-3AD203B41FA5}">
                      <a16:colId xmlns:a16="http://schemas.microsoft.com/office/drawing/2014/main" val="2739515805"/>
                    </a:ext>
                  </a:extLst>
                </a:gridCol>
                <a:gridCol w="1794899">
                  <a:extLst>
                    <a:ext uri="{9D8B030D-6E8A-4147-A177-3AD203B41FA5}">
                      <a16:colId xmlns:a16="http://schemas.microsoft.com/office/drawing/2014/main" val="3851000505"/>
                    </a:ext>
                  </a:extLst>
                </a:gridCol>
                <a:gridCol w="1941827">
                  <a:extLst>
                    <a:ext uri="{9D8B030D-6E8A-4147-A177-3AD203B41FA5}">
                      <a16:colId xmlns:a16="http://schemas.microsoft.com/office/drawing/2014/main" val="3715861909"/>
                    </a:ext>
                  </a:extLst>
                </a:gridCol>
                <a:gridCol w="1810784">
                  <a:extLst>
                    <a:ext uri="{9D8B030D-6E8A-4147-A177-3AD203B41FA5}">
                      <a16:colId xmlns:a16="http://schemas.microsoft.com/office/drawing/2014/main" val="4171654001"/>
                    </a:ext>
                  </a:extLst>
                </a:gridCol>
              </a:tblGrid>
              <a:tr h="4621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Виды </a:t>
                      </a:r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работ </a:t>
                      </a:r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 обучающимися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2018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2019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54703"/>
                  </a:ext>
                </a:extLst>
              </a:tr>
              <a:tr h="4621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Культурно-массовая работа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12 542,6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19 745,0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15 886,4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083182"/>
                  </a:ext>
                </a:extLst>
              </a:tr>
              <a:tr h="4621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Физкультурная, спортивная работа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11 226,4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10 345,5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9 790,6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02061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Оздоровительная работа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1 648,8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936320"/>
                  </a:ext>
                </a:extLst>
              </a:tr>
              <a:tr h="2261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25 417,7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30 090,5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25 677,0</a:t>
                      </a:r>
                    </a:p>
                  </a:txBody>
                  <a:tcPr marL="8660" marR="8660" marT="8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9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9210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91440" y="48151"/>
            <a:ext cx="5563402" cy="4090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О выполнении плана финансово-хозяйственной деятельности Финансового университета за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2020 г.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7873352" y="804151"/>
            <a:ext cx="1120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руб.)</a:t>
            </a:r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151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49D52-7F85-49C7-95BF-CFA0E2A2DED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" y="1146190"/>
            <a:ext cx="4243952" cy="2761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40" y="4018766"/>
            <a:ext cx="4306595" cy="2740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0857" y="4018766"/>
            <a:ext cx="4376703" cy="2740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4400" y="1134255"/>
            <a:ext cx="4376701" cy="2773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497156" y="561022"/>
            <a:ext cx="7087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РАСХОДЫ ФИНУНИВЕРСИТЕТА ЗА 2020 ГОД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4666A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4480857" y="4077878"/>
            <a:ext cx="4267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Calibri" panose="020F0502020204030204" pitchFamily="34" charset="0"/>
              </a:rPr>
              <a:t>Расходы на оплату медицинских услуг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91659"/>
              </p:ext>
            </p:extLst>
          </p:nvPr>
        </p:nvGraphicFramePr>
        <p:xfrm>
          <a:off x="4563682" y="4475543"/>
          <a:ext cx="4211053" cy="2223682"/>
        </p:xfrm>
        <a:graphic>
          <a:graphicData uri="http://schemas.openxmlformats.org/drawingml/2006/table">
            <a:tbl>
              <a:tblPr/>
              <a:tblGrid>
                <a:gridCol w="2995728">
                  <a:extLst>
                    <a:ext uri="{9D8B030D-6E8A-4147-A177-3AD203B41FA5}">
                      <a16:colId xmlns:a16="http://schemas.microsoft.com/office/drawing/2014/main" val="3210785325"/>
                    </a:ext>
                  </a:extLst>
                </a:gridCol>
                <a:gridCol w="1215325">
                  <a:extLst>
                    <a:ext uri="{9D8B030D-6E8A-4147-A177-3AD203B41FA5}">
                      <a16:colId xmlns:a16="http://schemas.microsoft.com/office/drawing/2014/main" val="4063012594"/>
                    </a:ext>
                  </a:extLst>
                </a:gridCol>
              </a:tblGrid>
              <a:tr h="430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 в целях организации здравпунктов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478022"/>
                  </a:ext>
                </a:extLst>
              </a:tr>
              <a:tr h="621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 для проведения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спортивных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мероприятий со студентами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36011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Периодические медицинские осмотры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642093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Предварительные медицинские осмотры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369879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1527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" y="1169673"/>
            <a:ext cx="3949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Расходы на выплату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надбавок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статьи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научных журналах, индексируемых международными базами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цитирования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466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65548"/>
              </p:ext>
            </p:extLst>
          </p:nvPr>
        </p:nvGraphicFramePr>
        <p:xfrm>
          <a:off x="210448" y="2061994"/>
          <a:ext cx="4005936" cy="1784746"/>
        </p:xfrm>
        <a:graphic>
          <a:graphicData uri="http://schemas.openxmlformats.org/drawingml/2006/table">
            <a:tbl>
              <a:tblPr/>
              <a:tblGrid>
                <a:gridCol w="2045368">
                  <a:extLst>
                    <a:ext uri="{9D8B030D-6E8A-4147-A177-3AD203B41FA5}">
                      <a16:colId xmlns:a16="http://schemas.microsoft.com/office/drawing/2014/main" val="1207725178"/>
                    </a:ext>
                  </a:extLst>
                </a:gridCol>
                <a:gridCol w="953181">
                  <a:extLst>
                    <a:ext uri="{9D8B030D-6E8A-4147-A177-3AD203B41FA5}">
                      <a16:colId xmlns:a16="http://schemas.microsoft.com/office/drawing/2014/main" val="3444262827"/>
                    </a:ext>
                  </a:extLst>
                </a:gridCol>
                <a:gridCol w="1007387">
                  <a:extLst>
                    <a:ext uri="{9D8B030D-6E8A-4147-A177-3AD203B41FA5}">
                      <a16:colId xmlns:a16="http://schemas.microsoft.com/office/drawing/2014/main" val="2750050896"/>
                    </a:ext>
                  </a:extLst>
                </a:gridCol>
              </a:tblGrid>
              <a:tr h="462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87109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Научно-педагогические работники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15132"/>
                  </a:ext>
                </a:extLst>
              </a:tr>
              <a:tr h="359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Обучающиеся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88635"/>
                  </a:ext>
                </a:extLst>
              </a:tr>
              <a:tr h="509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818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80860" y="1198567"/>
            <a:ext cx="4132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Расходы на уплату налогов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466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77521"/>
              </p:ext>
            </p:extLst>
          </p:nvPr>
        </p:nvGraphicFramePr>
        <p:xfrm>
          <a:off x="4563682" y="1549989"/>
          <a:ext cx="4164393" cy="2309621"/>
        </p:xfrm>
        <a:graphic>
          <a:graphicData uri="http://schemas.openxmlformats.org/drawingml/2006/table">
            <a:tbl>
              <a:tblPr/>
              <a:tblGrid>
                <a:gridCol w="2303036">
                  <a:extLst>
                    <a:ext uri="{9D8B030D-6E8A-4147-A177-3AD203B41FA5}">
                      <a16:colId xmlns:a16="http://schemas.microsoft.com/office/drawing/2014/main" val="1642354797"/>
                    </a:ext>
                  </a:extLst>
                </a:gridCol>
                <a:gridCol w="1861357">
                  <a:extLst>
                    <a:ext uri="{9D8B030D-6E8A-4147-A177-3AD203B41FA5}">
                      <a16:colId xmlns:a16="http://schemas.microsoft.com/office/drawing/2014/main" val="2417104916"/>
                    </a:ext>
                  </a:extLst>
                </a:gridCol>
              </a:tblGrid>
              <a:tr h="43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Виды налога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5419"/>
                  </a:ext>
                </a:extLst>
              </a:tr>
              <a:tr h="283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041344"/>
                  </a:ext>
                </a:extLst>
              </a:tr>
              <a:tr h="254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16054"/>
                  </a:ext>
                </a:extLst>
              </a:tr>
              <a:tr h="230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Транспортный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098191"/>
                  </a:ext>
                </a:extLst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Налог на прибыль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842725"/>
                  </a:ext>
                </a:extLst>
              </a:tr>
              <a:tr h="296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НДС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40261"/>
                  </a:ext>
                </a:extLst>
              </a:tr>
              <a:tr h="550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252,9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8744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629" y="3942564"/>
            <a:ext cx="3294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">
              <a:defRPr/>
            </a:pPr>
            <a:r>
              <a:rPr lang="ru-RU" sz="1600" b="1" dirty="0" smtClean="0">
                <a:solidFill>
                  <a:srgbClr val="24666A"/>
                </a:solidFill>
                <a:latin typeface="Times New Roman" panose="02020603050405020304" pitchFamily="18" charset="0"/>
              </a:rPr>
              <a:t>Использование Эндаумент-фонда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466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50064" y="18718"/>
            <a:ext cx="1724227" cy="6112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90631"/>
              </p:ext>
            </p:extLst>
          </p:nvPr>
        </p:nvGraphicFramePr>
        <p:xfrm>
          <a:off x="148513" y="4282618"/>
          <a:ext cx="4129806" cy="2448155"/>
        </p:xfrm>
        <a:graphic>
          <a:graphicData uri="http://schemas.openxmlformats.org/drawingml/2006/table">
            <a:tbl>
              <a:tblPr/>
              <a:tblGrid>
                <a:gridCol w="3277733">
                  <a:extLst>
                    <a:ext uri="{9D8B030D-6E8A-4147-A177-3AD203B41FA5}">
                      <a16:colId xmlns:a16="http://schemas.microsoft.com/office/drawing/2014/main" val="1796875542"/>
                    </a:ext>
                  </a:extLst>
                </a:gridCol>
                <a:gridCol w="852073">
                  <a:extLst>
                    <a:ext uri="{9D8B030D-6E8A-4147-A177-3AD203B41FA5}">
                      <a16:colId xmlns:a16="http://schemas.microsoft.com/office/drawing/2014/main" val="48966362"/>
                    </a:ext>
                  </a:extLst>
                </a:gridCol>
              </a:tblGrid>
              <a:tr h="214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Назначение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94295"/>
                  </a:ext>
                </a:extLst>
              </a:tr>
              <a:tr h="4004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Научно-исследовательская и экспертно-аналитическая работа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645659"/>
                  </a:ext>
                </a:extLst>
              </a:tr>
              <a:tr h="3020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"Молодые ученые"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870872"/>
                  </a:ext>
                </a:extLst>
              </a:tr>
              <a:tr h="4004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Материальная помощь студентам и работникам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549796"/>
                  </a:ext>
                </a:extLst>
              </a:tr>
              <a:tr h="2809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докторантам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727680"/>
                  </a:ext>
                </a:extLst>
              </a:tr>
              <a:tr h="2002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Надбавки студентам за публикации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389970"/>
                  </a:ext>
                </a:extLst>
              </a:tr>
              <a:tr h="2002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259516"/>
                  </a:ext>
                </a:extLst>
              </a:tr>
              <a:tr h="331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00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4272" y="802290"/>
            <a:ext cx="1811240" cy="256390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Стипендиальный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фонд в 2020 году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434,1 млн. руб.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93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1FA5-650B-49C9-AE0C-04312E2090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1827" y="41221"/>
            <a:ext cx="3901463" cy="46170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Стипендиальное обеспечение в 2020 году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(г. Москва и филиалы)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1517" y="-101629"/>
            <a:ext cx="1724227" cy="7309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5911" y="802290"/>
            <a:ext cx="5902519" cy="9837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Государственные стипендии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362,8 млн.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16 312 чел.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5912" y="1849898"/>
            <a:ext cx="1974756" cy="922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Фонд материальной поддержки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58,4 млн.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2421 чел.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5912" y="2905074"/>
            <a:ext cx="1974756" cy="922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Именные стипендии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10,4  млн.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211 чел.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5912" y="3944151"/>
            <a:ext cx="1974756" cy="922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Стипендии Финуниверситета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2,5 млн.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87815" y="4995519"/>
            <a:ext cx="1799259" cy="1522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Стипендии Президента РФ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460 тыс.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22 чел.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80738" y="4987053"/>
            <a:ext cx="1925006" cy="1530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Стипендии Правительства РФ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900 тыс.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63 чел.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87816" y="2085448"/>
            <a:ext cx="3740616" cy="1206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Повышенные государственные академические стипендии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37,2 млн. руб.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1163 чел.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Размер выплат от  1 253 руб. до 34 463  руб.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87816" y="3437564"/>
            <a:ext cx="3715312" cy="139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Государственные социальные стипендии нуждающимся студентам 1 и 2 курсов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20 млн. руб.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320 чел.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Размер выплат – 6 593  руб.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015251" y="2425696"/>
            <a:ext cx="54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31533" y="1313769"/>
            <a:ext cx="0" cy="309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20" idx="1"/>
          </p:cNvCxnSpPr>
          <p:nvPr/>
        </p:nvCxnSpPr>
        <p:spPr>
          <a:xfrm>
            <a:off x="2531533" y="4405276"/>
            <a:ext cx="39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531532" y="3439631"/>
            <a:ext cx="39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531532" y="2279766"/>
            <a:ext cx="39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531532" y="1313769"/>
            <a:ext cx="39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57950" y="1731591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з них: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8728" y="4347818"/>
            <a:ext cx="2324598" cy="2114747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Размер стипендий в Финансовом университете на  12% выше норматива!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29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45600" y="4064815"/>
            <a:ext cx="879915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Times New Roman" panose="02020603050405020304" pitchFamily="18" charset="0"/>
              </a:rPr>
              <a:t>Принятые </a:t>
            </a:r>
            <a:r>
              <a:rPr lang="ru-RU" sz="16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меры по стабилизации финансового </a:t>
            </a:r>
            <a:r>
              <a:rPr lang="ru-RU" sz="1600" b="1" dirty="0" smtClean="0">
                <a:solidFill>
                  <a:srgbClr val="008080"/>
                </a:solidFill>
                <a:latin typeface="Times New Roman" panose="02020603050405020304" pitchFamily="18" charset="0"/>
              </a:rPr>
              <a:t>положения Финуниверситета в 2020 году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24666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03350" y="1014413"/>
            <a:ext cx="0" cy="755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ятиугольник 7"/>
          <p:cNvSpPr/>
          <p:nvPr/>
        </p:nvSpPr>
        <p:spPr>
          <a:xfrm>
            <a:off x="78651" y="15553"/>
            <a:ext cx="6035710" cy="443705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Финансовая устойчивость Финуниверситета в условиях предупреждения распространения короновирусной инфекции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5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656568" y="-16538"/>
            <a:ext cx="1342970" cy="4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00" y="444950"/>
            <a:ext cx="9253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 Влияние  пандемии на финансовую устойчивость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Финуниверситета (</a:t>
            </a: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01.07.2020г.)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66851"/>
              </p:ext>
            </p:extLst>
          </p:nvPr>
        </p:nvGraphicFramePr>
        <p:xfrm>
          <a:off x="45600" y="4373401"/>
          <a:ext cx="8920888" cy="2446346"/>
        </p:xfrm>
        <a:graphic>
          <a:graphicData uri="http://schemas.openxmlformats.org/drawingml/2006/table">
            <a:tbl>
              <a:tblPr/>
              <a:tblGrid>
                <a:gridCol w="382337">
                  <a:extLst>
                    <a:ext uri="{9D8B030D-6E8A-4147-A177-3AD203B41FA5}">
                      <a16:colId xmlns:a16="http://schemas.microsoft.com/office/drawing/2014/main" val="22441148"/>
                    </a:ext>
                  </a:extLst>
                </a:gridCol>
                <a:gridCol w="7269303">
                  <a:extLst>
                    <a:ext uri="{9D8B030D-6E8A-4147-A177-3AD203B41FA5}">
                      <a16:colId xmlns:a16="http://schemas.microsoft.com/office/drawing/2014/main" val="182676124"/>
                    </a:ext>
                  </a:extLst>
                </a:gridCol>
                <a:gridCol w="1269248">
                  <a:extLst>
                    <a:ext uri="{9D8B030D-6E8A-4147-A177-3AD203B41FA5}">
                      <a16:colId xmlns:a16="http://schemas.microsoft.com/office/drawing/2014/main" val="2589863938"/>
                    </a:ext>
                  </a:extLst>
                </a:gridCol>
              </a:tblGrid>
              <a:tr h="149469">
                <a:tc>
                  <a:txBody>
                    <a:bodyPr/>
                    <a:lstStyle/>
                    <a:p>
                      <a:pPr marL="134938" indent="0"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Финансирование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78159"/>
                  </a:ext>
                </a:extLst>
              </a:tr>
              <a:tr h="3694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дополнительного финансирования за счет средств федерального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бюджета,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450,20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37211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выполнение государственного задания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198,80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970461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Целевая субсидия на государственную поддержку в связи с пандемией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50,20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02105"/>
                  </a:ext>
                </a:extLst>
              </a:tr>
              <a:tr h="2329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Целевая субсидия на капитальный ремонт общежития по адресу : ул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Балтийская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д. 10, к.2, к.3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201,20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279648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внебюджетных доходов в условиях пандемии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455359"/>
                  </a:ext>
                </a:extLst>
              </a:tr>
              <a:tr h="2184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образовательные услуги (ВО, СПО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за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счет увеличения набора на 1 курс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74,30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823393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НИР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115,80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330965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Гранты, пожертвования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12,30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55041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652,6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555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55" y="31545"/>
            <a:ext cx="461110" cy="45009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741096" y="4679220"/>
            <a:ext cx="1019678" cy="284065"/>
          </a:xfrm>
          <a:prstGeom prst="roundRect">
            <a:avLst/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18214" y="5695720"/>
            <a:ext cx="942560" cy="239238"/>
          </a:xfrm>
          <a:prstGeom prst="roundRect">
            <a:avLst/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06481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65186"/>
              </p:ext>
            </p:extLst>
          </p:nvPr>
        </p:nvGraphicFramePr>
        <p:xfrm>
          <a:off x="78650" y="1112703"/>
          <a:ext cx="8920887" cy="2005965"/>
        </p:xfrm>
        <a:graphic>
          <a:graphicData uri="http://schemas.openxmlformats.org/drawingml/2006/table">
            <a:tbl>
              <a:tblPr/>
              <a:tblGrid>
                <a:gridCol w="384057">
                  <a:extLst>
                    <a:ext uri="{9D8B030D-6E8A-4147-A177-3AD203B41FA5}">
                      <a16:colId xmlns:a16="http://schemas.microsoft.com/office/drawing/2014/main" val="75732287"/>
                    </a:ext>
                  </a:extLst>
                </a:gridCol>
                <a:gridCol w="5177927">
                  <a:extLst>
                    <a:ext uri="{9D8B030D-6E8A-4147-A177-3AD203B41FA5}">
                      <a16:colId xmlns:a16="http://schemas.microsoft.com/office/drawing/2014/main" val="463085806"/>
                    </a:ext>
                  </a:extLst>
                </a:gridCol>
                <a:gridCol w="1432192">
                  <a:extLst>
                    <a:ext uri="{9D8B030D-6E8A-4147-A177-3AD203B41FA5}">
                      <a16:colId xmlns:a16="http://schemas.microsoft.com/office/drawing/2014/main" val="489208078"/>
                    </a:ext>
                  </a:extLst>
                </a:gridCol>
                <a:gridCol w="1926711">
                  <a:extLst>
                    <a:ext uri="{9D8B030D-6E8A-4147-A177-3AD203B41FA5}">
                      <a16:colId xmlns:a16="http://schemas.microsoft.com/office/drawing/2014/main" val="524363264"/>
                    </a:ext>
                  </a:extLst>
                </a:gridCol>
              </a:tblGrid>
              <a:tr h="13339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Виды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2020г.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отклонение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7036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Образовательная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-129,6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958406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              ВО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112,1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34284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              СПО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2,6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95769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             Дополнительные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образовательные  программы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14,9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640558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Научно-исследовательская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15,1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95688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Прочие виды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64,2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48006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Прочие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183"/>
                  </a:ext>
                </a:extLst>
              </a:tr>
              <a:tr h="193009"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208,9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06122"/>
                  </a:ext>
                </a:extLst>
              </a:tr>
            </a:tbl>
          </a:graphicData>
        </a:graphic>
      </p:graphicFrame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8235730" y="4109235"/>
            <a:ext cx="1017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(млн.руб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.)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53035"/>
              </p:ext>
            </p:extLst>
          </p:nvPr>
        </p:nvGraphicFramePr>
        <p:xfrm>
          <a:off x="78650" y="3224446"/>
          <a:ext cx="893726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1128">
                  <a:extLst>
                    <a:ext uri="{9D8B030D-6E8A-4147-A177-3AD203B41FA5}">
                      <a16:colId xmlns:a16="http://schemas.microsoft.com/office/drawing/2014/main" val="399127687"/>
                    </a:ext>
                  </a:extLst>
                </a:gridCol>
                <a:gridCol w="1976140">
                  <a:extLst>
                    <a:ext uri="{9D8B030D-6E8A-4147-A177-3AD203B41FA5}">
                      <a16:colId xmlns:a16="http://schemas.microsoft.com/office/drawing/2014/main" val="1206120246"/>
                    </a:ext>
                  </a:extLst>
                </a:gridCol>
              </a:tblGrid>
              <a:tr h="6698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внедрение дистанционной  формы обучения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выполнение санитарно-эпидемиологических норм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акупка цифровых образовательных ресурсов и услуг, электронные издания, повышение квалификации, содержание ИТ-инфраструктуры, приобретение основных средств,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затрат связанных с модернизацией информационно-аналитических и информационно-образовательных систем и т.д.)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-198,1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9597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7061812" y="1099785"/>
            <a:ext cx="1904676" cy="28332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7981865" y="724528"/>
            <a:ext cx="1017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(млн.руб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029671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714"/>
            <a:ext cx="4958862" cy="5393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О выполнении плана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финансово-хозяйственной деятельности Финансового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университета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а 2020 г.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5458" y="-126518"/>
            <a:ext cx="1724227" cy="61124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8E1EF-28A3-48B0-A2E7-28A1554736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 bwMode="auto">
          <a:xfrm>
            <a:off x="164123" y="611515"/>
            <a:ext cx="87555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ru-RU" sz="2000" b="1" u="sng" dirty="0" smtClean="0">
                <a:solidFill>
                  <a:srgbClr val="24666A"/>
                </a:solidFill>
                <a:latin typeface="Book Antiqua" panose="02040602050305030304" pitchFamily="18" charset="0"/>
              </a:rPr>
              <a:t>ЗАДАЧА:</a:t>
            </a:r>
          </a:p>
          <a:p>
            <a:pPr defTabSz="914400"/>
            <a:r>
              <a:rPr lang="ru-RU" sz="2000" b="1" dirty="0" smtClean="0">
                <a:solidFill>
                  <a:srgbClr val="24666A"/>
                </a:solidFill>
                <a:latin typeface="Book Antiqua" panose="02040602050305030304" pitchFamily="18" charset="0"/>
              </a:rPr>
              <a:t>Исполнение Плана финансово-хозяйственной деятельности  Финуниверситета на 2020 год, </a:t>
            </a:r>
          </a:p>
          <a:p>
            <a:pPr defTabSz="914400"/>
            <a:r>
              <a:rPr lang="ru-RU" sz="2000" b="1" dirty="0" smtClean="0">
                <a:solidFill>
                  <a:srgbClr val="24666A"/>
                </a:solidFill>
                <a:latin typeface="Book Antiqua" panose="02040602050305030304" pitchFamily="18" charset="0"/>
              </a:rPr>
              <a:t>утвержденного решением Ученого совета от 24.12.2019 года</a:t>
            </a:r>
            <a:endParaRPr lang="ru-RU" sz="2000" b="1" dirty="0">
              <a:solidFill>
                <a:srgbClr val="24666A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 bwMode="auto">
          <a:xfrm>
            <a:off x="164123" y="1854170"/>
            <a:ext cx="8836658" cy="48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ru-RU" sz="1800" b="1" dirty="0" smtClean="0">
                <a:latin typeface="Book Antiqua" panose="02040602050305030304" pitchFamily="18" charset="0"/>
              </a:rPr>
              <a:t>ОБЕСПЕЧИТЬ:</a:t>
            </a:r>
          </a:p>
          <a:p>
            <a:pPr algn="l" defTabSz="914400"/>
            <a:r>
              <a:rPr lang="ru-RU" sz="1800" dirty="0" smtClean="0">
                <a:latin typeface="Book Antiqua" panose="02040602050305030304" pitchFamily="18" charset="0"/>
              </a:rPr>
              <a:t>1.Выполнение плана финансово-хозяйственной деятельности </a:t>
            </a:r>
            <a:r>
              <a:rPr lang="ru-RU" sz="1800" b="1" dirty="0" smtClean="0">
                <a:latin typeface="Book Antiqua" panose="02040602050305030304" pitchFamily="18" charset="0"/>
              </a:rPr>
              <a:t>в соответствии с расчетом потребности и финансовыми ресурсами Финансового университета</a:t>
            </a:r>
          </a:p>
          <a:p>
            <a:pPr algn="l" defTabSz="914400"/>
            <a:endParaRPr lang="ru-RU" sz="1800" b="1" dirty="0" smtClean="0">
              <a:latin typeface="Book Antiqua" panose="02040602050305030304" pitchFamily="18" charset="0"/>
            </a:endParaRPr>
          </a:p>
          <a:p>
            <a:pPr algn="l" defTabSz="914400"/>
            <a:r>
              <a:rPr lang="ru-RU" sz="1800" dirty="0" smtClean="0">
                <a:latin typeface="Book Antiqua" panose="02040602050305030304" pitchFamily="18" charset="0"/>
              </a:rPr>
              <a:t>2.Укрепить финансовую дисциплину, направленную </a:t>
            </a:r>
            <a:r>
              <a:rPr lang="ru-RU" sz="1800" b="1" dirty="0" smtClean="0">
                <a:latin typeface="Book Antiqua" panose="02040602050305030304" pitchFamily="18" charset="0"/>
              </a:rPr>
              <a:t>выполнения плана по доходам и расходам в разрезе видов деятельности, источников финансирования и центров финансовой ответственности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 algn="l" defTabSz="914400"/>
            <a:endParaRPr lang="ru-RU" sz="1800" dirty="0" smtClean="0">
              <a:latin typeface="Book Antiqua" panose="02040602050305030304" pitchFamily="18" charset="0"/>
            </a:endParaRPr>
          </a:p>
          <a:p>
            <a:pPr algn="l" defTabSz="914400"/>
            <a:r>
              <a:rPr lang="ru-RU" sz="1800" dirty="0" smtClean="0">
                <a:latin typeface="Book Antiqua" panose="02040602050305030304" pitchFamily="18" charset="0"/>
              </a:rPr>
              <a:t>3.Контроль  выполнения целевых показателей </a:t>
            </a:r>
            <a:r>
              <a:rPr lang="ru-RU" sz="1800" b="1" dirty="0" smtClean="0">
                <a:latin typeface="Book Antiqua" panose="02040602050305030304" pitchFamily="18" charset="0"/>
              </a:rPr>
              <a:t>повышения заработной платы отдельных категорий работников</a:t>
            </a:r>
            <a:r>
              <a:rPr lang="ru-RU" sz="1800" dirty="0" smtClean="0">
                <a:latin typeface="Book Antiqua" panose="02040602050305030304" pitchFamily="18" charset="0"/>
              </a:rPr>
              <a:t> (ППС, НР, преподавателей СПО)</a:t>
            </a:r>
          </a:p>
          <a:p>
            <a:pPr algn="l" defTabSz="914400"/>
            <a:endParaRPr lang="ru-RU" sz="1800" dirty="0" smtClean="0">
              <a:latin typeface="Book Antiqua" panose="02040602050305030304" pitchFamily="18" charset="0"/>
            </a:endParaRPr>
          </a:p>
          <a:p>
            <a:pPr algn="l" defTabSz="914400"/>
            <a:r>
              <a:rPr lang="ru-RU" sz="1800" dirty="0" smtClean="0">
                <a:latin typeface="Book Antiqua" panose="02040602050305030304" pitchFamily="18" charset="0"/>
              </a:rPr>
              <a:t>4.Своевременное, достоверное и полное предоставление сведений </a:t>
            </a:r>
            <a:r>
              <a:rPr lang="ru-RU" sz="1800" b="1" dirty="0" smtClean="0">
                <a:latin typeface="Book Antiqua" panose="02040602050305030304" pitchFamily="18" charset="0"/>
              </a:rPr>
              <a:t>о финансовом состоянии и финансовых результатах в рамках мониторинга выполнения плана финансово-хозяйственной деятельности 2020г.</a:t>
            </a:r>
            <a:endParaRPr lang="ru-RU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02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38580" cy="52127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 выполнении плана </a:t>
            </a: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финансово-хозяйственной деятельности Финансового </a:t>
            </a:r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университета за 2020 </a:t>
            </a: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5458" y="-126518"/>
            <a:ext cx="1724227" cy="61124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4345" y="32080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СПАСИБО ЗА ВНИМАНИЕ !</a:t>
            </a:r>
            <a:endParaRPr lang="ru-RU" sz="3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28871" y="6492875"/>
            <a:ext cx="2057400" cy="365125"/>
          </a:xfrm>
        </p:spPr>
        <p:txBody>
          <a:bodyPr/>
          <a:lstStyle/>
          <a:p>
            <a:fld id="{08D8E1EF-28A3-48B0-A2E7-28A1554736A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976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71120" y="61464"/>
            <a:ext cx="4952572" cy="4662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Выполнение плана</a:t>
            </a:r>
            <a:r>
              <a:rPr lang="ru-RU" sz="14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по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доходам Финуниверситета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(г. Москва и филиалы) за 2020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21348" y="4398"/>
            <a:ext cx="1724227" cy="6112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9936" y="360476"/>
            <a:ext cx="957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fontAlgn="b"/>
            <a:r>
              <a:rPr lang="ru-RU" sz="1200" dirty="0">
                <a:solidFill>
                  <a:srgbClr val="24666A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35417"/>
              </p:ext>
            </p:extLst>
          </p:nvPr>
        </p:nvGraphicFramePr>
        <p:xfrm>
          <a:off x="71120" y="696893"/>
          <a:ext cx="9056835" cy="6095676"/>
        </p:xfrm>
        <a:graphic>
          <a:graphicData uri="http://schemas.openxmlformats.org/drawingml/2006/table">
            <a:tbl>
              <a:tblPr/>
              <a:tblGrid>
                <a:gridCol w="269266">
                  <a:extLst>
                    <a:ext uri="{9D8B030D-6E8A-4147-A177-3AD203B41FA5}">
                      <a16:colId xmlns:a16="http://schemas.microsoft.com/office/drawing/2014/main" val="2423054087"/>
                    </a:ext>
                  </a:extLst>
                </a:gridCol>
                <a:gridCol w="2756414">
                  <a:extLst>
                    <a:ext uri="{9D8B030D-6E8A-4147-A177-3AD203B41FA5}">
                      <a16:colId xmlns:a16="http://schemas.microsoft.com/office/drawing/2014/main" val="1890117702"/>
                    </a:ext>
                  </a:extLst>
                </a:gridCol>
                <a:gridCol w="762279">
                  <a:extLst>
                    <a:ext uri="{9D8B030D-6E8A-4147-A177-3AD203B41FA5}">
                      <a16:colId xmlns:a16="http://schemas.microsoft.com/office/drawing/2014/main" val="958316592"/>
                    </a:ext>
                  </a:extLst>
                </a:gridCol>
                <a:gridCol w="713622">
                  <a:extLst>
                    <a:ext uri="{9D8B030D-6E8A-4147-A177-3AD203B41FA5}">
                      <a16:colId xmlns:a16="http://schemas.microsoft.com/office/drawing/2014/main" val="3234072307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144487860"/>
                    </a:ext>
                  </a:extLst>
                </a:gridCol>
                <a:gridCol w="697402">
                  <a:extLst>
                    <a:ext uri="{9D8B030D-6E8A-4147-A177-3AD203B41FA5}">
                      <a16:colId xmlns:a16="http://schemas.microsoft.com/office/drawing/2014/main" val="2268548152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466288466"/>
                    </a:ext>
                  </a:extLst>
                </a:gridCol>
                <a:gridCol w="762279">
                  <a:extLst>
                    <a:ext uri="{9D8B030D-6E8A-4147-A177-3AD203B41FA5}">
                      <a16:colId xmlns:a16="http://schemas.microsoft.com/office/drawing/2014/main" val="2670870573"/>
                    </a:ext>
                  </a:extLst>
                </a:gridCol>
                <a:gridCol w="794715">
                  <a:extLst>
                    <a:ext uri="{9D8B030D-6E8A-4147-A177-3AD203B41FA5}">
                      <a16:colId xmlns:a16="http://schemas.microsoft.com/office/drawing/2014/main" val="1650501000"/>
                    </a:ext>
                  </a:extLst>
                </a:gridCol>
                <a:gridCol w="841174">
                  <a:extLst>
                    <a:ext uri="{9D8B030D-6E8A-4147-A177-3AD203B41FA5}">
                      <a16:colId xmlns:a16="http://schemas.microsoft.com/office/drawing/2014/main" val="2772499314"/>
                    </a:ext>
                  </a:extLst>
                </a:gridCol>
              </a:tblGrid>
              <a:tr h="1864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Источники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 2020 г. на 01.01.2020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Факт 2020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Выполнение плана 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13512"/>
                  </a:ext>
                </a:extLst>
              </a:tr>
              <a:tr h="331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Всего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Москва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Филиалы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Всего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Москва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Филиалы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сумма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61473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финансовое обеспечение выполнения государственного задания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4 166,0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3 575,1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590,9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4 385,5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3 783,2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602,3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219,5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53988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-реализация образовательных программ основного общего образования (0702)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545629"/>
                  </a:ext>
                </a:extLst>
              </a:tr>
              <a:tr h="34324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реализация образовательных программ среднего профессионального образования (0704)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332,7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332,7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413512"/>
                  </a:ext>
                </a:extLst>
              </a:tr>
              <a:tr h="3624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реализация дополнительных профессиональных программ повышения квалификации (0705)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633297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1.4.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реализация образовательных программам высшего образования (0706)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3 068,5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2 810,3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258,2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3 285,6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3 016,0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15487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1.5.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проведение прикладных научных исследований (0708)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231241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1.6.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проведение фундаментальных исследований (0110)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749106"/>
                  </a:ext>
                </a:extLst>
              </a:tr>
              <a:tr h="161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иные цели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847,9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581,3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266,6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1 102,7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800,3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302,3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254,8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384115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Субсидия на выплату стипендий обучающимся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771909"/>
                  </a:ext>
                </a:extLst>
              </a:tr>
              <a:tr h="306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2.2.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Субсидия на проведение капитального ремонта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518,5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201,2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163,4%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076547"/>
                  </a:ext>
                </a:extLst>
              </a:tr>
              <a:tr h="24616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2.3.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Субсидия на приобретение основных средств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51021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2.4.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Субсидия на компенсацию проезда (Крайний Север)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458984"/>
                  </a:ext>
                </a:extLst>
              </a:tr>
              <a:tr h="47472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Субсидия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предотвращение распространения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COVID-19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обеспечение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санитарно-эпидемиологического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благополучия населения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99793"/>
                  </a:ext>
                </a:extLst>
              </a:tr>
              <a:tr h="31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осуществление капитальных вложений (ФАИП)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593,5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593,5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613,7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613,7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25493"/>
                  </a:ext>
                </a:extLst>
              </a:tr>
              <a:tr h="246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4 578,7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3 655,5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923,2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4 472,5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3 614,8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857,7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-106,2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44499"/>
                  </a:ext>
                </a:extLst>
              </a:tr>
              <a:tr h="1612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4.1.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Образовательная деятельность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3 936,7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3 105,6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3 820,7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3 034,2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-116,0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67178"/>
                  </a:ext>
                </a:extLst>
              </a:tr>
              <a:tr h="1612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Научная деятельность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378,2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361,2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133,7%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708290"/>
                  </a:ext>
                </a:extLst>
              </a:tr>
              <a:tr h="1612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4.3.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виды деятельности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-97,9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63,7%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572186"/>
                  </a:ext>
                </a:extLst>
              </a:tr>
              <a:tr h="1612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4.4.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89,7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113,8%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06832"/>
                  </a:ext>
                </a:extLst>
              </a:tr>
              <a:tr h="161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5.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10 186,1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8 405,4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1 780,7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10 574,4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8 812,0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1 762,3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388,3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103,8%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78148"/>
                  </a:ext>
                </a:extLst>
              </a:tr>
              <a:tr h="1864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 Публичные обязательства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4369" marR="4369" marT="4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011061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568616" y="1160000"/>
            <a:ext cx="1718631" cy="1494989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ФХД выполнен на 103,8 %</a:t>
            </a:r>
            <a:endParaRPr lang="ru-RU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58179" y="2088756"/>
            <a:ext cx="1718631" cy="1494989"/>
          </a:xfrm>
          <a:prstGeom prst="ellipse">
            <a:avLst/>
          </a:prstGeom>
          <a:solidFill>
            <a:srgbClr val="00CC66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(Москва)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 на 104,8 %</a:t>
            </a:r>
            <a:endParaRPr lang="ru-RU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93344" y="1503275"/>
            <a:ext cx="9095105" cy="20608"/>
          </a:xfrm>
          <a:prstGeom prst="line">
            <a:avLst/>
          </a:prstGeom>
          <a:ln w="57150">
            <a:solidFill>
              <a:srgbClr val="00808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1121" y="3651204"/>
            <a:ext cx="9095104" cy="37450"/>
          </a:xfrm>
          <a:prstGeom prst="line">
            <a:avLst/>
          </a:prstGeom>
          <a:ln w="57150">
            <a:solidFill>
              <a:srgbClr val="00808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344" y="5815975"/>
            <a:ext cx="9031521" cy="0"/>
          </a:xfrm>
          <a:prstGeom prst="line">
            <a:avLst/>
          </a:prstGeom>
          <a:ln w="57150">
            <a:solidFill>
              <a:srgbClr val="00808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344" y="5519442"/>
            <a:ext cx="9031521" cy="19972"/>
          </a:xfrm>
          <a:prstGeom prst="line">
            <a:avLst/>
          </a:prstGeom>
          <a:ln w="57150">
            <a:solidFill>
              <a:srgbClr val="00808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409454" y="3020074"/>
            <a:ext cx="1771544" cy="1583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(Филиалы)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 на 99,0%</a:t>
            </a:r>
            <a:endParaRPr lang="ru-RU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82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akozlov\AppData\Local\Microsoft\Windows\Temporary Internet Files\Low\Content.IE5\TZIKO033\j0439806[2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4F81B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0874248">
            <a:off x="-627453" y="1324177"/>
            <a:ext cx="8779175" cy="32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256569"/>
            </a:extrusionClr>
          </a:sp3d>
        </p:spPr>
      </p:pic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6245C-BC31-4187-A8B3-E04A602E09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55780"/>
            <a:ext cx="4803354" cy="38416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Динамика фактических доходов Финуниверситета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(г. Москва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и филиалы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) в 2017-2020гг.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43770" y="13418"/>
            <a:ext cx="1724227" cy="611247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108548"/>
              </p:ext>
            </p:extLst>
          </p:nvPr>
        </p:nvGraphicFramePr>
        <p:xfrm>
          <a:off x="1" y="885824"/>
          <a:ext cx="9143999" cy="583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7282" y="2841796"/>
            <a:ext cx="1157195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Итого:6 986,3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7647421" y="658171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4666A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 руб.)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524057"/>
            <a:ext cx="2207871" cy="1582558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доходов 2020/2019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+ 14,9%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7871" y="2678822"/>
            <a:ext cx="1157195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Итого: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7 578,3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71267" y="1794441"/>
            <a:ext cx="1157195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Итого: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9 203,5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521" y="1507240"/>
            <a:ext cx="1343249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Итого: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10 574,4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0355" y="2432609"/>
            <a:ext cx="1157195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Итого: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8 026,7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94477" y="849101"/>
            <a:ext cx="2164976" cy="1583508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доходов 2020/2016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+51,4%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1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202" y="3620161"/>
            <a:ext cx="7984585" cy="51116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246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Источники :  субсидии на финансовое обеспечение выполнения государственного задания</a:t>
            </a:r>
            <a:br>
              <a:rPr lang="ru-RU" sz="1200" dirty="0" smtClean="0">
                <a:solidFill>
                  <a:srgbClr val="246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246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средства от приносящей доход деятельности</a:t>
            </a:r>
            <a:endParaRPr lang="ru-RU" sz="1200" dirty="0">
              <a:solidFill>
                <a:srgbClr val="2466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F7F2-5B40-4D20-8769-4F446A04C98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" y="38040"/>
            <a:ext cx="4704346" cy="44322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Доходы Финуниверситета по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видам деятельности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за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2020 г. (г. Москва)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54674" y="38039"/>
            <a:ext cx="1724227" cy="611247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8675"/>
              </p:ext>
            </p:extLst>
          </p:nvPr>
        </p:nvGraphicFramePr>
        <p:xfrm>
          <a:off x="0" y="4170399"/>
          <a:ext cx="9265186" cy="26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02941"/>
              </p:ext>
            </p:extLst>
          </p:nvPr>
        </p:nvGraphicFramePr>
        <p:xfrm>
          <a:off x="132202" y="673658"/>
          <a:ext cx="8846699" cy="2907429"/>
        </p:xfrm>
        <a:graphic>
          <a:graphicData uri="http://schemas.openxmlformats.org/drawingml/2006/table">
            <a:tbl>
              <a:tblPr/>
              <a:tblGrid>
                <a:gridCol w="2783231">
                  <a:extLst>
                    <a:ext uri="{9D8B030D-6E8A-4147-A177-3AD203B41FA5}">
                      <a16:colId xmlns:a16="http://schemas.microsoft.com/office/drawing/2014/main" val="722332618"/>
                    </a:ext>
                  </a:extLst>
                </a:gridCol>
                <a:gridCol w="1515867">
                  <a:extLst>
                    <a:ext uri="{9D8B030D-6E8A-4147-A177-3AD203B41FA5}">
                      <a16:colId xmlns:a16="http://schemas.microsoft.com/office/drawing/2014/main" val="252267052"/>
                    </a:ext>
                  </a:extLst>
                </a:gridCol>
                <a:gridCol w="1515867">
                  <a:extLst>
                    <a:ext uri="{9D8B030D-6E8A-4147-A177-3AD203B41FA5}">
                      <a16:colId xmlns:a16="http://schemas.microsoft.com/office/drawing/2014/main" val="1359941366"/>
                    </a:ext>
                  </a:extLst>
                </a:gridCol>
                <a:gridCol w="1515867">
                  <a:extLst>
                    <a:ext uri="{9D8B030D-6E8A-4147-A177-3AD203B41FA5}">
                      <a16:colId xmlns:a16="http://schemas.microsoft.com/office/drawing/2014/main" val="1402310602"/>
                    </a:ext>
                  </a:extLst>
                </a:gridCol>
                <a:gridCol w="1515867">
                  <a:extLst>
                    <a:ext uri="{9D8B030D-6E8A-4147-A177-3AD203B41FA5}">
                      <a16:colId xmlns:a16="http://schemas.microsoft.com/office/drawing/2014/main" val="2305015530"/>
                    </a:ext>
                  </a:extLst>
                </a:gridCol>
              </a:tblGrid>
              <a:tr h="8136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Вид </a:t>
                      </a: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деятельности* 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План, млн.руб.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(на 01.01.2020)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Факт,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 млн., руб.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Отклонение, млн.руб.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Выполнение </a:t>
                      </a: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плана,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91470"/>
                  </a:ext>
                </a:extLst>
              </a:tr>
              <a:tr h="5234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Образовательная деятельность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6 054,6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30049"/>
                  </a:ext>
                </a:extLst>
              </a:tr>
              <a:tr h="5561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Научно-исследовательская деятельность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886,6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494322"/>
                  </a:ext>
                </a:extLst>
              </a:tr>
              <a:tr h="3380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виды деятельности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203,1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389100"/>
                  </a:ext>
                </a:extLst>
              </a:tr>
              <a:tr h="3380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поступления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548419"/>
                  </a:ext>
                </a:extLst>
              </a:tr>
              <a:tr h="3380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7 230,6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84054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774147" y="3297022"/>
            <a:ext cx="1019678" cy="284065"/>
          </a:xfrm>
          <a:prstGeom prst="roundRect">
            <a:avLst/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31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dirty="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7938" y="120091"/>
            <a:ext cx="5107587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Выполнение плана по доходам по основным видам деятельности за 2020г. (г. Москва)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25092"/>
            <a:ext cx="1724227" cy="611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4748" y="803838"/>
            <a:ext cx="5365114" cy="29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Образовательная деятельность</a:t>
            </a:r>
            <a:endParaRPr lang="ru-RU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672239" y="853865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38" y="6550223"/>
            <a:ext cx="8761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 Antiqua" panose="02040602050305030304" pitchFamily="18" charset="0"/>
              </a:rPr>
              <a:t>* Поступления указаны с учетом грантов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93630"/>
              </p:ext>
            </p:extLst>
          </p:nvPr>
        </p:nvGraphicFramePr>
        <p:xfrm>
          <a:off x="0" y="1135574"/>
          <a:ext cx="9091999" cy="5397134"/>
        </p:xfrm>
        <a:graphic>
          <a:graphicData uri="http://schemas.openxmlformats.org/drawingml/2006/table">
            <a:tbl>
              <a:tblPr/>
              <a:tblGrid>
                <a:gridCol w="299364">
                  <a:extLst>
                    <a:ext uri="{9D8B030D-6E8A-4147-A177-3AD203B41FA5}">
                      <a16:colId xmlns:a16="http://schemas.microsoft.com/office/drawing/2014/main" val="3876341201"/>
                    </a:ext>
                  </a:extLst>
                </a:gridCol>
                <a:gridCol w="3923720">
                  <a:extLst>
                    <a:ext uri="{9D8B030D-6E8A-4147-A177-3AD203B41FA5}">
                      <a16:colId xmlns:a16="http://schemas.microsoft.com/office/drawing/2014/main" val="807964749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3506871643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322799344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1321106817"/>
                    </a:ext>
                  </a:extLst>
                </a:gridCol>
                <a:gridCol w="1199283">
                  <a:extLst>
                    <a:ext uri="{9D8B030D-6E8A-4147-A177-3AD203B41FA5}">
                      <a16:colId xmlns:a16="http://schemas.microsoft.com/office/drawing/2014/main" val="2825060183"/>
                    </a:ext>
                  </a:extLst>
                </a:gridCol>
              </a:tblGrid>
              <a:tr h="706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Источники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 2020 г. на 01.01.2020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Факт 2020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Выполнение плана %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95701"/>
                  </a:ext>
                </a:extLst>
              </a:tr>
              <a:tr h="431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финансовое обеспечение выполнения государственного задания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2 949,0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3 157,1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107,1%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51434"/>
                  </a:ext>
                </a:extLst>
              </a:tr>
              <a:tr h="6438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финансовое обеспечение выполнения государственного задания по программам основного общего образования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67111"/>
                  </a:ext>
                </a:extLst>
              </a:tr>
              <a:tr h="6630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финансовое обеспечение выполнения государственного задания по программам среднего профессионального образования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78399"/>
                  </a:ext>
                </a:extLst>
              </a:tr>
              <a:tr h="6438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финансовое обеспечение выполнения государственного задания по программам повышения квалификации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236970"/>
                  </a:ext>
                </a:extLst>
              </a:tr>
              <a:tr h="6438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1.4.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финансовое обеспечение выполнения государственного задания по программам высшего образования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2 810,3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3 016,0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205,7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107,3%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970275"/>
                  </a:ext>
                </a:extLst>
              </a:tr>
              <a:tr h="431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3 105,6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3 034,2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-71,4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97,7%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18389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4.1.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профессиональное образование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108,9%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138921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Высшее образование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2 593,2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2 544,3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-48,9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00260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4.3.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(с НДС)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416,9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385,9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-31,0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92,6%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32344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6 054,6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6 191,3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136,7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102,3%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89711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2581731" y="1563185"/>
            <a:ext cx="1855618" cy="1488358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102,3 %  </a:t>
            </a:r>
            <a:endParaRPr lang="ru-RU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6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34A31-2854-4F04-9046-36CDDE3517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8100" y="3326"/>
            <a:ext cx="4875423" cy="56042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Выполнение  плана по поступлениям подразделений, реализующих программы ДО (г. Москва), за 2020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435516" y="4939"/>
            <a:ext cx="1441885" cy="367408"/>
          </a:xfrm>
          <a:prstGeom prst="rect">
            <a:avLst/>
          </a:prstGeom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7702502" y="255786"/>
            <a:ext cx="1379586" cy="3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млн.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79376"/>
              </p:ext>
            </p:extLst>
          </p:nvPr>
        </p:nvGraphicFramePr>
        <p:xfrm>
          <a:off x="38100" y="598103"/>
          <a:ext cx="9043988" cy="6259896"/>
        </p:xfrm>
        <a:graphic>
          <a:graphicData uri="http://schemas.openxmlformats.org/drawingml/2006/table">
            <a:tbl>
              <a:tblPr/>
              <a:tblGrid>
                <a:gridCol w="5761121">
                  <a:extLst>
                    <a:ext uri="{9D8B030D-6E8A-4147-A177-3AD203B41FA5}">
                      <a16:colId xmlns:a16="http://schemas.microsoft.com/office/drawing/2014/main" val="4255002658"/>
                    </a:ext>
                  </a:extLst>
                </a:gridCol>
                <a:gridCol w="1118938">
                  <a:extLst>
                    <a:ext uri="{9D8B030D-6E8A-4147-A177-3AD203B41FA5}">
                      <a16:colId xmlns:a16="http://schemas.microsoft.com/office/drawing/2014/main" val="1932835754"/>
                    </a:ext>
                  </a:extLst>
                </a:gridCol>
                <a:gridCol w="898356">
                  <a:extLst>
                    <a:ext uri="{9D8B030D-6E8A-4147-A177-3AD203B41FA5}">
                      <a16:colId xmlns:a16="http://schemas.microsoft.com/office/drawing/2014/main" val="4216827964"/>
                    </a:ext>
                  </a:extLst>
                </a:gridCol>
                <a:gridCol w="1265573">
                  <a:extLst>
                    <a:ext uri="{9D8B030D-6E8A-4147-A177-3AD203B41FA5}">
                      <a16:colId xmlns:a16="http://schemas.microsoft.com/office/drawing/2014/main" val="3068567737"/>
                    </a:ext>
                  </a:extLst>
                </a:gridCol>
              </a:tblGrid>
              <a:tr h="375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подразделений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2020 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01.01.2020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73874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развития профессиональных компетенций и квалификаций 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61,9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147897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цифровых компетенций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6007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Высшая школа управления человеческим капиталом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788329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Высшая школа государственных закупок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23255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Департамент менеджмента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316608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повышения квалификации специалистов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55314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Международная школа бизнеса (Институт)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073410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 инновационных языковых стратегий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8895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Департамент налогов и налогового администрирования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42048"/>
                  </a:ext>
                </a:extLst>
              </a:tr>
              <a:tr h="250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повышения квалификации и профессиональной переподготовки работников 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60956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Лондонский образовательный проект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747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Высшая школа логистики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390000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 отраслевых исследований и консалтинга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078691"/>
                  </a:ext>
                </a:extLst>
              </a:tr>
              <a:tr h="269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Научно-образовательный центр непрерывного образования и финансового консалтинга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317626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Агентство проектного управления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38042"/>
                  </a:ext>
                </a:extLst>
              </a:tr>
              <a:tr h="375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Базовая кафедра "Ипотечное жилищное кредитование и финансовые инструменты рынка недвижимости"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861409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Международная школа бизнеса туризма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278111"/>
                  </a:ext>
                </a:extLst>
              </a:tr>
              <a:tr h="269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Научно-образовательный центр налоговой политики и налогового администрирования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36562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 европейских исследований, образовательных услуг и консалтинга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08123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Высшая школа спортивного менеджмента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-3,4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96792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Базовая кафедра «Государственно-частное партнерство»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-3,7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073874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Подготовительные курсы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-3,7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2853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Бизнес-школа Финуниверситета (Институт)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40749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Интернациональная бизнес-школа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628043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Научно-образовательный центр финансовых технологий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420202"/>
                  </a:ext>
                </a:extLst>
              </a:tr>
              <a:tr h="1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Подготовительный факультет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-7,3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748469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Высшая школа государственного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управления ( в т.ч. субсидии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ГЗ – 2,4 млн.руб.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160,4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90,8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-69,6</a:t>
                      </a:r>
                    </a:p>
                  </a:txBody>
                  <a:tcPr marL="3761" marR="3761" marT="3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460504"/>
                  </a:ext>
                </a:extLst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3761" marR="3761" marT="3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416,9</a:t>
                      </a:r>
                    </a:p>
                  </a:txBody>
                  <a:tcPr marL="3761" marR="3761" marT="3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388,3</a:t>
                      </a:r>
                    </a:p>
                  </a:txBody>
                  <a:tcPr marL="3761" marR="3761" marT="3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-28,6</a:t>
                      </a:r>
                    </a:p>
                  </a:txBody>
                  <a:tcPr marL="3761" marR="3761" marT="3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392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3642090" y="1127362"/>
            <a:ext cx="2189748" cy="1668897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ДО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2020 год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388,3  млн.руб.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8583939" y="941954"/>
            <a:ext cx="560059" cy="2252937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747451" y="3354364"/>
            <a:ext cx="535674" cy="32313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27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dirty="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" y="38040"/>
            <a:ext cx="3822852" cy="49168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1400" noProof="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Динамика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 доходов по основным видам деятельности  за 2020г.(г. Москва)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25092"/>
            <a:ext cx="1724227" cy="611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1105" y="654876"/>
            <a:ext cx="5982330" cy="48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 Научно-исследовательская деятельность</a:t>
            </a:r>
            <a:endParaRPr lang="ru-RU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538720" y="885824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036832"/>
              </p:ext>
            </p:extLst>
          </p:nvPr>
        </p:nvGraphicFramePr>
        <p:xfrm>
          <a:off x="61683" y="4165695"/>
          <a:ext cx="9045574" cy="264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Овал 10"/>
          <p:cNvSpPr/>
          <p:nvPr/>
        </p:nvSpPr>
        <p:spPr>
          <a:xfrm>
            <a:off x="3702348" y="5048854"/>
            <a:ext cx="1764244" cy="16039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к 2019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+ 107 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71770" y="4314941"/>
            <a:ext cx="1887174" cy="1535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к 2019 +132,7  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61631"/>
              </p:ext>
            </p:extLst>
          </p:nvPr>
        </p:nvGraphicFramePr>
        <p:xfrm>
          <a:off x="130617" y="1181059"/>
          <a:ext cx="8914957" cy="2859483"/>
        </p:xfrm>
        <a:graphic>
          <a:graphicData uri="http://schemas.openxmlformats.org/drawingml/2006/table">
            <a:tbl>
              <a:tblPr/>
              <a:tblGrid>
                <a:gridCol w="481092">
                  <a:extLst>
                    <a:ext uri="{9D8B030D-6E8A-4147-A177-3AD203B41FA5}">
                      <a16:colId xmlns:a16="http://schemas.microsoft.com/office/drawing/2014/main" val="2279294487"/>
                    </a:ext>
                  </a:extLst>
                </a:gridCol>
                <a:gridCol w="4116702">
                  <a:extLst>
                    <a:ext uri="{9D8B030D-6E8A-4147-A177-3AD203B41FA5}">
                      <a16:colId xmlns:a16="http://schemas.microsoft.com/office/drawing/2014/main" val="4020007144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680272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76335137"/>
                    </a:ext>
                  </a:extLst>
                </a:gridCol>
                <a:gridCol w="1179751">
                  <a:extLst>
                    <a:ext uri="{9D8B030D-6E8A-4147-A177-3AD203B41FA5}">
                      <a16:colId xmlns:a16="http://schemas.microsoft.com/office/drawing/2014/main" val="3662373262"/>
                    </a:ext>
                  </a:extLst>
                </a:gridCol>
                <a:gridCol w="1140170">
                  <a:extLst>
                    <a:ext uri="{9D8B030D-6E8A-4147-A177-3AD203B41FA5}">
                      <a16:colId xmlns:a16="http://schemas.microsoft.com/office/drawing/2014/main" val="1491413235"/>
                    </a:ext>
                  </a:extLst>
                </a:gridCol>
              </a:tblGrid>
              <a:tr h="43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Наименование источника финансирования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План на 01.01.2020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Факт 2020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Отклонение, млн.руб.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Выполнение плана,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87249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Субсидии  на финансовое обеспечение государственного задания, всего: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626,1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626,1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01271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проведение прикладных научных исследований в области образования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454,3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454,3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35452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проведение фундаментальных научных исследований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0137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Средства от приносящей доход деятельности,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138,7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7644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Научно-исследовательские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работы, услуги научного и научно-методического характера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138,7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26866"/>
                  </a:ext>
                </a:extLst>
              </a:tr>
              <a:tr h="2463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886,6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987,3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111,4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8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36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7F7F2-5B40-4D20-8769-4F446A04C98A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" y="38040"/>
            <a:ext cx="4483864" cy="43568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</a:tabLst>
              <a:defRPr/>
            </a:pPr>
            <a:r>
              <a:rPr lang="ru-RU" sz="14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Выполнение плана по доходам по основным видам деятельности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(г. Москва) за 2020г.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486650" y="620753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29736" y="9506"/>
            <a:ext cx="1724227" cy="611247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368658"/>
              </p:ext>
            </p:extLst>
          </p:nvPr>
        </p:nvGraphicFramePr>
        <p:xfrm>
          <a:off x="36095" y="5065666"/>
          <a:ext cx="9011652" cy="179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54226" y="642291"/>
            <a:ext cx="5666023" cy="22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3. Прочие виды деятельности</a:t>
            </a:r>
            <a:endParaRPr lang="ru-RU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22115"/>
              </p:ext>
            </p:extLst>
          </p:nvPr>
        </p:nvGraphicFramePr>
        <p:xfrm>
          <a:off x="36095" y="888888"/>
          <a:ext cx="9107905" cy="4072489"/>
        </p:xfrm>
        <a:graphic>
          <a:graphicData uri="http://schemas.openxmlformats.org/drawingml/2006/table">
            <a:tbl>
              <a:tblPr/>
              <a:tblGrid>
                <a:gridCol w="357527">
                  <a:extLst>
                    <a:ext uri="{9D8B030D-6E8A-4147-A177-3AD203B41FA5}">
                      <a16:colId xmlns:a16="http://schemas.microsoft.com/office/drawing/2014/main" val="3798641370"/>
                    </a:ext>
                  </a:extLst>
                </a:gridCol>
                <a:gridCol w="3302274">
                  <a:extLst>
                    <a:ext uri="{9D8B030D-6E8A-4147-A177-3AD203B41FA5}">
                      <a16:colId xmlns:a16="http://schemas.microsoft.com/office/drawing/2014/main" val="2897179641"/>
                    </a:ext>
                  </a:extLst>
                </a:gridCol>
                <a:gridCol w="1509964">
                  <a:extLst>
                    <a:ext uri="{9D8B030D-6E8A-4147-A177-3AD203B41FA5}">
                      <a16:colId xmlns:a16="http://schemas.microsoft.com/office/drawing/2014/main" val="190733826"/>
                    </a:ext>
                  </a:extLst>
                </a:gridCol>
                <a:gridCol w="1313543">
                  <a:extLst>
                    <a:ext uri="{9D8B030D-6E8A-4147-A177-3AD203B41FA5}">
                      <a16:colId xmlns:a16="http://schemas.microsoft.com/office/drawing/2014/main" val="1295853274"/>
                    </a:ext>
                  </a:extLst>
                </a:gridCol>
                <a:gridCol w="1134310">
                  <a:extLst>
                    <a:ext uri="{9D8B030D-6E8A-4147-A177-3AD203B41FA5}">
                      <a16:colId xmlns:a16="http://schemas.microsoft.com/office/drawing/2014/main" val="2480141725"/>
                    </a:ext>
                  </a:extLst>
                </a:gridCol>
                <a:gridCol w="1490287">
                  <a:extLst>
                    <a:ext uri="{9D8B030D-6E8A-4147-A177-3AD203B41FA5}">
                      <a16:colId xmlns:a16="http://schemas.microsoft.com/office/drawing/2014/main" val="1222274150"/>
                    </a:ext>
                  </a:extLst>
                </a:gridCol>
              </a:tblGrid>
              <a:tr h="416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Наименование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 2020 г. на 01.01.2020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Факт 2020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 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Выполнение плана %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2890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по проживанию в общежитии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-31,7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221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Сдача имущества в аренду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57053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УОК "Лесное озеро"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-14,1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11007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общественного питания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-5,2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587733"/>
                  </a:ext>
                </a:extLst>
              </a:tr>
              <a:tr h="621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Возмещение затрат на коммунальные услуги, услуги связи, эксплуатационных услуг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-6,6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75022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автостоянок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76382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Транспортные услуги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787201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Реализация журналов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645333"/>
                  </a:ext>
                </a:extLst>
              </a:tr>
              <a:tr h="416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спортивно-оздоровительного характера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80399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Полиграфические услуги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048907"/>
                  </a:ext>
                </a:extLst>
              </a:tr>
              <a:tr h="300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792109"/>
                  </a:ext>
                </a:extLst>
              </a:tr>
              <a:tr h="4753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</a:p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203,1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-82,3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59,5%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509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82688" y="642291"/>
            <a:ext cx="2010274" cy="1642258"/>
          </a:xfrm>
          <a:prstGeom prst="ellipse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</a:t>
            </a:r>
          </a:p>
          <a:p>
            <a:pPr algn="ctr" defTabSz="914400"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59,5 %</a:t>
            </a:r>
            <a:endParaRPr lang="ru-RU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898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B5959"/>
        </a:solidFill>
        <a:ln>
          <a:noFill/>
        </a:ln>
      </a:spPr>
      <a:bodyPr lIns="68576" tIns="34289" rIns="68576" bIns="34289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defRPr>
        </a:defPPr>
      </a:lstStyle>
      <a:style>
        <a:lnRef idx="1">
          <a:schemeClr val="accent2"/>
        </a:lnRef>
        <a:fillRef idx="1003">
          <a:schemeClr val="dk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9414</TotalTime>
  <Words>3420</Words>
  <Application>Microsoft Office PowerPoint</Application>
  <PresentationFormat>Экран (4:3)</PresentationFormat>
  <Paragraphs>1393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(млн. руб.)</vt:lpstr>
      <vt:lpstr>(млн. руб.)</vt:lpstr>
      <vt:lpstr>* Источники :  субсидии на финансовое обеспечение выполнения государственного задания                           средства от приносящей доход деятельности</vt:lpstr>
      <vt:lpstr>(млн. руб.)</vt:lpstr>
      <vt:lpstr>Презентация PowerPoint</vt:lpstr>
      <vt:lpstr>(млн. руб.)</vt:lpstr>
      <vt:lpstr>Презентация PowerPoint</vt:lpstr>
      <vt:lpstr>Презентация PowerPoint</vt:lpstr>
      <vt:lpstr>Презентация PowerPoint</vt:lpstr>
      <vt:lpstr>(млн. руб.)</vt:lpstr>
      <vt:lpstr>ИСПОЛНЕНИЕ поручения Президента Российской Федерации от 26.02.2019 № Пр-294</vt:lpstr>
      <vt:lpstr>Презентация PowerPoint</vt:lpstr>
      <vt:lpstr>(млн. руб.)</vt:lpstr>
      <vt:lpstr>(млн. руб.)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Панкратова Татьяна Александровна</cp:lastModifiedBy>
  <cp:revision>1499</cp:revision>
  <cp:lastPrinted>2021-02-12T10:56:20Z</cp:lastPrinted>
  <dcterms:created xsi:type="dcterms:W3CDTF">2016-09-22T16:49:19Z</dcterms:created>
  <dcterms:modified xsi:type="dcterms:W3CDTF">2021-02-17T08:58:01Z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