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9" r:id="rId4"/>
    <p:sldId id="260" r:id="rId5"/>
    <p:sldId id="283" r:id="rId6"/>
    <p:sldId id="284" r:id="rId7"/>
    <p:sldId id="261" r:id="rId8"/>
    <p:sldId id="262" r:id="rId9"/>
    <p:sldId id="285" r:id="rId10"/>
    <p:sldId id="282" r:id="rId11"/>
    <p:sldId id="280" r:id="rId12"/>
    <p:sldId id="281" r:id="rId13"/>
    <p:sldId id="286" r:id="rId14"/>
    <p:sldId id="271" r:id="rId15"/>
    <p:sldId id="272" r:id="rId16"/>
    <p:sldId id="273" r:id="rId17"/>
    <p:sldId id="279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демонстрационное занятие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развить критическое мышление преподавателя и студента с помощью логики?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умозаключение?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Если преступник проник в помещение через дверь, должен быть взломан замок. Если же он проник в помещение через окно, то должен был оставить свои следы на окне. Но замок не взломан и следов на окне нет. Следовательно, преступник не проникал в помещение ни через дверь, ни через окно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Верно ли умозаключение?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Если капиталовложения останутся постоянными, то возрастут правительственные расходы или возникнет безработица. Если правительственные расходы не возрастут, то налоги не будут повышены. Если налоги не будут повышены и капиталовложения останутся постоянными, то безработица не возрастёт. Следовательно, правительственные расходы возрастут.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9512" y="260648"/>
            <a:ext cx="8712968" cy="60486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 ведёте собеседование по итогам экзамена с тремя студентами-иностранцами. Они с трудом Вас понимают, а отвечают только односложно: «</a:t>
            </a:r>
            <a:r>
              <a:rPr lang="ru-RU" dirty="0" err="1" smtClean="0"/>
              <a:t>йа</a:t>
            </a:r>
            <a:r>
              <a:rPr lang="ru-RU" dirty="0" smtClean="0"/>
              <a:t>» и «</a:t>
            </a:r>
            <a:r>
              <a:rPr lang="ru-RU" dirty="0" err="1" smtClean="0"/>
              <a:t>наам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Одно из этих слов означает «да», а другое «нет», но что именно – Вы не знаете. </a:t>
            </a:r>
          </a:p>
          <a:p>
            <a:r>
              <a:rPr lang="ru-RU" dirty="0" smtClean="0"/>
              <a:t>Один из них – человек, дорожащий своей репутацией и говорит правду. </a:t>
            </a:r>
          </a:p>
          <a:p>
            <a:r>
              <a:rPr lang="ru-RU" dirty="0" smtClean="0"/>
              <a:t>Другой – патологический лжец. Третий же собеседник на самом деле не понимает, что ему говорят, и, подражая двум другим, выдаёт случайный ответ «</a:t>
            </a:r>
            <a:r>
              <a:rPr lang="ru-RU" dirty="0" err="1" smtClean="0"/>
              <a:t>йа</a:t>
            </a:r>
            <a:r>
              <a:rPr lang="ru-RU" dirty="0" smtClean="0"/>
              <a:t>» или «</a:t>
            </a:r>
            <a:r>
              <a:rPr lang="ru-RU" dirty="0" err="1" smtClean="0"/>
              <a:t>наам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Ваша задача, задав только три вопроса, на которые можно ответить «да» или «нет», определить, кто из собеседников является кем.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Загадочные цефеиды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Астрофизики установили, у звёзд цефеид период изменения блеска точно связан со светимостью. Такая же связь обнаруживается и у Полярной звезды. Следовательно, Полярная звезда – цефеида.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28315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A&amp;B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v 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A </a:t>
                      </a:r>
                      <a:r>
                        <a:rPr lang="en-US" u="sng" dirty="0" smtClean="0"/>
                        <a:t>v</a:t>
                      </a:r>
                      <a:r>
                        <a:rPr lang="en-US" u="none" dirty="0" smtClean="0"/>
                        <a:t> B</a:t>
                      </a:r>
                      <a:endParaRPr lang="ru-RU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≡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B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Логические операторы (знаки)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</a:t>
            </a:r>
            <a:r>
              <a:rPr lang="en-US" u="sng" dirty="0" smtClean="0">
                <a:latin typeface="Times New Roman"/>
                <a:cs typeface="Times New Roman"/>
              </a:rPr>
              <a:t>→B, 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modus ponens                           </a:t>
            </a:r>
            <a:r>
              <a:rPr lang="en-US" u="sng" dirty="0" smtClean="0"/>
              <a:t>A</a:t>
            </a:r>
            <a:r>
              <a:rPr lang="en-US" u="sng" dirty="0" smtClean="0">
                <a:latin typeface="Times New Roman"/>
                <a:cs typeface="Times New Roman"/>
              </a:rPr>
              <a:t>→B, ┐B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modus </a:t>
            </a:r>
            <a:r>
              <a:rPr lang="en-US" sz="1800" dirty="0" err="1" smtClean="0">
                <a:latin typeface="Times New Roman"/>
                <a:cs typeface="Times New Roman"/>
              </a:rPr>
              <a:t>tollens</a:t>
            </a:r>
            <a:r>
              <a:rPr lang="en-US" dirty="0" smtClean="0">
                <a:latin typeface="Times New Roman"/>
                <a:cs typeface="Times New Roman"/>
              </a:rPr>
              <a:t>         </a:t>
            </a:r>
            <a:endParaRPr lang="en-US" u="sng" dirty="0" smtClean="0">
              <a:latin typeface="Times New Roman"/>
              <a:cs typeface="Times New Roman"/>
            </a:endParaRPr>
          </a:p>
          <a:p>
            <a:pPr lvl="2">
              <a:buNone/>
            </a:pPr>
            <a:r>
              <a:rPr lang="en-US" dirty="0" smtClean="0">
                <a:latin typeface="Times New Roman"/>
                <a:cs typeface="Times New Roman"/>
              </a:rPr>
              <a:t>B                                                       ┐A</a:t>
            </a:r>
          </a:p>
          <a:p>
            <a:pPr lvl="2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u="sng" dirty="0" smtClean="0"/>
              <a:t> A </a:t>
            </a:r>
            <a:r>
              <a:rPr lang="en-US" u="dbl" dirty="0" smtClean="0">
                <a:latin typeface="Times New Roman"/>
                <a:cs typeface="Times New Roman"/>
              </a:rPr>
              <a:t>v</a:t>
            </a:r>
            <a:r>
              <a:rPr lang="en-US" u="sng" dirty="0" smtClean="0">
                <a:latin typeface="Times New Roman"/>
                <a:cs typeface="Times New Roman"/>
              </a:rPr>
              <a:t> B, A</a:t>
            </a:r>
            <a:r>
              <a:rPr lang="en-US" dirty="0" smtClean="0">
                <a:latin typeface="Times New Roman"/>
                <a:cs typeface="Times New Roman"/>
              </a:rPr>
              <a:t>                             </a:t>
            </a:r>
            <a:r>
              <a:rPr lang="en-US" u="sng" dirty="0" err="1" smtClean="0"/>
              <a:t>A</a:t>
            </a:r>
            <a:r>
              <a:rPr lang="en-US" u="sng" dirty="0" smtClean="0"/>
              <a:t> </a:t>
            </a:r>
            <a:r>
              <a:rPr lang="en-US" u="dbl" dirty="0" smtClean="0">
                <a:latin typeface="Times New Roman"/>
                <a:cs typeface="Times New Roman"/>
              </a:rPr>
              <a:t>v </a:t>
            </a:r>
            <a:r>
              <a:rPr lang="en-US" u="sng" dirty="0" smtClean="0">
                <a:latin typeface="Times New Roman"/>
                <a:cs typeface="Times New Roman"/>
              </a:rPr>
              <a:t>B, B</a:t>
            </a:r>
            <a:r>
              <a:rPr lang="en-US" dirty="0" smtClean="0">
                <a:latin typeface="Times New Roman"/>
                <a:cs typeface="Times New Roman"/>
              </a:rPr>
              <a:t>           </a:t>
            </a:r>
            <a:endParaRPr lang="en-US" u="sng" dirty="0" smtClean="0">
              <a:latin typeface="Times New Roman"/>
              <a:cs typeface="Times New Roman"/>
            </a:endParaRPr>
          </a:p>
          <a:p>
            <a:pPr lvl="2">
              <a:buNone/>
            </a:pPr>
            <a:r>
              <a:rPr lang="en-US" dirty="0" smtClean="0">
                <a:latin typeface="Times New Roman"/>
                <a:cs typeface="Times New Roman"/>
              </a:rPr>
              <a:t>┐ B                                             ┐A</a:t>
            </a:r>
          </a:p>
          <a:p>
            <a:pPr lvl="2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 smtClean="0"/>
              <a:t>(A</a:t>
            </a:r>
            <a:r>
              <a:rPr lang="en-US" sz="2400" u="sng" dirty="0" smtClean="0">
                <a:latin typeface="Times New Roman"/>
                <a:cs typeface="Times New Roman"/>
              </a:rPr>
              <a:t>→B), (C → D), (A</a:t>
            </a:r>
            <a:r>
              <a:rPr lang="en-US" sz="2400" u="sng" dirty="0" smtClean="0"/>
              <a:t> &amp; </a:t>
            </a:r>
            <a:r>
              <a:rPr lang="en-US" sz="2400" u="sng" dirty="0" smtClean="0">
                <a:latin typeface="Times New Roman"/>
                <a:cs typeface="Times New Roman"/>
              </a:rPr>
              <a:t>C)</a:t>
            </a:r>
            <a:r>
              <a:rPr lang="en-US" sz="2400" dirty="0" smtClean="0">
                <a:latin typeface="Times New Roman"/>
                <a:cs typeface="Times New Roman"/>
              </a:rPr>
              <a:t>        </a:t>
            </a:r>
            <a:r>
              <a:rPr lang="en-US" sz="2400" u="sng" dirty="0" smtClean="0">
                <a:latin typeface="Times New Roman"/>
                <a:cs typeface="Times New Roman"/>
              </a:rPr>
              <a:t>(</a:t>
            </a:r>
            <a:r>
              <a:rPr lang="en-US" sz="2400" u="sng" dirty="0" smtClean="0"/>
              <a:t>A</a:t>
            </a:r>
            <a:r>
              <a:rPr lang="en-US" sz="2400" u="sng" dirty="0" smtClean="0">
                <a:latin typeface="Times New Roman"/>
                <a:cs typeface="Times New Roman"/>
              </a:rPr>
              <a:t>→B), (C → D), (┐B </a:t>
            </a:r>
            <a:r>
              <a:rPr lang="en-US" sz="2400" u="sng" dirty="0" smtClean="0"/>
              <a:t>&amp;</a:t>
            </a:r>
            <a:r>
              <a:rPr lang="en-US" sz="2400" u="sng" dirty="0" smtClean="0">
                <a:latin typeface="Times New Roman"/>
                <a:cs typeface="Times New Roman"/>
              </a:rPr>
              <a:t>┐</a:t>
            </a:r>
            <a:r>
              <a:rPr lang="en-US" sz="2400" u="sng" dirty="0" smtClean="0"/>
              <a:t> </a:t>
            </a:r>
            <a:r>
              <a:rPr lang="en-US" sz="2400" u="sng" dirty="0" smtClean="0">
                <a:latin typeface="Times New Roman"/>
                <a:cs typeface="Times New Roman"/>
              </a:rPr>
              <a:t>D)         </a:t>
            </a:r>
          </a:p>
          <a:p>
            <a:pPr lvl="2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 B</a:t>
            </a:r>
            <a:r>
              <a:rPr lang="en-US" sz="2400" dirty="0" smtClean="0"/>
              <a:t> &amp;</a:t>
            </a:r>
            <a:r>
              <a:rPr lang="en-US" sz="2400" dirty="0" smtClean="0">
                <a:latin typeface="Times New Roman"/>
                <a:cs typeface="Times New Roman"/>
              </a:rPr>
              <a:t> D                                            ┐A</a:t>
            </a:r>
            <a:r>
              <a:rPr lang="en-US" sz="2400" dirty="0" smtClean="0"/>
              <a:t> &amp;</a:t>
            </a:r>
            <a:r>
              <a:rPr lang="en-US" sz="2400" dirty="0" smtClean="0">
                <a:latin typeface="Times New Roman"/>
                <a:cs typeface="Times New Roman"/>
              </a:rPr>
              <a:t> ┐ C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Сложные модусы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Конструктивные</a:t>
            </a:r>
            <a:endParaRPr lang="en-US" dirty="0" smtClean="0"/>
          </a:p>
          <a:p>
            <a:r>
              <a:rPr lang="en-US" dirty="0" smtClean="0"/>
              <a:t>((A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 smtClean="0"/>
              <a:t>C) , (B </a:t>
            </a:r>
            <a:r>
              <a:rPr lang="en-US" dirty="0" smtClean="0">
                <a:latin typeface="Times New Roman"/>
                <a:cs typeface="Times New Roman"/>
              </a:rPr>
              <a:t> → C), (A v B)) →  C</a:t>
            </a:r>
          </a:p>
          <a:p>
            <a:r>
              <a:rPr lang="en-US" dirty="0" smtClean="0"/>
              <a:t>((A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 smtClean="0"/>
              <a:t>B) , (C </a:t>
            </a:r>
            <a:r>
              <a:rPr lang="en-US" dirty="0" smtClean="0">
                <a:latin typeface="Times New Roman"/>
                <a:cs typeface="Times New Roman"/>
              </a:rPr>
              <a:t> → D), (A v C)) →  B v D</a:t>
            </a:r>
          </a:p>
          <a:p>
            <a:pPr>
              <a:buNone/>
            </a:pPr>
            <a:r>
              <a:rPr lang="ru-RU" dirty="0" smtClean="0"/>
              <a:t>	Деструктивные</a:t>
            </a:r>
            <a:endParaRPr lang="en-US" dirty="0" smtClean="0"/>
          </a:p>
          <a:p>
            <a:r>
              <a:rPr lang="en-US" dirty="0" smtClean="0"/>
              <a:t>((A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 smtClean="0"/>
              <a:t>B) , (A </a:t>
            </a:r>
            <a:r>
              <a:rPr lang="en-US" dirty="0" smtClean="0">
                <a:latin typeface="Times New Roman"/>
                <a:cs typeface="Times New Roman"/>
              </a:rPr>
              <a:t> → C), (┐B v ┐C)) → ┐ A</a:t>
            </a:r>
          </a:p>
          <a:p>
            <a:r>
              <a:rPr lang="en-US" dirty="0" smtClean="0"/>
              <a:t>((A</a:t>
            </a:r>
            <a:r>
              <a:rPr lang="en-US" dirty="0" smtClean="0">
                <a:latin typeface="Times New Roman"/>
                <a:cs typeface="Times New Roman"/>
              </a:rPr>
              <a:t> → </a:t>
            </a:r>
            <a:r>
              <a:rPr lang="en-US" dirty="0" smtClean="0"/>
              <a:t>B) , (C </a:t>
            </a:r>
            <a:r>
              <a:rPr lang="en-US" dirty="0" smtClean="0">
                <a:latin typeface="Times New Roman"/>
                <a:cs typeface="Times New Roman"/>
              </a:rPr>
              <a:t> → D), (┐B v ┐D)) → ┐Av ┐C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Дилеммы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Scriptum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После изучения курса «Логика» студенты безошибочно решают задачи, подобные приведённым. Не говоря уже о заметном повышении «логичности» речи, что является явным выражением повышения логической культуры.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Развито ли критическое мышление у россиянина?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Умеют ли люди пользоваться своим мышлением?</a:t>
            </a:r>
          </a:p>
          <a:p>
            <a:r>
              <a:rPr lang="ru-RU" dirty="0" smtClean="0"/>
              <a:t>Распространённым является мнение, что критическое мышление и дедуктивные рассуждения доступны человеку от рождения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критическое мышление так важно?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Человек – это его решения (Ж.-П.Сартр)</a:t>
            </a:r>
          </a:p>
          <a:p>
            <a:r>
              <a:rPr lang="ru-RU" dirty="0" smtClean="0"/>
              <a:t>Человек принимает решения, руководствуясь либо рациональными, либо иррациональными мотивами</a:t>
            </a:r>
          </a:p>
        </p:txBody>
      </p:sp>
      <p:pic>
        <p:nvPicPr>
          <p:cNvPr id="5" name="Рисунок 4" descr="large_q1_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140968"/>
            <a:ext cx="2539355" cy="2539355"/>
          </a:xfrm>
          <a:prstGeom prst="rect">
            <a:avLst/>
          </a:prstGeom>
        </p:spPr>
      </p:pic>
      <p:pic>
        <p:nvPicPr>
          <p:cNvPr id="6" name="Рисунок 5" descr="shi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400506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Иррациональное принятие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Иррациональное принятие решений основывается на нашей эмоциональной оценке событий и действий других людей, либо на привычный паттернах поведения, заложенных в нас обществом: традициях, привычках, </a:t>
            </a:r>
            <a:r>
              <a:rPr lang="en-US" dirty="0" smtClean="0"/>
              <a:t>“wishful thinking”</a:t>
            </a:r>
            <a:r>
              <a:rPr lang="ru-RU" dirty="0" smtClean="0"/>
              <a:t> и т.п.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wishful-thinking-concept-sad-man-looking-down-human-face-expressions-emotions-746626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005064"/>
            <a:ext cx="3350466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Реактивное поведение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 протяжении большей части истории человечества, иррационального, «реактивного» или привычного поведения, было достаточно для жизни</a:t>
            </a:r>
          </a:p>
          <a:p>
            <a:endParaRPr lang="ru-RU" dirty="0"/>
          </a:p>
        </p:txBody>
      </p:sp>
      <p:pic>
        <p:nvPicPr>
          <p:cNvPr id="5" name="Рисунок 4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356992"/>
            <a:ext cx="4860032" cy="2733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Реактивное мышление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Попытка выйти за рамки привычной жизни наталкивалась на то, что реактивное мышление мешало человеку вырваться из круга знакомых, интуитивно воспринятых идей и решений</a:t>
            </a:r>
          </a:p>
          <a:p>
            <a:endParaRPr lang="ru-RU" dirty="0"/>
          </a:p>
        </p:txBody>
      </p:sp>
      <p:pic>
        <p:nvPicPr>
          <p:cNvPr id="4" name="Рисунок 3" descr="Pont-du-Gard-Facts-Featured-932x3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356992"/>
            <a:ext cx="7848872" cy="2939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Рациональное мышление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Современный, быстро меняющийся постиндустриальный мир высокого риска во многом обесценивает традицию, а реагировать на калейдоскоп событий адекватно не всегда возможно</a:t>
            </a:r>
          </a:p>
          <a:p>
            <a:r>
              <a:rPr lang="ru-RU" dirty="0" smtClean="0"/>
              <a:t>Только рациональное принятие решений позволяет предвидеть, предвосхищать происходящие события, принимая решения, адекватные обстановке ещё до того, как эта обстановка сложится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Логика и принятие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Именно логика – наука о правильном мышлении, является основой рационального принятия решения, позволяющего принимать адекватные обстановке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Логическая 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Повышение культуры логического мышления, практическое использование логики и смещение фокуса принятия решений в область рационального позволяет человеку планировать свою жизнь и достигать своих долгосрочных целей в быстро меняющемся мире</a:t>
            </a:r>
          </a:p>
          <a:p>
            <a:endParaRPr lang="ru-RU" dirty="0"/>
          </a:p>
        </p:txBody>
      </p:sp>
      <p:pic>
        <p:nvPicPr>
          <p:cNvPr id="5" name="Рисунок 4" descr="R-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149080"/>
            <a:ext cx="4104455" cy="2256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1544</TotalTime>
  <Words>684</Words>
  <Application>Microsoft Office PowerPoint</Application>
  <PresentationFormat>Экран (4:3)</PresentationFormat>
  <Paragraphs>86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Georgia</vt:lpstr>
      <vt:lpstr>Times New Roman</vt:lpstr>
      <vt:lpstr>Wingdings</vt:lpstr>
      <vt:lpstr>Wingdings 2</vt:lpstr>
      <vt:lpstr>Официальная</vt:lpstr>
      <vt:lpstr>Как развить критическое мышление преподавателя и студента с помощью логики? </vt:lpstr>
      <vt:lpstr>Развито ли критическое мышление у россиянина?</vt:lpstr>
      <vt:lpstr>Почему критическое мышление так важно?</vt:lpstr>
      <vt:lpstr>Иррациональное принятие решений</vt:lpstr>
      <vt:lpstr>Реактивное поведение</vt:lpstr>
      <vt:lpstr>Реактивное мышление</vt:lpstr>
      <vt:lpstr>Рациональное мышление</vt:lpstr>
      <vt:lpstr>Логика и принятие решения</vt:lpstr>
      <vt:lpstr>Логическая культура</vt:lpstr>
      <vt:lpstr>Верно ли умозаключение?</vt:lpstr>
      <vt:lpstr>Верно ли умозаключение?</vt:lpstr>
      <vt:lpstr>Презентация PowerPoint</vt:lpstr>
      <vt:lpstr>Загадочные цефеиды</vt:lpstr>
      <vt:lpstr>Логические операторы (знаки)</vt:lpstr>
      <vt:lpstr>Модусы</vt:lpstr>
      <vt:lpstr>Сложные модусы</vt:lpstr>
      <vt:lpstr>Дилеммы</vt:lpstr>
      <vt:lpstr>Post Scriptum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iloveubaby</dc:creator>
  <cp:lastModifiedBy>SITP</cp:lastModifiedBy>
  <cp:revision>119</cp:revision>
  <dcterms:created xsi:type="dcterms:W3CDTF">2017-01-20T08:56:38Z</dcterms:created>
  <dcterms:modified xsi:type="dcterms:W3CDTF">2018-03-30T09:30:03Z</dcterms:modified>
</cp:coreProperties>
</file>