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315" r:id="rId4"/>
    <p:sldId id="316" r:id="rId5"/>
    <p:sldId id="318" r:id="rId6"/>
    <p:sldId id="306" r:id="rId7"/>
    <p:sldId id="319" r:id="rId8"/>
    <p:sldId id="322" r:id="rId9"/>
    <p:sldId id="323" r:id="rId10"/>
    <p:sldId id="321" r:id="rId11"/>
  </p:sldIdLst>
  <p:sldSz cx="9144000" cy="6858000" type="screen4x3"/>
  <p:notesSz cx="6761163" cy="9942513"/>
  <p:custDataLst>
    <p:tags r:id="rId1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8"/>
    <a:srgbClr val="E1F5FF"/>
    <a:srgbClr val="D9F2FF"/>
    <a:srgbClr val="E5F6FF"/>
    <a:srgbClr val="A7E2FF"/>
    <a:srgbClr val="66CCFF"/>
    <a:srgbClr val="BDFFEE"/>
    <a:srgbClr val="E5FFF8"/>
    <a:srgbClr val="EFFFFB"/>
    <a:srgbClr val="00B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65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16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C790-5210-4A37-AF22-45F955ABA2E8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9E56-28BE-449D-9B56-A2C54539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2FFA118-98B4-441A-B806-B2DD08266A4E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290527-7B12-40E7-8D7E-E157CAAFA4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7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12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8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4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91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52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40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33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13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97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791B4-9330-4702-BEF1-DFA1927311C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736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794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3696"/>
            <a:ext cx="9139072" cy="68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524D-F140-4267-A645-F6A2651C92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51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43915-CBFC-4FD6-8005-C7D29C9E89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80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EED-7205-43B8-9796-240839029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1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EED-7205-43B8-9796-240839029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1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D2DBE-6F7D-4611-B7BE-20054C7446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0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AEF8C-C1EE-474B-8119-42887B93B7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99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A571F-87FC-4339-B266-D36A32A9267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72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75FE7-686C-4836-9FE9-02AFFAD128E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90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E0B90-A104-4485-A7D8-FED361E726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3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A8BDC-FAB2-4BA4-82C0-9397FEEE11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9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711E-923A-44A8-861F-A31145AAB9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11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7006D-EABA-4AF9-A5A4-4C0C1E0F77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52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157E4-6768-41B6-BB60-069E25C518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3696"/>
            <a:ext cx="9139072" cy="68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6012" y="2492896"/>
            <a:ext cx="7777162" cy="8679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smtClean="0">
                <a:latin typeface="+mn-lt"/>
              </a:rPr>
              <a:t>К семинару «Методический Олимп»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800" b="1" dirty="0" smtClean="0">
                <a:latin typeface="+mn-lt"/>
              </a:rPr>
              <a:t>29.11.2018</a:t>
            </a:r>
            <a:endParaRPr lang="ru-RU" sz="2800" b="1" dirty="0">
              <a:latin typeface="+mn-lt"/>
            </a:endParaRPr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2123728" y="3980575"/>
            <a:ext cx="604800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ru-RU" altLang="ru-RU" sz="1800" b="1" dirty="0"/>
              <a:t>к.э.н. Григорович Д.Б. – заместитель директора Центра электронного обучения и дистанционных образовательных технологий</a:t>
            </a:r>
          </a:p>
          <a:p>
            <a:pPr eaLnBrk="1" hangingPunct="1">
              <a:buNone/>
            </a:pPr>
            <a:r>
              <a:rPr lang="ru-RU" altLang="ru-RU" sz="1800" b="1" dirty="0"/>
              <a:t>к.э.н. Галкина Л.А</a:t>
            </a:r>
            <a:r>
              <a:rPr lang="ru-RU" altLang="ru-RU" sz="1800" b="1" dirty="0" smtClean="0"/>
              <a:t>. – начальник отдела разработки электронных образовательных ресурсов Центра </a:t>
            </a:r>
            <a:r>
              <a:rPr lang="ru-RU" altLang="ru-RU" sz="1800" b="1" dirty="0"/>
              <a:t>электронных образовательных </a:t>
            </a:r>
            <a:r>
              <a:rPr lang="ru-RU" altLang="ru-RU" sz="1800" b="1" dirty="0" smtClean="0"/>
              <a:t>ресурсов</a:t>
            </a:r>
            <a:endParaRPr lang="ru-RU" alt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781" y="260648"/>
            <a:ext cx="5053625" cy="16100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259632" y="1772816"/>
            <a:ext cx="7128792" cy="3672408"/>
          </a:xfrm>
          <a:prstGeom prst="roundRect">
            <a:avLst>
              <a:gd name="adj" fmla="val 10579"/>
            </a:avLst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800" dirty="0">
                <a:latin typeface="+mn-lt"/>
              </a:rPr>
              <a:t>Пять слагаемых успешного онлайн - курса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988840"/>
            <a:ext cx="74168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</a:rPr>
              <a:t>как сделать онлайн-курс заметным среди себе </a:t>
            </a:r>
            <a:r>
              <a:rPr lang="ru-RU" sz="2400" dirty="0" smtClean="0">
                <a:solidFill>
                  <a:srgbClr val="212121"/>
                </a:solidFill>
                <a:latin typeface="+mn-lt"/>
                <a:ea typeface="Calibri" panose="020F0502020204030204" pitchFamily="34" charset="0"/>
              </a:rPr>
              <a:t>подобных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21212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+mn-lt"/>
              </a:rPr>
              <a:t>как спланировать траекторию курса, чтобы слушатель не </a:t>
            </a:r>
            <a:r>
              <a:rPr lang="ru-RU" sz="2400" dirty="0" smtClean="0">
                <a:latin typeface="+mn-lt"/>
              </a:rPr>
              <a:t>заблудился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+mn-lt"/>
              </a:rPr>
              <a:t>как сделать каждый элемент курса </a:t>
            </a:r>
            <a:r>
              <a:rPr lang="ru-RU" sz="2400" dirty="0" smtClean="0">
                <a:latin typeface="+mn-lt"/>
              </a:rPr>
              <a:t>полезным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+mn-lt"/>
              </a:rPr>
              <a:t>как и почему онлайн курс создается </a:t>
            </a:r>
            <a:r>
              <a:rPr lang="ru-RU" sz="2400" dirty="0" smtClean="0">
                <a:latin typeface="+mn-lt"/>
              </a:rPr>
              <a:t>командой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+mn-lt"/>
              </a:rPr>
              <a:t>как довести курс до совершенства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828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18" y="1527645"/>
            <a:ext cx="7506268" cy="4076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318" y="447055"/>
            <a:ext cx="77771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>
                <a:latin typeface="+mn-lt"/>
              </a:rPr>
              <a:t>Феномен </a:t>
            </a:r>
            <a:r>
              <a:rPr lang="ru-RU" sz="2400" b="1" dirty="0" smtClean="0">
                <a:latin typeface="+mn-lt"/>
              </a:rPr>
              <a:t>онлайн-курсов</a:t>
            </a:r>
            <a:endParaRPr lang="ru-RU" sz="2400" b="1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2096873"/>
            <a:ext cx="3925979" cy="2945061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62" y="2096873"/>
            <a:ext cx="3970278" cy="2937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253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21944 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1088" y="1484784"/>
            <a:ext cx="2088232" cy="3528392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664296" y="1484784"/>
            <a:ext cx="2088232" cy="3528392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20280" y="1839597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</a:rPr>
              <a:t>Массовые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20280" y="2649919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</a:rPr>
              <a:t>Открытые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0280" y="3436727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</a:rPr>
              <a:t>Онлайн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20280" y="4247049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</a:rPr>
              <a:t>Курсы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5104" y="3403075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5104" y="4205243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13176" y="3436727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Online</a:t>
            </a:r>
            <a:endParaRPr lang="ru-RU" sz="2000" b="1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3176" y="4247049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Courses</a:t>
            </a:r>
            <a:endParaRPr lang="ru-RU" sz="2000" b="1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5104" y="3313616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65104" y="4134105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C</a:t>
            </a:r>
            <a:endParaRPr lang="ru-RU" sz="3600" b="1" dirty="0">
              <a:latin typeface="+mn-l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95936" y="1787624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95936" y="2600907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95936" y="3403075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95936" y="4205243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95936" y="1716486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2526808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3313616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134105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5318" y="447055"/>
            <a:ext cx="77771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>
                <a:latin typeface="+mn-lt"/>
              </a:rPr>
              <a:t>Феномен </a:t>
            </a:r>
            <a:r>
              <a:rPr lang="ru-RU" sz="2400" b="1" dirty="0" smtClean="0">
                <a:latin typeface="+mn-lt"/>
              </a:rPr>
              <a:t>онлайн-курсов</a:t>
            </a:r>
            <a:endParaRPr lang="ru-RU" sz="2400" b="1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2080" y="1695994"/>
            <a:ext cx="2196752" cy="1497804"/>
            <a:chOff x="5292080" y="1695994"/>
            <a:chExt cx="2196752" cy="14978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292080" y="1695994"/>
              <a:ext cx="1853444" cy="1497804"/>
            </a:xfrm>
            <a:prstGeom prst="roundRect">
              <a:avLst/>
            </a:prstGeom>
            <a:solidFill>
              <a:srgbClr val="E1F5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365104" y="1716486"/>
              <a:ext cx="2123728" cy="1456653"/>
              <a:chOff x="5365104" y="1716486"/>
              <a:chExt cx="2123728" cy="1456653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365104" y="1787624"/>
                <a:ext cx="576064" cy="504056"/>
              </a:xfrm>
              <a:prstGeom prst="roundRect">
                <a:avLst/>
              </a:prstGeom>
              <a:solidFill>
                <a:srgbClr val="66CCFF">
                  <a:alpha val="20000"/>
                </a:srgbClr>
              </a:solidFill>
              <a:ln w="6350">
                <a:solidFill>
                  <a:srgbClr val="0085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013176" y="1839597"/>
                <a:ext cx="14756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Massive</a:t>
                </a:r>
                <a:endParaRPr lang="ru-RU" sz="2000" b="1" dirty="0">
                  <a:latin typeface="+mn-lt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365104" y="2600907"/>
                <a:ext cx="576064" cy="504056"/>
              </a:xfrm>
              <a:prstGeom prst="roundRect">
                <a:avLst/>
              </a:prstGeom>
              <a:solidFill>
                <a:srgbClr val="66CCFF">
                  <a:alpha val="20000"/>
                </a:srgbClr>
              </a:solidFill>
              <a:ln w="6350">
                <a:solidFill>
                  <a:srgbClr val="0085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013176" y="2649919"/>
                <a:ext cx="14756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Open</a:t>
                </a:r>
                <a:endParaRPr lang="ru-RU" sz="2000" b="1" dirty="0">
                  <a:latin typeface="+mn-lt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365104" y="1716486"/>
                <a:ext cx="5760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>
                    <a:latin typeface="+mn-lt"/>
                  </a:rPr>
                  <a:t>М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365104" y="2526808"/>
                <a:ext cx="5760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>
                    <a:latin typeface="+mn-lt"/>
                  </a:rPr>
                  <a:t>О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608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115616" y="520081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n-lt"/>
              </a:rPr>
              <a:t>Тенденция в трансформации формата </a:t>
            </a:r>
            <a:r>
              <a:rPr lang="ru-RU" sz="2400" dirty="0" smtClean="0">
                <a:latin typeface="+mn-lt"/>
              </a:rPr>
              <a:t>онлайн-курсов</a:t>
            </a:r>
            <a:endParaRPr lang="ru-RU" sz="2400" dirty="0">
              <a:latin typeface="+mn-lt"/>
            </a:endParaRPr>
          </a:p>
          <a:p>
            <a:pPr algn="ctr"/>
            <a:r>
              <a:rPr lang="ru-RU" sz="2400" dirty="0">
                <a:latin typeface="+mn-lt"/>
              </a:rPr>
              <a:t>для </a:t>
            </a:r>
            <a:r>
              <a:rPr lang="ru-RU" sz="2400" dirty="0" smtClean="0">
                <a:latin typeface="+mn-lt"/>
              </a:rPr>
              <a:t>высшего </a:t>
            </a:r>
            <a:r>
              <a:rPr lang="ru-RU" sz="2400" dirty="0">
                <a:latin typeface="+mn-lt"/>
              </a:rPr>
              <a:t>и дополнительного образования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21088" y="1484784"/>
            <a:ext cx="2088232" cy="3528392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64296" y="1484784"/>
            <a:ext cx="2088232" cy="3528392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20280" y="3436727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</a:rPr>
              <a:t>Онлайн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20280" y="4247049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+mn-lt"/>
              </a:rPr>
              <a:t>Курсы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65104" y="1787624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13176" y="1839597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Small</a:t>
            </a:r>
            <a:endParaRPr lang="ru-RU" sz="2000" b="1" dirty="0">
              <a:latin typeface="+mn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65104" y="2600907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365104" y="3403075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365104" y="4205243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13176" y="2649919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Private</a:t>
            </a:r>
            <a:endParaRPr lang="ru-RU" sz="2000" b="1" dirty="0">
              <a:latin typeface="+mn-lt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013176" y="3436727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Online</a:t>
            </a:r>
            <a:endParaRPr lang="ru-RU" sz="2000" b="1" dirty="0">
              <a:latin typeface="+mn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013176" y="4247049"/>
            <a:ext cx="1475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Courses</a:t>
            </a:r>
            <a:endParaRPr lang="ru-RU" sz="2000" b="1" dirty="0">
              <a:latin typeface="+mn-l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65104" y="1716486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S</a:t>
            </a:r>
            <a:endParaRPr lang="ru-RU" sz="3600" b="1" dirty="0">
              <a:latin typeface="+mn-l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65104" y="2526808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P</a:t>
            </a:r>
            <a:endParaRPr lang="ru-RU" sz="3600" b="1" dirty="0">
              <a:latin typeface="+mn-lt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65104" y="3313616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365104" y="4134105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+mn-lt"/>
              </a:rPr>
              <a:t>C</a:t>
            </a:r>
            <a:endParaRPr lang="ru-RU" sz="3600" b="1" dirty="0">
              <a:latin typeface="+mn-lt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995936" y="1787624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995936" y="2600907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995936" y="3403075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995936" y="4205243"/>
            <a:ext cx="576064" cy="504056"/>
          </a:xfrm>
          <a:prstGeom prst="roundRect">
            <a:avLst/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995936" y="3313616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О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995936" y="4134105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318" y="447055"/>
            <a:ext cx="77771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>
                <a:latin typeface="+mn-lt"/>
              </a:rPr>
              <a:t>Феномен </a:t>
            </a:r>
            <a:r>
              <a:rPr lang="ru-RU" sz="2400" b="1" dirty="0" smtClean="0">
                <a:latin typeface="+mn-lt"/>
              </a:rPr>
              <a:t>онлайн-курсов</a:t>
            </a:r>
            <a:endParaRPr lang="ru-RU" sz="2400" b="1" dirty="0"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20280" y="1716486"/>
            <a:ext cx="2051720" cy="1456653"/>
            <a:chOff x="2520280" y="1716486"/>
            <a:chExt cx="2051720" cy="145665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520280" y="1839597"/>
              <a:ext cx="14756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latin typeface="+mn-lt"/>
                </a:rPr>
                <a:t>Массовые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20280" y="2649919"/>
              <a:ext cx="14756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latin typeface="+mn-lt"/>
                </a:rPr>
                <a:t>Открытые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995936" y="1716486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latin typeface="+mn-lt"/>
                </a:rPr>
                <a:t>М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995936" y="2526808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latin typeface="+mn-lt"/>
                </a:rPr>
                <a:t>О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92080" y="1695994"/>
            <a:ext cx="2196752" cy="1497804"/>
            <a:chOff x="5292080" y="1695994"/>
            <a:chExt cx="2196752" cy="149780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292080" y="1695994"/>
              <a:ext cx="1853444" cy="1497804"/>
            </a:xfrm>
            <a:prstGeom prst="roundRect">
              <a:avLst/>
            </a:prstGeom>
            <a:solidFill>
              <a:srgbClr val="E1F5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5365104" y="1716486"/>
              <a:ext cx="2123728" cy="1456653"/>
              <a:chOff x="5365104" y="1716486"/>
              <a:chExt cx="2123728" cy="145665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5365104" y="1787624"/>
                <a:ext cx="576064" cy="504056"/>
              </a:xfrm>
              <a:prstGeom prst="roundRect">
                <a:avLst/>
              </a:prstGeom>
              <a:solidFill>
                <a:srgbClr val="66CCFF">
                  <a:alpha val="20000"/>
                </a:srgbClr>
              </a:solidFill>
              <a:ln w="6350">
                <a:solidFill>
                  <a:srgbClr val="0085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013176" y="1839597"/>
                <a:ext cx="14756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Massive</a:t>
                </a:r>
                <a:endParaRPr lang="ru-RU" sz="2000" b="1" dirty="0">
                  <a:latin typeface="+mn-lt"/>
                </a:endParaRPr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365104" y="2600907"/>
                <a:ext cx="576064" cy="504056"/>
              </a:xfrm>
              <a:prstGeom prst="roundRect">
                <a:avLst/>
              </a:prstGeom>
              <a:solidFill>
                <a:srgbClr val="66CCFF">
                  <a:alpha val="20000"/>
                </a:srgbClr>
              </a:solidFill>
              <a:ln w="6350">
                <a:solidFill>
                  <a:srgbClr val="0085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013176" y="2649919"/>
                <a:ext cx="14756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Open</a:t>
                </a:r>
                <a:endParaRPr lang="ru-RU" sz="2000" b="1" dirty="0">
                  <a:latin typeface="+mn-lt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5365104" y="1716486"/>
                <a:ext cx="5760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>
                    <a:latin typeface="+mn-lt"/>
                  </a:rPr>
                  <a:t>М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365104" y="2526808"/>
                <a:ext cx="5760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>
                    <a:latin typeface="+mn-lt"/>
                  </a:rPr>
                  <a:t>О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5259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7055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+mj-lt"/>
              </a:rPr>
              <a:t>Что такое онлайн-курс?</a:t>
            </a:r>
            <a:endParaRPr lang="ru-RU" sz="2400" b="1" dirty="0"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71600" y="1340767"/>
            <a:ext cx="7776864" cy="4608513"/>
          </a:xfrm>
          <a:prstGeom prst="roundRect">
            <a:avLst>
              <a:gd name="adj" fmla="val 10579"/>
            </a:avLst>
          </a:prstGeom>
          <a:solidFill>
            <a:srgbClr val="66CCFF">
              <a:alpha val="20000"/>
            </a:srgbClr>
          </a:solidFill>
          <a:ln w="6350"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15616" y="134076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     </a:t>
            </a:r>
            <a:r>
              <a:rPr lang="ru-RU" sz="2400" b="1" dirty="0" smtClean="0">
                <a:latin typeface="+mn-lt"/>
              </a:rPr>
              <a:t>Онлайн-курс - </a:t>
            </a:r>
            <a:r>
              <a:rPr lang="ru-RU" sz="2400" dirty="0" smtClean="0">
                <a:latin typeface="+mn-lt"/>
              </a:rPr>
              <a:t>это целенаправленная и </a:t>
            </a:r>
            <a:r>
              <a:rPr lang="ru-RU" sz="2400" dirty="0">
                <a:latin typeface="+mn-lt"/>
              </a:rPr>
              <a:t>определенным образом структурированная совокупность видов, форм и средств учебной деятельности, реализуемая с применением </a:t>
            </a:r>
            <a:r>
              <a:rPr lang="ru-RU" sz="2400" dirty="0" smtClean="0">
                <a:latin typeface="+mn-lt"/>
              </a:rPr>
              <a:t>исключительно электронного </a:t>
            </a:r>
            <a:r>
              <a:rPr lang="ru-RU" sz="2400" dirty="0">
                <a:latin typeface="+mn-lt"/>
              </a:rPr>
              <a:t>обучения, дистанционных образовательных технологий на основе комплекса взаимосвязанных в рамках единого педагогического сценария </a:t>
            </a:r>
            <a:r>
              <a:rPr lang="ru-RU" sz="2400" dirty="0" smtClean="0">
                <a:latin typeface="+mn-lt"/>
              </a:rPr>
              <a:t>электронных образовательных ресурсов.</a:t>
            </a:r>
          </a:p>
          <a:p>
            <a:r>
              <a:rPr lang="ru-RU" sz="2000" dirty="0" smtClean="0"/>
              <a:t>     </a:t>
            </a:r>
            <a:r>
              <a:rPr lang="ru-RU" sz="2400" dirty="0" smtClean="0">
                <a:latin typeface="+mn-lt"/>
              </a:rPr>
              <a:t>Онлайн-курс обеспечивает </a:t>
            </a:r>
            <a:r>
              <a:rPr lang="ru-RU" sz="2400" dirty="0">
                <a:latin typeface="+mn-lt"/>
              </a:rPr>
              <a:t>достижение конкретных результатов и </a:t>
            </a:r>
            <a:r>
              <a:rPr lang="ru-RU" sz="2400" dirty="0" smtClean="0">
                <a:latin typeface="+mn-lt"/>
              </a:rPr>
              <a:t>направлен </a:t>
            </a:r>
            <a:r>
              <a:rPr lang="ru-RU" sz="2400" dirty="0">
                <a:latin typeface="+mn-lt"/>
              </a:rPr>
              <a:t>на формирование предусмотренных образовательными программами высшего образования </a:t>
            </a:r>
            <a:r>
              <a:rPr lang="ru-RU" sz="2400" dirty="0" smtClean="0">
                <a:latin typeface="+mn-lt"/>
              </a:rPr>
              <a:t>компетенций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577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03039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>
                <a:latin typeface="+mj-lt"/>
              </a:rPr>
              <a:t>Обучающая последовательность онлайн-курса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-99392"/>
            <a:ext cx="936104" cy="70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2161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документ 22"/>
          <p:cNvSpPr/>
          <p:nvPr/>
        </p:nvSpPr>
        <p:spPr>
          <a:xfrm rot="16200000">
            <a:off x="7787040" y="3096339"/>
            <a:ext cx="1512168" cy="453415"/>
          </a:xfrm>
          <a:prstGeom prst="flowChartDocumen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94249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337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78425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70513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62601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054689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846777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638865" y="2564904"/>
            <a:ext cx="79208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430952" y="2564904"/>
            <a:ext cx="885463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8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88" y="3028924"/>
            <a:ext cx="609524" cy="584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642" y="3092405"/>
            <a:ext cx="533333" cy="596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609" y="3116945"/>
            <a:ext cx="792088" cy="51560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618" y="3041622"/>
            <a:ext cx="609524" cy="58412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979" y="3091267"/>
            <a:ext cx="533333" cy="59682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4733" y="3091268"/>
            <a:ext cx="645831" cy="5344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111" y="3041622"/>
            <a:ext cx="609524" cy="58412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198" y="3041622"/>
            <a:ext cx="609524" cy="5841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759" y="3091267"/>
            <a:ext cx="645831" cy="53448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079" y="3091267"/>
            <a:ext cx="533333" cy="596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041622"/>
            <a:ext cx="609524" cy="584127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>
            <a:off x="302161" y="2276872"/>
            <a:ext cx="2513185" cy="0"/>
          </a:xfrm>
          <a:prstGeom prst="straightConnector1">
            <a:avLst/>
          </a:prstGeom>
          <a:ln w="635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9517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708920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200" b="1" dirty="0" smtClean="0">
                <a:latin typeface="+mj-lt"/>
              </a:rPr>
              <a:t>Онлайн-курс – это больше, чем ЭОР</a:t>
            </a:r>
            <a:endParaRPr lang="ru-RU" sz="32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008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412776"/>
            <a:ext cx="8068476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04664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+mj-lt"/>
              </a:rPr>
              <a:t>Открытая онлайн-академия Финансового университета</a:t>
            </a:r>
            <a:endParaRPr lang="ru-RU" sz="24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790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04664"/>
            <a:ext cx="820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 smtClean="0">
                <a:latin typeface="+mj-lt"/>
              </a:rPr>
              <a:t>Открытая онлайн-академия Финансового университета</a:t>
            </a:r>
            <a:endParaRPr lang="ru-RU" sz="24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052736"/>
            <a:ext cx="7287772" cy="5510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781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4F2A6CE-4A20-4C3D-AC74-6ECD450C410D}"/>
  <p:tag name="ISPRING_RESOURCE_FOLDER" val="E:\МОЯ ПАПКА\Доклады\уч_сов_20_12\выступ_униар\"/>
  <p:tag name="ISPRING_PRESENTATION_PATH" val="E:\МОЯ ПАПКА\Доклады\уч_сов_20_12\выступ_униар.ppt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5000&quot; id=&quot;{8360B872-5885-4725-A7D8-7F20FA20748A}&quot; pptId=&quot;256&quot; transitionDuration=&quot;0&quot;/&gt;&#10;    &lt;slide duration=&quot;5000&quot; id=&quot;{D0CF3750-9E90-4B91-A7CF-ED84B034112E}&quot; pptId=&quot;274&quot; transitionDuration=&quot;0&quot;/&gt;&#10;    &lt;slide duration=&quot;5000&quot; id=&quot;{6C276B62-C523-4DCB-A1C2-A5AFD682F390}&quot; pptId=&quot;283&quot; transitionDuration=&quot;0&quot;/&gt;&#10;    &lt;slide duration=&quot;6147&quot; id=&quot;{791E340B-C8EB-4988-B808-ACCF57F11B74}&quot; pptId=&quot;281&quot; transitionDuration=&quot;0&quot;/&gt;&#10;    &lt;slide duration=&quot;5000&quot; id=&quot;{DB1D7330-41AE-4124-AED4-E705CC7A366E}&quot; pptId=&quot;291&quot; transitionDuration=&quot;0&quot;/&gt;&#10;    &lt;slide duration=&quot;5000&quot; id=&quot;{A1BFBFED-CB44-466C-8536-51D82CA0637F}&quot; pptId=&quot;282&quot; transitionDuration=&quot;0&quot;/&gt;&#10;    &lt;slide duration=&quot;5000&quot; id=&quot;{CD30FA6F-BC18-4D0D-A5CF-F030D419891A}&quot; pptId=&quot;279&quot; transitionDuration=&quot;0&quot;/&gt;&#10;    &lt;slide duration=&quot;5000&quot; id=&quot;{327BFC39-5985-4BD3-98AD-8B454EEF9437}&quot; pptId=&quot;287&quot; transitionDuration=&quot;0&quot;/&gt;&#10;    &lt;slide duration=&quot;5000&quot; id=&quot;{F93417CC-F6D3-477E-9480-1C4349F4E53C}&quot; pptId=&quot;285&quot; transitionDuration=&quot;0&quot;/&gt;&#10;    &lt;slide duration=&quot;5000&quot; id=&quot;{4C99D4F2-C31B-46D2-9083-C66591B4B83C}&quot; pptId=&quot;290&quot; transitionDuration=&quot;0&quot;/&gt;&#10;    &lt;slide duration=&quot;5000&quot; id=&quot;{0716B629-F9AC-41A2-9129-241E7E478D75}&quot; pptId=&quot;286&quot; transitionDuration=&quot;0&quot;/&gt;&#10;    &lt;slide duration=&quot;5000&quot; id=&quot;{C4CC6294-9F31-4A1A-B9B1-9BED25043CC4}&quot; pptId=&quot;277&quot; transitionDuration=&quot;0&quot;/&gt;&#10;  &lt;/slides&gt;&#10;&#10;  &lt;narration&gt;&#10;    &lt;videoTracks&gt;&#10;      &lt;videoTrack duration=&quot;6196&quot; muted=&quot;false&quot; slideId=&quot;{791E340B-C8EB-4988-B808-ACCF57F11B74}&quot; startTime=&quot;0&quot; stepIndex=&quot;0&quot; volume=&quot;1&quot;&gt;&#10;        &lt;file modifyTime=&quot;2016-04-09T10:59:47&quot; size=&quot;21555469&quot;&gt;&#10;          &lt;path full=&quot;E:\МОЯ ПАПКА\Доклады\уч_сов_20_12\выступ_униар\video\video1.mkv&quot; relative=&quot;выступ_униар\video\video1.mkv&quot; resource=&quot;video1.mkv&quot;/&gt;&#10;        &lt;/file&gt;&#10;        &lt;trim end=&quot;49&quot; start=&quot;0&quot;/&gt;&#10;        &lt;video height=&quot;480&quot; width=&quot;640&quot;/&gt;&#10;        &lt;audio channels=&quot;2&quot; sampleRate=&quot;44100&quot;/&gt;&#10;      &lt;/videoTrack&gt;&#10;    &lt;/videoTracks&gt;&#10;  &lt;/narration&gt;&#10;&#10;&lt;/presentation&gt;&#10;"/>
  <p:tag name="ISPRING_RESOURCE_PATHS_HASH_PRESENTER" val="195d9a86d38171e5b5a85851a3e7349efe17d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360B872-5885-4725-A7D8-7F20FA20748A}"/>
  <p:tag name="GENSWF_ADVANCE_TIME" val="5"/>
  <p:tag name="ISPRING_CUSTOM_TIMING_USED" val="1"/>
</p:tagLst>
</file>

<file path=ppt/theme/theme1.xml><?xml version="1.0" encoding="utf-8"?>
<a:theme xmlns:a="http://schemas.openxmlformats.org/drawingml/2006/main" name="Шаблон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Шаблон7</Template>
  <TotalTime>7191</TotalTime>
  <Words>219</Words>
  <Application>Microsoft Office PowerPoint</Application>
  <PresentationFormat>Экран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Шаблон7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Dworakowski</dc:creator>
  <cp:lastModifiedBy>Григорович Дмитрий Борисович</cp:lastModifiedBy>
  <cp:revision>422</cp:revision>
  <cp:lastPrinted>2018-11-26T16:06:11Z</cp:lastPrinted>
  <dcterms:created xsi:type="dcterms:W3CDTF">2010-09-28T15:39:56Z</dcterms:created>
  <dcterms:modified xsi:type="dcterms:W3CDTF">2018-11-30T08:49:58Z</dcterms:modified>
</cp:coreProperties>
</file>