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2" r:id="rId4"/>
    <p:sldId id="289" r:id="rId5"/>
    <p:sldId id="290" r:id="rId6"/>
    <p:sldId id="259" r:id="rId7"/>
    <p:sldId id="267" r:id="rId8"/>
    <p:sldId id="260" r:id="rId9"/>
    <p:sldId id="284" r:id="rId10"/>
    <p:sldId id="285" r:id="rId11"/>
    <p:sldId id="286" r:id="rId12"/>
    <p:sldId id="287" r:id="rId13"/>
    <p:sldId id="288" r:id="rId14"/>
    <p:sldId id="293" r:id="rId15"/>
    <p:sldId id="291" r:id="rId16"/>
    <p:sldId id="28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1001" y="1689100"/>
            <a:ext cx="9853612" cy="23621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 результатах первого выпуска аспирантов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Пухова М.М., Начальник управления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аспирантуры и докторантуры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393787"/>
              </p:ext>
            </p:extLst>
          </p:nvPr>
        </p:nvGraphicFramePr>
        <p:xfrm>
          <a:off x="1554480" y="19960"/>
          <a:ext cx="9535886" cy="6724874"/>
        </p:xfrm>
        <a:graphic>
          <a:graphicData uri="http://schemas.openxmlformats.org/drawingml/2006/table">
            <a:tbl>
              <a:tblPr/>
              <a:tblGrid>
                <a:gridCol w="8123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550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аспирантов, рекомендованных к ГИА 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разрезе департаментов/кафедр)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Количество аспирантов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менеджмента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общественных финансов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экономической теории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корпоративных финансов и корпоративного управления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мировой экономики и мировых финансов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налоговой политики и </a:t>
                      </a:r>
                      <a:r>
                        <a:rPr lang="ru-RU" sz="1700" dirty="0" err="1">
                          <a:latin typeface="Times New Roman"/>
                          <a:ea typeface="Calibri"/>
                          <a:cs typeface="Times New Roman"/>
                        </a:rPr>
                        <a:t>таможенно-тарифного</a:t>
                      </a: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 регулирования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учета, анализа и аудита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финансовых рынков и финансовых банков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социологии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политологии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правового регулирования экономической деятельности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Департамент страхования и экономики социальной сферы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Кафедра  «Анализ рисков и экономическая безопасность»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Кафедра«Государственное и муниципальное управление»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Кафедра  «Системный анализ в экономике»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Кафедра«Экономика организации»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454292"/>
            <a:ext cx="9505995" cy="1280890"/>
          </a:xfrm>
        </p:spPr>
        <p:txBody>
          <a:bodyPr/>
          <a:lstStyle/>
          <a:p>
            <a:pPr algn="ctr"/>
            <a:r>
              <a:rPr lang="ru-RU" dirty="0" smtClean="0"/>
              <a:t>Результаты государственной итоговой аттестации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85435"/>
              </p:ext>
            </p:extLst>
          </p:nvPr>
        </p:nvGraphicFramePr>
        <p:xfrm>
          <a:off x="431073" y="1711232"/>
          <a:ext cx="10998927" cy="4441373"/>
        </p:xfrm>
        <a:graphic>
          <a:graphicData uri="http://schemas.openxmlformats.org/drawingml/2006/table">
            <a:tbl>
              <a:tblPr/>
              <a:tblGrid>
                <a:gridCol w="2896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7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Государственный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экзамен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(чел.)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Доля аспирантов,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сдавших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государственный экзамен  (%)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Научный доклад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(чел.)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Доля аспирантов,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защитивших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научный доклад (%)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«ОТЛИЧНО»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82,5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«ХОРОШО»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«УДОВЛЕНТВОРИТЕЛЬНО»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«НЕУДОВЛЕТВОРИТЕЛЬНО»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ВСЕГО  АСПИРАНТОВ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5" marR="64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4653"/>
              </p:ext>
            </p:extLst>
          </p:nvPr>
        </p:nvGraphicFramePr>
        <p:xfrm>
          <a:off x="391888" y="19959"/>
          <a:ext cx="11482251" cy="6970694"/>
        </p:xfrm>
        <a:graphic>
          <a:graphicData uri="http://schemas.openxmlformats.org/drawingml/2006/table">
            <a:tbl>
              <a:tblPr/>
              <a:tblGrid>
                <a:gridCol w="8056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20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аспирантов, рекомендованных к защите после успешного прохождения ГИА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разрезе департаментов/кафедр)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аспирантов,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рекомендован-ных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к ГИА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аспирантов,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рекомендован-ных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к защите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менеджмента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общественных финансов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экономической теории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корпоративных финансов и корпоративного управления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мировой экономики и мировых финансов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налоговой политики и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таможенно-тарифного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регулирования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учета, анализа и аудита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финансовых рынков и финансовых банков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социологии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политологии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правового регулирования экономической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Департамент страхования и экономики социальной сферы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Кафедра  «Анализ рисков и экономическая безопасность»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Кафедра«Государственное и муниципальное управление»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Кафедра  «Системный анализ в экономике»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Кафедра«Экономика организации»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102" y="297538"/>
            <a:ext cx="8911687" cy="87811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аспирантов, рекомендованных к защите после успешного прохождения ГИА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разрезе программ аспирантуры)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89455"/>
              </p:ext>
            </p:extLst>
          </p:nvPr>
        </p:nvGraphicFramePr>
        <p:xfrm>
          <a:off x="640080" y="1055754"/>
          <a:ext cx="10711542" cy="5485445"/>
        </p:xfrm>
        <a:graphic>
          <a:graphicData uri="http://schemas.openxmlformats.org/drawingml/2006/table">
            <a:tbl>
              <a:tblPr/>
              <a:tblGrid>
                <a:gridCol w="4349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7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Программа аспирантуры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Рекомендованы к ГИА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Рекомендованы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защите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08.00.01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Экономическая теория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08.00.05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Экономика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управление народным хозяйством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08.00.10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Финансы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денежное обращение и кредит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08.00.12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Бухгалтерский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учёт, статистика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4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08.00.14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Мировая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3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12.00.01, 12.00.02, 12.00.03, 12.00.04, 12.00.08, 12.00.13, </a:t>
                      </a:r>
                      <a:r>
                        <a:rPr lang="ru-RU" sz="18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12.00.14 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Программы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направлению «Юриспруденция»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23.00.02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Политические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институты, процессы и технологии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4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latin typeface="Times New Roman"/>
                          <a:ea typeface="Times New Roman"/>
                          <a:cs typeface="Times New Roman"/>
                        </a:rPr>
                        <a:t>09.00.11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Социальная философия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51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69%)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1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Аспиранты, уже работающие преподавателями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(7,4 % от общего количества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473200"/>
            <a:ext cx="10996612" cy="5384800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ru-RU" sz="1600" dirty="0" err="1" smtClean="0"/>
              <a:t>Лымарь</a:t>
            </a:r>
            <a:r>
              <a:rPr lang="ru-RU" sz="1600" dirty="0" smtClean="0"/>
              <a:t> </a:t>
            </a:r>
            <a:r>
              <a:rPr lang="ru-RU" sz="1600" dirty="0"/>
              <a:t>Марина Павловна – старший преподаватель в Департаменте языковой подготовки (аспирантка Департамент учета, анализа и аудита).</a:t>
            </a:r>
          </a:p>
          <a:p>
            <a:pPr lvl="0"/>
            <a:r>
              <a:rPr lang="ru-RU" sz="1600" dirty="0"/>
              <a:t>Гордова Марина Алексеевна -  старший преподаватель и аспирантка Департамент учета, анализа и аудита.</a:t>
            </a:r>
          </a:p>
          <a:p>
            <a:pPr lvl="0"/>
            <a:r>
              <a:rPr lang="ru-RU" sz="1600" dirty="0"/>
              <a:t>Дронова Светлана Юрьевна – старший преподаватель в Департаменте языковой подготовки (аспирантка Департамент учета, анализа и аудита)</a:t>
            </a:r>
          </a:p>
          <a:p>
            <a:pPr lvl="0"/>
            <a:r>
              <a:rPr lang="ru-RU" sz="1600" dirty="0"/>
              <a:t>Венгеровский Евгений Леонидович – преподаватель и аспирант Департамента правового регулирования экономической деятельности.</a:t>
            </a:r>
          </a:p>
          <a:p>
            <a:pPr lvl="0"/>
            <a:r>
              <a:rPr lang="ru-RU" sz="1600" dirty="0"/>
              <a:t>Горбань Анастасия Аркадьевна – преподаватель Департамента экономической теории</a:t>
            </a:r>
          </a:p>
          <a:p>
            <a:pPr lvl="0"/>
            <a:r>
              <a:rPr lang="ru-RU" sz="1600" dirty="0" err="1"/>
              <a:t>Гребенкина</a:t>
            </a:r>
            <a:r>
              <a:rPr lang="ru-RU" sz="1600" dirty="0"/>
              <a:t> Светлана Александровна – преподаватель кафедры «Анализ рисков и экономическая безопасность» (внешний совместитель)</a:t>
            </a:r>
          </a:p>
          <a:p>
            <a:pPr lvl="0"/>
            <a:r>
              <a:rPr lang="ru-RU" sz="1600" dirty="0" err="1"/>
              <a:t>Збрищак</a:t>
            </a:r>
            <a:r>
              <a:rPr lang="ru-RU" sz="1600" dirty="0"/>
              <a:t> Светлана Георгиевна – старший преподаватель кафедры «Системный анализ в экономике» (внешний совместитель)</a:t>
            </a:r>
          </a:p>
          <a:p>
            <a:pPr lvl="0"/>
            <a:r>
              <a:rPr lang="ru-RU" sz="1600" dirty="0" err="1"/>
              <a:t>Балынин</a:t>
            </a:r>
            <a:r>
              <a:rPr lang="ru-RU" sz="1600" dirty="0"/>
              <a:t> Игорь Викторович – преподаватель Департамента общественных финансов</a:t>
            </a:r>
          </a:p>
          <a:p>
            <a:pPr lvl="0"/>
            <a:r>
              <a:rPr lang="ru-RU" sz="1600" dirty="0" err="1"/>
              <a:t>Ложечко</a:t>
            </a:r>
            <a:r>
              <a:rPr lang="ru-RU" sz="1600" dirty="0"/>
              <a:t> Александр Сергеевич – ассистент Департамента общественных финансов</a:t>
            </a:r>
          </a:p>
          <a:p>
            <a:r>
              <a:rPr lang="ru-RU" sz="1600" dirty="0"/>
              <a:t> Омарова Лейла Бунияминовна – старший преподаватель Департамент социологии (штатный совместитель</a:t>
            </a:r>
          </a:p>
        </p:txBody>
      </p:sp>
    </p:spTree>
    <p:extLst>
      <p:ext uri="{BB962C8B-B14F-4D97-AF65-F5344CB8AC3E}">
        <p14:creationId xmlns:p14="http://schemas.microsoft.com/office/powerpoint/2010/main" val="2646308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проблемы государственной итоговой аттестации в аспирантуре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41500" y="2133600"/>
            <a:ext cx="9663112" cy="393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sz="2400" dirty="0" smtClean="0"/>
              <a:t>Назначение председателей госкомиссий, которые могут присутствовать на  государственных аттестационных испытаниях</a:t>
            </a:r>
          </a:p>
          <a:p>
            <a:r>
              <a:rPr lang="ru-RU" sz="2400" dirty="0" smtClean="0"/>
              <a:t>Нарушение сроков подготовки диссертации </a:t>
            </a:r>
          </a:p>
          <a:p>
            <a:r>
              <a:rPr lang="ru-RU" sz="2400" dirty="0" smtClean="0"/>
              <a:t>Отсутствие понимания у ряда профильных структурных подразделений всей специфики проведения ГИА у аспирантов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0825" y="2579910"/>
            <a:ext cx="8036975" cy="81099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5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Аспирантура как третий уровень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116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настоящее время аспирантура является третьим уровнем образования, который предусматривает завершение процесса обучения принятием решения о присвоении по результатам </a:t>
            </a:r>
            <a:r>
              <a:rPr lang="ru-RU" sz="2800" dirty="0" smtClean="0">
                <a:solidFill>
                  <a:schemeClr val="tx1"/>
                </a:solidFill>
              </a:rPr>
              <a:t>государственной итоговой аттестации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квалификации «Исследователь. Преподаватель-исследователь» </a:t>
            </a:r>
            <a:r>
              <a:rPr lang="ru-RU" sz="2800" dirty="0">
                <a:solidFill>
                  <a:schemeClr val="tx1"/>
                </a:solidFill>
              </a:rPr>
              <a:t>и выдаче документа государственного образца о высшем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4588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93" y="419100"/>
            <a:ext cx="9734214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75615"/>
              </p:ext>
            </p:extLst>
          </p:nvPr>
        </p:nvGraphicFramePr>
        <p:xfrm>
          <a:off x="1079500" y="419101"/>
          <a:ext cx="9931399" cy="611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7652">
                  <a:extLst>
                    <a:ext uri="{9D8B030D-6E8A-4147-A177-3AD203B41FA5}">
                      <a16:colId xmlns:a16="http://schemas.microsoft.com/office/drawing/2014/main" val="4027562180"/>
                    </a:ext>
                  </a:extLst>
                </a:gridCol>
                <a:gridCol w="6763747">
                  <a:extLst>
                    <a:ext uri="{9D8B030D-6E8A-4147-A177-3AD203B41FA5}">
                      <a16:colId xmlns:a16="http://schemas.microsoft.com/office/drawing/2014/main" val="1635120607"/>
                    </a:ext>
                  </a:extLst>
                </a:gridCol>
              </a:tblGrid>
              <a:tr h="1099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Код, наименование направления подготовки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686" marR="136686" marT="136686" marB="136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Программы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аспирантуры очной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и заочной форм обучения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6686" marR="136686" marT="136686" marB="136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35914"/>
                  </a:ext>
                </a:extLst>
              </a:tr>
              <a:tr h="695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10.06.01 Информационная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Методы и системы защиты информации, информационная безопасность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(только очная форма обучения -  4 года)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34512"/>
                  </a:ext>
                </a:extLst>
              </a:tr>
              <a:tr h="695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09.06.01 Информатика и вычислительная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техника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(новая программа)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​Математическое моделирование, численные методы и комплексы программ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(только очная форма обучения – 4 года)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59797"/>
                  </a:ext>
                </a:extLst>
              </a:tr>
              <a:tr h="69560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38.06.01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Бухгалтерский учет,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статистика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66132"/>
                  </a:ext>
                </a:extLst>
              </a:tr>
              <a:tr h="357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Математические и инструментальные методы экономики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66477"/>
                  </a:ext>
                </a:extLst>
              </a:tr>
              <a:tr h="357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Мировая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008640"/>
                  </a:ext>
                </a:extLst>
              </a:tr>
              <a:tr h="357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Финансы, денежное обращение и кредит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488966"/>
                  </a:ext>
                </a:extLst>
              </a:tr>
              <a:tr h="357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Экономика и управление народным хозяйством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172200"/>
                  </a:ext>
                </a:extLst>
              </a:tr>
              <a:tr h="357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Экономическая теория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44450"/>
                  </a:ext>
                </a:extLst>
              </a:tr>
              <a:tr h="5840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39.06.01 Социологические науки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Социология управления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99542"/>
                  </a:ext>
                </a:extLst>
              </a:tr>
              <a:tr h="3579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Экономическая социология и демография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06879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69383"/>
              </p:ext>
            </p:extLst>
          </p:nvPr>
        </p:nvGraphicFramePr>
        <p:xfrm>
          <a:off x="1117600" y="496389"/>
          <a:ext cx="10248900" cy="6035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8920">
                  <a:extLst>
                    <a:ext uri="{9D8B030D-6E8A-4147-A177-3AD203B41FA5}">
                      <a16:colId xmlns:a16="http://schemas.microsoft.com/office/drawing/2014/main" val="347716145"/>
                    </a:ext>
                  </a:extLst>
                </a:gridCol>
                <a:gridCol w="6979980">
                  <a:extLst>
                    <a:ext uri="{9D8B030D-6E8A-4147-A177-3AD203B41FA5}">
                      <a16:colId xmlns:a16="http://schemas.microsoft.com/office/drawing/2014/main" val="3983180553"/>
                    </a:ext>
                  </a:extLst>
                </a:gridCol>
              </a:tblGrid>
              <a:tr h="586767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40.06.01 Юриспруденция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Административное право, административный процесс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41101"/>
                  </a:ext>
                </a:extLst>
              </a:tr>
              <a:tr h="85718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Гражданское право; предпринимательское право; семейное право; международное частное право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343276"/>
                  </a:ext>
                </a:extLst>
              </a:tr>
              <a:tr h="44105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Уголовное право и криминология; уголовно-исполнительное право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3921"/>
                  </a:ext>
                </a:extLst>
              </a:tr>
              <a:tr h="44105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Финансовое право; налоговое право; бюджетное право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817528"/>
                  </a:ext>
                </a:extLst>
              </a:tr>
              <a:tr h="58909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Теория и история права и государства; история учений о праве и государстве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57750"/>
                  </a:ext>
                </a:extLst>
              </a:tr>
              <a:tr h="58909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Конституционное право, конституционный судебный процесс; муниципальное право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0728"/>
                  </a:ext>
                </a:extLst>
              </a:tr>
              <a:tr h="44105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Информационное право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26020"/>
                  </a:ext>
                </a:extLst>
              </a:tr>
              <a:tr h="1232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41.06.01 Политические науки и регионоведение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Политические институты, процессы и технологии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188094"/>
                  </a:ext>
                </a:extLst>
              </a:tr>
              <a:tr h="857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47.06.01 Философия, этика и религиоведение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Социальная философия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" marR="6834" marT="6834" marB="68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0793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Государственная итоговая аттестация аспирантов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Государственная итоговая аттестация аспирантов третьего года обучения очной формы проводилась с 11 по 30 сентября 2017 г.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 </a:t>
            </a:r>
            <a:r>
              <a:rPr lang="ru-RU" sz="2000" dirty="0">
                <a:solidFill>
                  <a:schemeClr val="tx1"/>
                </a:solidFill>
              </a:rPr>
              <a:t>государственной итоговой аттестации допускается обучающийся, не имеющий академической задолженности и в полном объеме выполнивший учебный план или индивидуальный учебный план по соответствующей образовательной программе высшего </a:t>
            </a:r>
            <a:r>
              <a:rPr lang="ru-RU" sz="2000" dirty="0" smtClean="0">
                <a:solidFill>
                  <a:schemeClr val="tx1"/>
                </a:solidFill>
              </a:rPr>
              <a:t>образования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Успешное прохождение государственной итоговой аттестации является основанием для выдачи обучающемуся диплома об окончании аспирантуры образца, установленного Министерством образования и науки Российской </a:t>
            </a:r>
            <a:r>
              <a:rPr lang="ru-RU" sz="2000" dirty="0" smtClean="0">
                <a:solidFill>
                  <a:schemeClr val="tx1"/>
                </a:solidFill>
              </a:rPr>
              <a:t>Федерации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814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Программы государственной итоговой аттестации аспирантов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Согласно законодательству программы ГИА</a:t>
            </a:r>
            <a:r>
              <a:rPr lang="en-US" sz="2400" b="1" dirty="0" smtClean="0"/>
              <a:t> </a:t>
            </a:r>
            <a:r>
              <a:rPr lang="ru-RU" sz="2400" b="1" dirty="0" smtClean="0"/>
              <a:t>по направлениям подготовки были размещены </a:t>
            </a:r>
          </a:p>
          <a:p>
            <a:pPr marL="0" indent="0" algn="ctr">
              <a:buNone/>
            </a:pPr>
            <a:r>
              <a:rPr lang="ru-RU" sz="2400" b="1" dirty="0" smtClean="0"/>
              <a:t>на сайте Управления аспирантуры и докторантуры</a:t>
            </a:r>
          </a:p>
          <a:p>
            <a:pPr marL="0" indent="0" algn="ctr">
              <a:buNone/>
            </a:pPr>
            <a:r>
              <a:rPr lang="ru-RU" sz="2400" b="1" dirty="0" smtClean="0"/>
              <a:t> в марте 2017 г.</a:t>
            </a:r>
          </a:p>
          <a:p>
            <a:pPr marL="0" indent="0" algn="ctr">
              <a:buNone/>
            </a:pPr>
            <a:r>
              <a:rPr lang="ru-RU" sz="2400" b="1" dirty="0" smtClean="0"/>
              <a:t>«Не </a:t>
            </a:r>
            <a:r>
              <a:rPr lang="ru-RU" sz="2400" b="1" dirty="0"/>
              <a:t>позднее, чем за шесть месяцев до начала государственной итоговой аттестации до сведения обучающихся доводится Программа государственной итоговой аттестации, включая программы государственных экзаменов и (или) требования к научному докладу, порядку его подготовки и представления, к критериям его оценки, а также порядок подачи и рассмотрения </a:t>
            </a:r>
            <a:r>
              <a:rPr lang="ru-RU" sz="2400" b="1" dirty="0" smtClean="0"/>
              <a:t>апелляций»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 проведения государственной итоговой аттестации аспирантов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3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Государственная итоговая аттестация обучающихся в соответствии со стандартом </a:t>
            </a:r>
            <a:r>
              <a:rPr lang="ru-RU" sz="2400" dirty="0" smtClean="0">
                <a:solidFill>
                  <a:schemeClr val="tx1"/>
                </a:solidFill>
              </a:rPr>
              <a:t>была проведена </a:t>
            </a:r>
            <a:r>
              <a:rPr lang="ru-RU" sz="2400" dirty="0">
                <a:solidFill>
                  <a:schemeClr val="tx1"/>
                </a:solidFill>
              </a:rPr>
              <a:t>в форме: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государственного экзамена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0070C0"/>
                </a:solidFill>
              </a:rPr>
              <a:t>научного доклада об основных результатах подготовленной научно-квалификационной работы (диссертации)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Государственные </a:t>
            </a:r>
            <a:r>
              <a:rPr lang="ru-RU" sz="2400" dirty="0">
                <a:solidFill>
                  <a:schemeClr val="tx1"/>
                </a:solidFill>
              </a:rPr>
              <a:t>аттестационные испытания </a:t>
            </a:r>
            <a:r>
              <a:rPr lang="ru-RU" sz="2400" dirty="0" smtClean="0">
                <a:solidFill>
                  <a:schemeClr val="tx1"/>
                </a:solidFill>
              </a:rPr>
              <a:t>были проведены </a:t>
            </a:r>
            <a:r>
              <a:rPr lang="ru-RU" sz="2400" dirty="0">
                <a:solidFill>
                  <a:schemeClr val="tx1"/>
                </a:solidFill>
              </a:rPr>
              <a:t>в устной </a:t>
            </a:r>
            <a:r>
              <a:rPr lang="ru-RU" sz="2400" dirty="0" smtClean="0">
                <a:solidFill>
                  <a:schemeClr val="tx1"/>
                </a:solidFill>
              </a:rPr>
              <a:t>форме</a:t>
            </a:r>
          </a:p>
          <a:p>
            <a:r>
              <a:rPr lang="ru-RU" sz="2100" dirty="0">
                <a:solidFill>
                  <a:srgbClr val="0070C0"/>
                </a:solidFill>
              </a:rPr>
              <a:t>Результаты каждого государственного аттестационного испытания </a:t>
            </a:r>
            <a:r>
              <a:rPr lang="ru-RU" sz="2100" dirty="0" smtClean="0">
                <a:solidFill>
                  <a:srgbClr val="0070C0"/>
                </a:solidFill>
              </a:rPr>
              <a:t>были определены </a:t>
            </a:r>
            <a:r>
              <a:rPr lang="ru-RU" sz="2100" dirty="0">
                <a:solidFill>
                  <a:srgbClr val="0070C0"/>
                </a:solidFill>
              </a:rPr>
              <a:t>оценками «отлично», «хорошо», «удовлетворительно», «неудовлетворительно</a:t>
            </a:r>
            <a:r>
              <a:rPr lang="ru-RU" sz="2100" dirty="0" smtClean="0">
                <a:solidFill>
                  <a:srgbClr val="0070C0"/>
                </a:solidFill>
              </a:rPr>
              <a:t>»</a:t>
            </a:r>
          </a:p>
          <a:p>
            <a:pPr marL="0" indent="0">
              <a:buNone/>
            </a:pPr>
            <a:endParaRPr lang="ru-RU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Государственные экзаменационные и апелляционная комиссии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15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период проведения государственной итоговой аттестации аспирантов осуществляло деятельность 16 госкомиссий, утвержденных приказом № 1406/о от 5 июля 2017 года</a:t>
            </a:r>
          </a:p>
          <a:p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остав госкомиссий: председатель,  члены государственной экзаменационной комиссии и секретарь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Председатели государственных экзаменационных комиссий были сформированы из числа лиц, которые не работают в Финансовом университете, имеют ученую степень доктора наук по  научной специальности, соответствующей направлению подготовки научно-педагогических кадров в аспирантуре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Количественный состав государственных экзаменационных комиссий составил 5-6 человек, из которых не менее 50% являются представителями работодателей, представителями органов государственной власти и пр.</a:t>
            </a:r>
          </a:p>
          <a:p>
            <a:r>
              <a:rPr lang="ru-RU" dirty="0" smtClean="0"/>
              <a:t>Заседание комиссии правомочно, если в нем участвуют не менее двух третей состава соответствующей комиссии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Для проведения апелляции по результатам ГИА была сформирована апелляционная комиссия (приказ № 1387/о от 3 июля 2017 года). Апелляций не было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8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872</TotalTime>
  <Words>1167</Words>
  <Application>Microsoft Office PowerPoint</Application>
  <PresentationFormat>Широкоэкранный</PresentationFormat>
  <Paragraphs>243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Легкий дым</vt:lpstr>
      <vt:lpstr>О результатах первого выпуска аспирантов</vt:lpstr>
      <vt:lpstr>Аспирантура как третий уровень образования</vt:lpstr>
      <vt:lpstr>Презентация PowerPoint</vt:lpstr>
      <vt:lpstr>Презентация PowerPoint</vt:lpstr>
      <vt:lpstr>Презентация PowerPoint</vt:lpstr>
      <vt:lpstr>Государственная итоговая аттестация аспирантов</vt:lpstr>
      <vt:lpstr>Программы государственной итоговой аттестации аспирантов</vt:lpstr>
      <vt:lpstr>Форма проведения государственной итоговой аттестации аспирантов</vt:lpstr>
      <vt:lpstr>Государственные экзаменационные и апелляционная комиссии</vt:lpstr>
      <vt:lpstr>Презентация PowerPoint</vt:lpstr>
      <vt:lpstr>Результаты государственной итоговой аттестации</vt:lpstr>
      <vt:lpstr>Презентация PowerPoint</vt:lpstr>
      <vt:lpstr>Количество аспирантов, рекомендованных к защите после успешного прохождения ГИА (в разрезе программ аспирантуры) </vt:lpstr>
      <vt:lpstr>Аспиранты, уже работающие преподавателями в Финуниверситете  (7,4 % от общего количества) </vt:lpstr>
      <vt:lpstr>Основные проблемы государственной итоговой аттестации в аспирантуре</vt:lpstr>
      <vt:lpstr>СПАСИБО ЗА ВНИМАНИЕ!</vt:lpstr>
    </vt:vector>
  </TitlesOfParts>
  <Company>Финансовый университет при правительстве РФ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аспирантов: особенности проведения</dc:title>
  <dc:creator>Пухова Марина Михайловна</dc:creator>
  <cp:lastModifiedBy>Пухова Марина Михайловна</cp:lastModifiedBy>
  <cp:revision>54</cp:revision>
  <cp:lastPrinted>2017-10-10T08:21:21Z</cp:lastPrinted>
  <dcterms:created xsi:type="dcterms:W3CDTF">2017-04-04T11:56:56Z</dcterms:created>
  <dcterms:modified xsi:type="dcterms:W3CDTF">2017-10-17T06:28:27Z</dcterms:modified>
</cp:coreProperties>
</file>