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Masters/notesMaster1.xml" ContentType="application/vnd.openxmlformats-officedocument.presentationml.notesMaster+xml"/>
  <Override PartName="/ppt/charts/style1.xml" ContentType="application/vnd.ms-office.chartstyle+xml"/>
  <Override PartName="/ppt/charts/chart1.xml" ContentType="application/vnd.openxmlformats-officedocument.drawingml.char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charts/style2.xml" ContentType="application/vnd.ms-office.chartstyl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olors2.xml" ContentType="application/vnd.ms-office.chartcolorstyle+xml"/>
  <Override PartName="/ppt/theme/themeOverride3.xml" ContentType="application/vnd.openxmlformats-officedocument.themeOverride+xml"/>
  <Override PartName="/ppt/charts/style3.xml" ContentType="application/vnd.ms-office.chartstyle+xml"/>
  <Override PartName="/ppt/charts/colors3.xml" ContentType="application/vnd.ms-office.chartcolorstyle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4" r:id="rId3"/>
    <p:sldId id="341" r:id="rId4"/>
    <p:sldId id="316" r:id="rId5"/>
    <p:sldId id="335" r:id="rId6"/>
    <p:sldId id="338" r:id="rId7"/>
    <p:sldId id="339" r:id="rId8"/>
    <p:sldId id="278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76" autoAdjust="0"/>
  </p:normalViewPr>
  <p:slideViewPr>
    <p:cSldViewPr>
      <p:cViewPr varScale="1">
        <p:scale>
          <a:sx n="87" d="100"/>
          <a:sy n="87" d="100"/>
        </p:scale>
        <p:origin x="150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24053455818022743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Лист1!$L$8</c:f>
              <c:strCache>
                <c:ptCount val="1"/>
                <c:pt idx="0">
                  <c:v>Общее количество участников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Лист1!$M$7:$N$7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Лист1!$M$8:$N$8</c:f>
              <c:numCache>
                <c:formatCode>General</c:formatCode>
                <c:ptCount val="2"/>
                <c:pt idx="0">
                  <c:v>236</c:v>
                </c:pt>
                <c:pt idx="1">
                  <c:v>524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446464"/>
        <c:axId val="294344656"/>
        <c:axId val="0"/>
      </c:bar3DChart>
      <c:catAx>
        <c:axId val="296446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94344656"/>
        <c:crosses val="autoZero"/>
        <c:auto val="1"/>
        <c:lblAlgn val="ctr"/>
        <c:lblOffset val="100"/>
        <c:noMultiLvlLbl val="0"/>
      </c:catAx>
      <c:valAx>
        <c:axId val="294344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96446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Лист1!$L$5</c:f>
              <c:strCache>
                <c:ptCount val="1"/>
                <c:pt idx="0">
                  <c:v>Количество секций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0.14814814814814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300925925925925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Лист1!$M$4:$N$4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Лист1!$M$5:$N$5</c:f>
              <c:numCache>
                <c:formatCode>General</c:formatCode>
                <c:ptCount val="2"/>
                <c:pt idx="0">
                  <c:v>10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7672128"/>
        <c:axId val="297671736"/>
        <c:axId val="0"/>
      </c:bar3DChart>
      <c:catAx>
        <c:axId val="297672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97671736"/>
        <c:crosses val="autoZero"/>
        <c:auto val="1"/>
        <c:lblAlgn val="ctr"/>
        <c:lblOffset val="100"/>
        <c:noMultiLvlLbl val="0"/>
      </c:catAx>
      <c:valAx>
        <c:axId val="297671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97672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Структура участников </a:t>
            </a:r>
            <a:r>
              <a:rPr lang="en-US" dirty="0"/>
              <a:t>II </a:t>
            </a:r>
            <a:r>
              <a:rPr lang="ru-RU" dirty="0" smtClean="0"/>
              <a:t>МКМУ</a:t>
            </a:r>
          </a:p>
          <a:p>
            <a:pPr>
              <a:defRPr/>
            </a:pPr>
            <a:r>
              <a:rPr lang="ru-RU" dirty="0" smtClean="0"/>
              <a:t>в 2016 году, </a:t>
            </a:r>
            <a:r>
              <a:rPr lang="ru-RU" dirty="0"/>
              <a:t>чел.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Лист1!$L$16:$L$19</c:f>
              <c:strCache>
                <c:ptCount val="4"/>
                <c:pt idx="0">
                  <c:v>Гости Финансового университета</c:v>
                </c:pt>
                <c:pt idx="1">
                  <c:v>Иностранные лица</c:v>
                </c:pt>
                <c:pt idx="2">
                  <c:v>НПР Финансового университета</c:v>
                </c:pt>
                <c:pt idx="3">
                  <c:v>Аспиранты, студенты Финансового университета</c:v>
                </c:pt>
              </c:strCache>
            </c:strRef>
          </c:cat>
          <c:val>
            <c:numRef>
              <c:f>Лист1!$M$16:$M$19</c:f>
              <c:numCache>
                <c:formatCode>General</c:formatCode>
                <c:ptCount val="4"/>
                <c:pt idx="0">
                  <c:v>117</c:v>
                </c:pt>
                <c:pt idx="1">
                  <c:v>11</c:v>
                </c:pt>
                <c:pt idx="2">
                  <c:v>88</c:v>
                </c:pt>
                <c:pt idx="3">
                  <c:v>308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81B1BD-63CD-4B4C-8D14-DD6CF6B71DB4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F71F1-A2E9-47AA-B109-18F5795A1A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1405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386F8-71B6-4FD4-89ED-6F3781E6620B}" type="datetimeFigureOut">
              <a:rPr lang="ru-RU" smtClean="0"/>
              <a:t>15.06.2016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D4561-7F79-4AC9-82D1-40BDCD796F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9487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390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725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563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899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2703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969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7648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51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F723C-8226-489D-A3E0-7D73DBD5AA80}" type="datetime1">
              <a:rPr lang="ru-RU" smtClean="0"/>
              <a:t>15.06.2016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7116BE7-6ED5-4DB5-AC3C-18E314080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DD2C1-4E5B-45A8-A9A3-A29085760FD4}" type="datetime1">
              <a:rPr lang="ru-RU" smtClean="0"/>
              <a:t>15.06.2016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6BE7-6ED5-4DB5-AC3C-18E314080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38504-6C71-4F56-87A6-0EEDF710D971}" type="datetime1">
              <a:rPr lang="ru-RU" smtClean="0"/>
              <a:t>15.06.2016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6BE7-6ED5-4DB5-AC3C-18E314080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3667A-655F-42F4-979C-1F71BB7D88E4}" type="datetime1">
              <a:rPr lang="ru-RU" smtClean="0"/>
              <a:t>15.06.2016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6BE7-6ED5-4DB5-AC3C-18E314080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ED54B-5D08-48C0-8E01-50000141837F}" type="datetime1">
              <a:rPr lang="ru-RU" smtClean="0"/>
              <a:t>15.06.2016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116BE7-6ED5-4DB5-AC3C-18E31408084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F9A0-16B3-431C-B6A4-2B6E5AA4AB5E}" type="datetime1">
              <a:rPr lang="ru-RU" smtClean="0"/>
              <a:t>15.06.2016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6BE7-6ED5-4DB5-AC3C-18E314080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908E-0B05-494B-9A39-38646B7813C9}" type="datetime1">
              <a:rPr lang="ru-RU" smtClean="0"/>
              <a:t>15.06.2016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6BE7-6ED5-4DB5-AC3C-18E314080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7F83-F9F2-4259-839E-F39FEE27488E}" type="datetime1">
              <a:rPr lang="ru-RU" smtClean="0"/>
              <a:t>15.06.2016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6BE7-6ED5-4DB5-AC3C-18E314080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872C4-1CF5-4A7F-9C1F-3C6E94A80C25}" type="datetime1">
              <a:rPr lang="ru-RU" smtClean="0"/>
              <a:t>15.06.2016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6BE7-6ED5-4DB5-AC3C-18E314080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CFB02-F120-464C-99A5-A244EE45C691}" type="datetime1">
              <a:rPr lang="ru-RU" smtClean="0"/>
              <a:t>15.06.2016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6BE7-6ED5-4DB5-AC3C-18E31408084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4DE1-F69E-41EA-A3E6-C1AFE692964E}" type="datetime1">
              <a:rPr lang="ru-RU" smtClean="0"/>
              <a:t>15.06.2016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7116BE7-6ED5-4DB5-AC3C-18E31408084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8ACBAE7C-2647-4099-934F-43222394BE66}" type="datetime1">
              <a:rPr lang="ru-RU" smtClean="0"/>
              <a:t>15.06.2016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7116BE7-6ED5-4DB5-AC3C-18E31408084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haritonova_e.n@rambler.ru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279948"/>
            <a:ext cx="7772400" cy="2520651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результатах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международного конгресса молодых ученых по проблемам устойчивого развития и подготовке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конгресса на площадках финансового университета, его филиалов, а также организаций - партнеров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6" descr="fu_logo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692" y="260648"/>
            <a:ext cx="201930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342828" y="548680"/>
            <a:ext cx="64056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ФГОБУВО «Финансовый университет при Правительстве Российской Федерации»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 молодых ученых Финансового университета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4701736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Харитонова Екатерина Николаевна, проф., д.э.н.</a:t>
            </a:r>
          </a:p>
          <a:p>
            <a:endParaRPr lang="ru-RU" sz="2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Москва, 15 июня 2016 г.</a:t>
            </a:r>
          </a:p>
        </p:txBody>
      </p:sp>
    </p:spTree>
    <p:extLst>
      <p:ext uri="{BB962C8B-B14F-4D97-AF65-F5344CB8AC3E}">
        <p14:creationId xmlns:p14="http://schemas.microsoft.com/office/powerpoint/2010/main" val="184932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179513" y="326748"/>
            <a:ext cx="87842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alt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вопросов</a:t>
            </a:r>
            <a:endParaRPr lang="ru-RU" altLang="ru-RU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5"/>
          <p:cNvSpPr txBox="1">
            <a:spLocks/>
          </p:cNvSpPr>
          <p:nvPr/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2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C3A1797-32F6-4856-B3C5-7DFD63EDFCE1}" type="slidenum">
              <a:rPr lang="ru-RU" altLang="en-US" smtClean="0"/>
              <a:pPr algn="r"/>
              <a:t>2</a:t>
            </a:fld>
            <a:endParaRPr lang="ru-RU" alt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63856" y="1412776"/>
            <a:ext cx="842294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Международного Конгресса молодых ученых по проблемам устойчивого развития (19-27 мая 2016 г.)</a:t>
            </a:r>
          </a:p>
          <a:p>
            <a:pPr marL="457200" indent="-457200"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Clr>
                <a:srgbClr val="C00000"/>
              </a:buClr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Конгресса на площадках Финансового университета, его филиалов, а также организаций - партнеров</a:t>
            </a:r>
          </a:p>
          <a:p>
            <a:pPr>
              <a:spcBef>
                <a:spcPct val="0"/>
              </a:spcBef>
              <a:buClr>
                <a:srgbClr val="C00000"/>
              </a:buClr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626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263856" y="188640"/>
            <a:ext cx="87842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alt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сведения о </a:t>
            </a:r>
            <a:r>
              <a:rPr lang="en-US" alt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alt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МКМУ</a:t>
            </a:r>
            <a:endParaRPr lang="ru-RU" altLang="ru-RU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5"/>
          <p:cNvSpPr txBox="1">
            <a:spLocks/>
          </p:cNvSpPr>
          <p:nvPr/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2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C3A1797-32F6-4856-B3C5-7DFD63EDFCE1}" type="slidenum">
              <a:rPr lang="ru-RU" altLang="en-US" smtClean="0"/>
              <a:pPr algn="r"/>
              <a:t>3</a:t>
            </a:fld>
            <a:endParaRPr lang="ru-RU" altLang="en-US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2860050"/>
              </p:ext>
            </p:extLst>
          </p:nvPr>
        </p:nvGraphicFramePr>
        <p:xfrm>
          <a:off x="467544" y="98072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7270439"/>
              </p:ext>
            </p:extLst>
          </p:nvPr>
        </p:nvGraphicFramePr>
        <p:xfrm>
          <a:off x="467544" y="386968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6462086"/>
              </p:ext>
            </p:extLst>
          </p:nvPr>
        </p:nvGraphicFramePr>
        <p:xfrm>
          <a:off x="4932040" y="1700808"/>
          <a:ext cx="388843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2375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179513" y="3583"/>
            <a:ext cx="87842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alt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</a:t>
            </a:r>
            <a:r>
              <a:rPr lang="en-US" alt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alt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МКМУ (1)</a:t>
            </a:r>
            <a:endParaRPr lang="ru-RU" altLang="ru-RU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5"/>
          <p:cNvSpPr txBox="1">
            <a:spLocks/>
          </p:cNvSpPr>
          <p:nvPr/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2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C3A1797-32F6-4856-B3C5-7DFD63EDFCE1}" type="slidenum">
              <a:rPr lang="ru-RU" altLang="en-US" smtClean="0"/>
              <a:pPr algn="r"/>
              <a:t>4</a:t>
            </a:fld>
            <a:endParaRPr lang="ru-RU" altLang="en-US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643930"/>
              </p:ext>
            </p:extLst>
          </p:nvPr>
        </p:nvGraphicFramePr>
        <p:xfrm>
          <a:off x="323528" y="652531"/>
          <a:ext cx="8363272" cy="533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04"/>
                <a:gridCol w="5973766"/>
                <a:gridCol w="18668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Модераторы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Изменение целей и задач органов исполнительной власти в условиях необходимости обеспечения устойчивого роста экономики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Бутова Т.В., Панина О.В.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Европейский союз в контексте современных глобальных трансформаций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Родионова М.Е., Махмутова Е.В.,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Савченко Е.О.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Маркетинг в условиях сокращения бюджетов компаний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Панюкова В.В., Рожков И.А.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Налогообложение, учет и правовые риски управления интеллектуальной собственностью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Борисов О.И., Шакирова Д.Ю.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Правовые аспекты поддержки субъектов малого и среднего предпринимательства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Венгеровский Е.Л.,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Лохманов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Д.В.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Финансирование инвестиционных проектов в России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Михайлов А.Ю.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Круглый стол «Советы молодых ученых: лучшие практики» (примеры успешного опыта реализации научной молодежной политики)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Харитонова Е.Н.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Круглый стол Денежно-кредитное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 банковское регулирование через призму монетарных теорий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Свирина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Е.М., Диденко В.Ю.,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Горькова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Н.М.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15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179513" y="3583"/>
            <a:ext cx="87842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alt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</a:t>
            </a:r>
            <a:r>
              <a:rPr lang="en-US" alt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alt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МКМУ (2)</a:t>
            </a:r>
            <a:endParaRPr lang="ru-RU" altLang="ru-RU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5"/>
          <p:cNvSpPr txBox="1">
            <a:spLocks/>
          </p:cNvSpPr>
          <p:nvPr/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2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C3A1797-32F6-4856-B3C5-7DFD63EDFCE1}" type="slidenum">
              <a:rPr lang="ru-RU" altLang="en-US" smtClean="0"/>
              <a:pPr algn="r"/>
              <a:t>5</a:t>
            </a:fld>
            <a:endParaRPr lang="ru-RU" altLang="en-US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642592"/>
              </p:ext>
            </p:extLst>
          </p:nvPr>
        </p:nvGraphicFramePr>
        <p:xfrm>
          <a:off x="323528" y="908719"/>
          <a:ext cx="8363272" cy="460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377"/>
                <a:gridCol w="6027359"/>
                <a:gridCol w="1738536"/>
              </a:tblGrid>
              <a:tr h="3229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Модераторы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Проблемы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реиндустриализации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промышленности России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Кунанбаева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К.Б., Ефимова О.Н.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Психолого-управленческие факторы устойчивого развития экономики России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Буянова С.М., 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l"/>
                      <a:r>
                        <a:rPr lang="ru-RU" sz="1600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Субочева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А.О.,</a:t>
                      </a:r>
                    </a:p>
                    <a:p>
                      <a:pPr algn="l"/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Иванова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И.А.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Корпоративная социальная ответственность: новый взгляд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Щербаченко П.С.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Круглый стол «Международный и российский опыт управления образовательной инфраструктурой: лучшие мировые практики управления кампусами»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Харитонова Е.Н.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Открытая дискуссия «Аксиомы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 государственных финансах: взгляд молодого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финансиста»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Задорожний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С.В.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Круглый стол «Информационно-аналитическое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 контрольное обеспечение устойчивого развития экономических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субъектов»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Артамонова К.А., Керимова Ч.В.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Реструктуризация налоговых, таможенных и финансовых органов России: вызовы и возможности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Шакирова Д.Ю.,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Борисов О.И.,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Назарова Н.А.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664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179513" y="3583"/>
            <a:ext cx="87842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alt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</a:t>
            </a:r>
            <a:r>
              <a:rPr lang="en-US" alt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alt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МКМУ (3)</a:t>
            </a:r>
            <a:endParaRPr lang="ru-RU" altLang="ru-RU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5"/>
          <p:cNvSpPr txBox="1">
            <a:spLocks/>
          </p:cNvSpPr>
          <p:nvPr/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2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C3A1797-32F6-4856-B3C5-7DFD63EDFCE1}" type="slidenum">
              <a:rPr lang="ru-RU" altLang="en-US" smtClean="0"/>
              <a:pPr algn="r"/>
              <a:t>6</a:t>
            </a:fld>
            <a:endParaRPr lang="ru-RU" altLang="en-US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429211"/>
              </p:ext>
            </p:extLst>
          </p:nvPr>
        </p:nvGraphicFramePr>
        <p:xfrm>
          <a:off x="323528" y="908719"/>
          <a:ext cx="8363272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377"/>
                <a:gridCol w="6171375"/>
                <a:gridCol w="1594520"/>
              </a:tblGrid>
              <a:tr h="32293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Модераторы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Трансформация реального сектора экономики России в условиях глобальных вызовов: подходы к формированию «дорожной карты» устойчивого развития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Морковкин Д.Е., Смирнов В.М.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Совершенствование финансового механизма публично-правовых образований в условиях экономической неопределенности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Басова Н.В.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Оценка эффективности работы государственной и муниципальной власти: новая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парадигма (Владимирский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филиал)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Юдина Н.В.,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Тулякова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И.В.,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Савельев И.И. 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Россия и нефть - последствия идеального шторма на нефтяном рынке и адаптация к новой энергетической реальности.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Понкратов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В.В.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Конвергенция корпоративных финансов и стоимостной оценки: актуальные проблемы и пути их решения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Солнцев И.В.,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Бакулина А.А.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7" name="Объект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487519"/>
            <a:ext cx="3168352" cy="2376264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477127"/>
            <a:ext cx="3174497" cy="2380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1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179513" y="3583"/>
            <a:ext cx="878429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ru-RU" alt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en-US" alt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alt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МКМУ (май</a:t>
            </a:r>
            <a:r>
              <a:rPr lang="en-US" alt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2017</a:t>
            </a:r>
            <a:r>
              <a:rPr lang="ru-RU" altLang="ru-RU" sz="3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altLang="ru-RU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5"/>
          <p:cNvSpPr txBox="1">
            <a:spLocks/>
          </p:cNvSpPr>
          <p:nvPr/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2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AC3A1797-32F6-4856-B3C5-7DFD63EDFCE1}" type="slidenum">
              <a:rPr lang="ru-RU" altLang="en-US" smtClean="0"/>
              <a:pPr algn="r"/>
              <a:t>7</a:t>
            </a:fld>
            <a:endParaRPr lang="ru-RU" altLang="en-US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524055"/>
              </p:ext>
            </p:extLst>
          </p:nvPr>
        </p:nvGraphicFramePr>
        <p:xfrm>
          <a:off x="323528" y="908719"/>
          <a:ext cx="8363272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377"/>
                <a:gridCol w="6027359"/>
                <a:gridCol w="1738536"/>
              </a:tblGrid>
              <a:tr h="32293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Определение количества и названий мероприятий;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список модераторов, организаций – партнеров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Июнь 2016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Рассылка информации заинтересованным организациям - партнерам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Июнь – июль 2016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Подготовка контента для страниц Конгресса в сети Интернет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Август 2016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Начало регистрации участников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Сентябрь 2016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Открытая дискуссия на площадках Конгресса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До мая 2017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Пленарное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заседание Конгресса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 мая 2017</a:t>
                      </a:r>
                    </a:p>
                    <a:p>
                      <a:pPr algn="ctr"/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 11.00 (Московское время)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Проведение мероприятий</a:t>
                      </a:r>
                      <a:r>
                        <a:rPr lang="ru-RU" sz="20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Конгресса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Май 2017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577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371600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075240" cy="4373563"/>
          </a:xfrm>
        </p:spPr>
        <p:txBody>
          <a:bodyPr>
            <a:normAutofit/>
          </a:bodyPr>
          <a:lstStyle/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Харитонова Екатерина Николаевна</a:t>
            </a:r>
          </a:p>
          <a:p>
            <a:pPr algn="ctr"/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EHaritonova@fa.ru</a:t>
            </a:r>
            <a:endParaRPr lang="ru-RU" sz="3200" b="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+7-926-228-91-26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452320" y="6309320"/>
            <a:ext cx="1315721" cy="365125"/>
          </a:xfrm>
        </p:spPr>
        <p:txBody>
          <a:bodyPr/>
          <a:lstStyle/>
          <a:p>
            <a:pPr algn="r"/>
            <a:fld id="{47116BE7-6ED5-4DB5-AC3C-18E314080844}" type="slidenum">
              <a:rPr lang="ru-RU" smtClean="0"/>
              <a:pPr algn="r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23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C00023E62057B4D8201662D79BEE294" ma:contentTypeVersion="1" ma:contentTypeDescription="Создание документа." ma:contentTypeScope="" ma:versionID="2f65e0a2f6954e8d6996b1d0d5e1f35d">
  <xsd:schema xmlns:xsd="http://www.w3.org/2001/XMLSchema" xmlns:xs="http://www.w3.org/2001/XMLSchema" xmlns:p="http://schemas.microsoft.com/office/2006/metadata/properties" xmlns:ns2="b545a042-29c2-4f0a-932d-d96c064ae9ed" targetNamespace="http://schemas.microsoft.com/office/2006/metadata/properties" ma:root="true" ma:fieldsID="0329678ff4acef0a306ae52ae5bf9457" ns2:_="">
    <xsd:import namespace="b545a042-29c2-4f0a-932d-d96c064ae9e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45a042-29c2-4f0a-932d-d96c064ae9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2C790F-6420-4278-B171-BDA7C3BD0A2A}"/>
</file>

<file path=customXml/itemProps2.xml><?xml version="1.0" encoding="utf-8"?>
<ds:datastoreItem xmlns:ds="http://schemas.openxmlformats.org/officeDocument/2006/customXml" ds:itemID="{2D41817C-F2A6-4B2B-A9CD-04AD0BA4E6BE}"/>
</file>

<file path=customXml/itemProps3.xml><?xml version="1.0" encoding="utf-8"?>
<ds:datastoreItem xmlns:ds="http://schemas.openxmlformats.org/officeDocument/2006/customXml" ds:itemID="{48B921BB-BAD4-412D-9AD9-498849F2F6D9}"/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4222</TotalTime>
  <Words>589</Words>
  <Application>Microsoft Office PowerPoint</Application>
  <PresentationFormat>Экран (4:3)</PresentationFormat>
  <Paragraphs>140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Главная</vt:lpstr>
      <vt:lpstr>О результатах II международного конгресса молодых ученых по проблемам устойчивого развития и подготовке III конгресса на площадках финансового университета, его филиалов, а также организаций - партнеров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 ПУБЛИЧНОЙ  БУХГАЛТЕРСКОЙ  ОТЧЕТНОСТИ  В ЦЕЛЯХ  ОЦЕНКИ  СОЦИАЛЬНОЙ  ОТВЕТСТВЕННОСТИ  БИЗНЕСА</dc:title>
  <dc:creator>Екатерина</dc:creator>
  <cp:lastModifiedBy>Харитонова Екатерина Николаевна</cp:lastModifiedBy>
  <cp:revision>190</cp:revision>
  <cp:lastPrinted>2016-06-15T10:04:47Z</cp:lastPrinted>
  <dcterms:created xsi:type="dcterms:W3CDTF">2014-05-25T11:33:51Z</dcterms:created>
  <dcterms:modified xsi:type="dcterms:W3CDTF">2016-06-15T10:08:27Z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0x010100DC00023E62057B4D8201662D79BEE294</vt:lpwstr>
  </property>
</Properties>
</file>