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7" r:id="rId2"/>
    <p:sldId id="256" r:id="rId3"/>
    <p:sldId id="302" r:id="rId4"/>
    <p:sldId id="316" r:id="rId5"/>
    <p:sldId id="300" r:id="rId6"/>
    <p:sldId id="317" r:id="rId7"/>
    <p:sldId id="30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1F1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6395" autoAdjust="0"/>
  </p:normalViewPr>
  <p:slideViewPr>
    <p:cSldViewPr snapToGrid="0">
      <p:cViewPr varScale="1">
        <p:scale>
          <a:sx n="82" d="100"/>
          <a:sy n="82" d="100"/>
        </p:scale>
        <p:origin x="715" y="62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92D8D-DC5B-431B-9F19-0EA71F3E155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8AC3B6-B4D5-4AEE-B040-421168BE8FB2}">
      <dgm:prSet custT="1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pPr rtl="0">
            <a:spcAft>
              <a:spcPct val="35000"/>
            </a:spcAft>
          </a:pPr>
          <a:r>
            <a:rPr lang="ru-RU" sz="2400" b="1" dirty="0"/>
            <a:t>СПКФР</a:t>
          </a:r>
        </a:p>
        <a:p>
          <a:pPr rtl="0">
            <a:spcAft>
              <a:spcPts val="0"/>
            </a:spcAft>
          </a:pPr>
          <a:r>
            <a:rPr lang="ru-RU" sz="2000" b="0" dirty="0"/>
            <a:t>предложено </a:t>
          </a:r>
        </a:p>
        <a:p>
          <a:pPr rtl="0">
            <a:spcAft>
              <a:spcPts val="0"/>
            </a:spcAft>
          </a:pPr>
          <a:r>
            <a:rPr lang="ru-RU" sz="2000" b="0" dirty="0"/>
            <a:t>10 квалификаций </a:t>
          </a:r>
        </a:p>
        <a:p>
          <a:pPr rtl="0">
            <a:spcAft>
              <a:spcPts val="600"/>
            </a:spcAft>
          </a:pPr>
          <a:endParaRPr lang="ru-RU" sz="2000" b="0" dirty="0"/>
        </a:p>
        <a:p>
          <a:pPr rtl="0">
            <a:spcAft>
              <a:spcPts val="600"/>
            </a:spcAft>
          </a:pPr>
          <a:r>
            <a:rPr lang="ru-RU" sz="2000" b="0" dirty="0"/>
            <a:t>Выбрано соискателями 5</a:t>
          </a:r>
        </a:p>
        <a:p>
          <a:pPr rtl="0">
            <a:spcAft>
              <a:spcPct val="35000"/>
            </a:spcAft>
          </a:pPr>
          <a:endParaRPr lang="ru-RU" sz="1800" b="0" dirty="0"/>
        </a:p>
      </dgm:t>
    </dgm:pt>
    <dgm:pt modelId="{5DF42EEE-ABAA-4CDC-87D5-527B94302BFB}" type="parTrans" cxnId="{C034E087-3C8B-4407-8106-0786D3C45831}">
      <dgm:prSet/>
      <dgm:spPr/>
      <dgm:t>
        <a:bodyPr/>
        <a:lstStyle/>
        <a:p>
          <a:endParaRPr lang="ru-RU"/>
        </a:p>
      </dgm:t>
    </dgm:pt>
    <dgm:pt modelId="{07E52085-3313-456C-9215-4F2F3D1F34F5}" type="sibTrans" cxnId="{C034E087-3C8B-4407-8106-0786D3C45831}">
      <dgm:prSet/>
      <dgm:spPr/>
      <dgm:t>
        <a:bodyPr/>
        <a:lstStyle/>
        <a:p>
          <a:endParaRPr lang="ru-RU"/>
        </a:p>
      </dgm:t>
    </dgm:pt>
    <dgm:pt modelId="{843B1540-A574-47AD-9F54-B3101A0A3040}">
      <dgm:prSet custT="1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pPr rtl="0"/>
          <a:r>
            <a:rPr lang="ru-RU" sz="2400" b="1" dirty="0" err="1"/>
            <a:t>Ворлдскиллс</a:t>
          </a:r>
          <a:r>
            <a:rPr lang="ru-RU" sz="2400" b="1" dirty="0"/>
            <a:t> Россия</a:t>
          </a:r>
        </a:p>
        <a:p>
          <a:pPr rtl="0"/>
          <a:r>
            <a:rPr lang="ru-RU" sz="2000" b="0" dirty="0"/>
            <a:t>4 компетенции в 2020</a:t>
          </a:r>
        </a:p>
        <a:p>
          <a:pPr rtl="0"/>
          <a:r>
            <a:rPr lang="ru-RU" sz="2000" b="0" dirty="0"/>
            <a:t>3 в 2021</a:t>
          </a:r>
        </a:p>
      </dgm:t>
    </dgm:pt>
    <dgm:pt modelId="{B0CCAD6A-9B3D-4408-857E-BBD5FEC2F790}" type="parTrans" cxnId="{389DE1B3-D89F-49FD-B731-DD8AA2F2CFD3}">
      <dgm:prSet/>
      <dgm:spPr/>
      <dgm:t>
        <a:bodyPr/>
        <a:lstStyle/>
        <a:p>
          <a:endParaRPr lang="ru-RU"/>
        </a:p>
      </dgm:t>
    </dgm:pt>
    <dgm:pt modelId="{32F7A77C-867D-4F76-B9B7-DFE8643BEE85}" type="sibTrans" cxnId="{389DE1B3-D89F-49FD-B731-DD8AA2F2CFD3}">
      <dgm:prSet/>
      <dgm:spPr/>
      <dgm:t>
        <a:bodyPr/>
        <a:lstStyle/>
        <a:p>
          <a:endParaRPr lang="ru-RU"/>
        </a:p>
      </dgm:t>
    </dgm:pt>
    <dgm:pt modelId="{050E8A8F-9626-49F3-A9DD-ECB71135B2C4}">
      <dgm:prSet custT="1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 anchor="t"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dirty="0"/>
            <a:t>организации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dirty="0"/>
            <a:t>профессионального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dirty="0"/>
            <a:t>образования</a:t>
          </a:r>
        </a:p>
        <a:p>
          <a:pPr rtl="0">
            <a:lnSpc>
              <a:spcPct val="90000"/>
            </a:lnSpc>
            <a:spcAft>
              <a:spcPct val="35000"/>
            </a:spcAft>
          </a:pPr>
          <a:r>
            <a:rPr lang="ru-RU" sz="2400" b="0" i="0" dirty="0"/>
            <a:t>22 колледжа</a:t>
          </a:r>
        </a:p>
        <a:p>
          <a:pPr rtl="0">
            <a:lnSpc>
              <a:spcPct val="90000"/>
            </a:lnSpc>
            <a:spcAft>
              <a:spcPct val="35000"/>
            </a:spcAft>
          </a:pPr>
          <a:r>
            <a:rPr lang="ru-RU" sz="2400" b="0" i="0" dirty="0"/>
            <a:t>603 выпускника</a:t>
          </a:r>
        </a:p>
        <a:p>
          <a:pPr rtl="0">
            <a:lnSpc>
              <a:spcPct val="90000"/>
            </a:lnSpc>
            <a:spcAft>
              <a:spcPct val="35000"/>
            </a:spcAft>
          </a:pPr>
          <a:r>
            <a:rPr lang="ru-RU" sz="2400" b="0" i="0" dirty="0"/>
            <a:t>116 Сертификатов признания</a:t>
          </a:r>
        </a:p>
        <a:p>
          <a:pPr rtl="0">
            <a:lnSpc>
              <a:spcPct val="90000"/>
            </a:lnSpc>
            <a:spcAft>
              <a:spcPct val="35000"/>
            </a:spcAft>
          </a:pPr>
          <a:endParaRPr lang="ru-RU" sz="2400" b="0" dirty="0"/>
        </a:p>
        <a:p>
          <a:pPr rtl="0">
            <a:lnSpc>
              <a:spcPct val="90000"/>
            </a:lnSpc>
            <a:spcAft>
              <a:spcPct val="35000"/>
            </a:spcAft>
          </a:pPr>
          <a:endParaRPr lang="ru-RU" sz="2400" b="0" dirty="0"/>
        </a:p>
      </dgm:t>
    </dgm:pt>
    <dgm:pt modelId="{4AC2AA58-7C62-4068-9B48-7B10226E6C7E}" type="parTrans" cxnId="{35AF09BD-A44C-427E-A797-B4CF560D5560}">
      <dgm:prSet/>
      <dgm:spPr/>
      <dgm:t>
        <a:bodyPr/>
        <a:lstStyle/>
        <a:p>
          <a:endParaRPr lang="ru-RU"/>
        </a:p>
      </dgm:t>
    </dgm:pt>
    <dgm:pt modelId="{B6274889-0A7A-4D44-A046-985799FCEB99}" type="sibTrans" cxnId="{35AF09BD-A44C-427E-A797-B4CF560D5560}">
      <dgm:prSet/>
      <dgm:spPr/>
      <dgm:t>
        <a:bodyPr/>
        <a:lstStyle/>
        <a:p>
          <a:endParaRPr lang="ru-RU"/>
        </a:p>
      </dgm:t>
    </dgm:pt>
    <dgm:pt modelId="{B7C8522C-CFE5-4FBB-8319-1E156DDB0D0E}">
      <dgm:prSet custT="1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pPr rtl="0"/>
          <a:r>
            <a:rPr lang="ru-RU" sz="2400" b="1" dirty="0"/>
            <a:t>Обучающийся </a:t>
          </a:r>
        </a:p>
        <a:p>
          <a:pPr rtl="0"/>
          <a:r>
            <a:rPr lang="ru-RU" sz="2400" b="0" dirty="0"/>
            <a:t>студент на сессии/ГИА, слушатель ДПО</a:t>
          </a:r>
        </a:p>
      </dgm:t>
    </dgm:pt>
    <dgm:pt modelId="{D5AEBAA9-60E2-4567-AD2F-5788DAFC649F}" type="parTrans" cxnId="{0E46659C-1BB5-4E93-B862-86417E7D7CD6}">
      <dgm:prSet/>
      <dgm:spPr/>
      <dgm:t>
        <a:bodyPr/>
        <a:lstStyle/>
        <a:p>
          <a:endParaRPr lang="ru-RU"/>
        </a:p>
      </dgm:t>
    </dgm:pt>
    <dgm:pt modelId="{A33D8A72-98E5-44BA-A781-58B64056CEBE}" type="sibTrans" cxnId="{0E46659C-1BB5-4E93-B862-86417E7D7CD6}">
      <dgm:prSet/>
      <dgm:spPr/>
      <dgm:t>
        <a:bodyPr/>
        <a:lstStyle/>
        <a:p>
          <a:endParaRPr lang="ru-RU"/>
        </a:p>
      </dgm:t>
    </dgm:pt>
    <dgm:pt modelId="{6A4D4148-0E2E-4BDA-8C9C-5798E4CD0078}">
      <dgm:prSet custT="1"/>
      <dgm:spPr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pPr rtl="0"/>
          <a:r>
            <a:rPr lang="ru-RU" sz="2400" b="1" dirty="0" err="1"/>
            <a:t>ЦОКи</a:t>
          </a:r>
          <a:r>
            <a:rPr lang="ru-RU" sz="2400" b="1" dirty="0"/>
            <a:t> и региональные представительства СПКФР</a:t>
          </a:r>
        </a:p>
      </dgm:t>
    </dgm:pt>
    <dgm:pt modelId="{421A132D-9F76-40E9-B381-BBA2F514B1AA}" type="parTrans" cxnId="{AB908AC1-AB89-46A3-BDE4-E634ABFB570E}">
      <dgm:prSet/>
      <dgm:spPr/>
      <dgm:t>
        <a:bodyPr/>
        <a:lstStyle/>
        <a:p>
          <a:endParaRPr lang="ru-RU"/>
        </a:p>
      </dgm:t>
    </dgm:pt>
    <dgm:pt modelId="{6838428B-03F4-402B-8A15-24A0EE77445E}" type="sibTrans" cxnId="{AB908AC1-AB89-46A3-BDE4-E634ABFB570E}">
      <dgm:prSet/>
      <dgm:spPr/>
      <dgm:t>
        <a:bodyPr/>
        <a:lstStyle/>
        <a:p>
          <a:endParaRPr lang="ru-RU"/>
        </a:p>
      </dgm:t>
    </dgm:pt>
    <dgm:pt modelId="{E5BA0326-04CD-482E-938E-983CFA1A9864}" type="pres">
      <dgm:prSet presAssocID="{69092D8D-DC5B-431B-9F19-0EA71F3E155E}" presName="compositeShape" presStyleCnt="0">
        <dgm:presLayoutVars>
          <dgm:chMax val="7"/>
          <dgm:dir/>
          <dgm:resizeHandles val="exact"/>
        </dgm:presLayoutVars>
      </dgm:prSet>
      <dgm:spPr/>
    </dgm:pt>
    <dgm:pt modelId="{2790E4BE-105F-42D2-AE04-6B6E75F05558}" type="pres">
      <dgm:prSet presAssocID="{D08AC3B6-B4D5-4AEE-B040-421168BE8FB2}" presName="circ1" presStyleLbl="vennNode1" presStyleIdx="0" presStyleCnt="5" custLinFactNeighborX="-19530" custLinFactNeighborY="-11650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1DBFEA64-C6DC-4FC5-A895-08F3FFA024F9}" type="pres">
      <dgm:prSet presAssocID="{D08AC3B6-B4D5-4AEE-B040-421168BE8FB2}" presName="circ1Tx" presStyleLbl="revTx" presStyleIdx="0" presStyleCnt="0" custScaleX="137333" custScaleY="147521" custLinFactX="-85652" custLinFactY="39218" custLinFactNeighborX="-100000" custLinFactNeighborY="100000">
        <dgm:presLayoutVars>
          <dgm:chMax val="0"/>
          <dgm:chPref val="0"/>
          <dgm:bulletEnabled val="1"/>
        </dgm:presLayoutVars>
      </dgm:prSet>
      <dgm:spPr/>
    </dgm:pt>
    <dgm:pt modelId="{352B6650-5697-4599-8688-2BE0B5AE41A5}" type="pres">
      <dgm:prSet presAssocID="{843B1540-A574-47AD-9F54-B3101A0A3040}" presName="circ2" presStyleLbl="vennNode1" presStyleIdx="1" presStyleCnt="5" custLinFactNeighborX="3533" custLinFactNeighborY="-8010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55C07F3C-00AD-4EBA-8E34-797AD36395F6}" type="pres">
      <dgm:prSet presAssocID="{843B1540-A574-47AD-9F54-B3101A0A3040}" presName="circ2Tx" presStyleLbl="revTx" presStyleIdx="0" presStyleCnt="0" custScaleX="192943" custLinFactNeighborX="11758" custLinFactNeighborY="-32524">
        <dgm:presLayoutVars>
          <dgm:chMax val="0"/>
          <dgm:chPref val="0"/>
          <dgm:bulletEnabled val="1"/>
        </dgm:presLayoutVars>
      </dgm:prSet>
      <dgm:spPr/>
    </dgm:pt>
    <dgm:pt modelId="{D2E7E3AB-B61F-4791-8132-F20EB1ABE753}" type="pres">
      <dgm:prSet presAssocID="{050E8A8F-9626-49F3-A9DD-ECB71135B2C4}" presName="circ3" presStyleLbl="vennNode1" presStyleIdx="2" presStyleCnt="5" custLinFactNeighborX="-8926" custLinFactNeighborY="24029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C7E1CD4D-20C0-4A53-AA07-377613D79DEC}" type="pres">
      <dgm:prSet presAssocID="{050E8A8F-9626-49F3-A9DD-ECB71135B2C4}" presName="circ3Tx" presStyleLbl="revTx" presStyleIdx="0" presStyleCnt="0" custScaleX="207864" custScaleY="221569" custLinFactNeighborX="26652" custLinFactNeighborY="-16855">
        <dgm:presLayoutVars>
          <dgm:chMax val="0"/>
          <dgm:chPref val="0"/>
          <dgm:bulletEnabled val="1"/>
        </dgm:presLayoutVars>
      </dgm:prSet>
      <dgm:spPr/>
    </dgm:pt>
    <dgm:pt modelId="{D4CC17CF-8881-4F2B-9ECA-3D49165D6848}" type="pres">
      <dgm:prSet presAssocID="{B7C8522C-CFE5-4FBB-8319-1E156DDB0D0E}" presName="circ4" presStyleLbl="vennNode1" presStyleIdx="3" presStyleCnt="5" custLinFactNeighborX="-39320" custLinFactNeighborY="20388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1E8BD2CD-88B2-4960-A370-7BC1287DB859}" type="pres">
      <dgm:prSet presAssocID="{B7C8522C-CFE5-4FBB-8319-1E156DDB0D0E}" presName="circ4Tx" presStyleLbl="revTx" presStyleIdx="0" presStyleCnt="0" custScaleX="303234" custLinFactX="13355" custLinFactY="-100000" custLinFactNeighborX="100000" custLinFactNeighborY="-194129">
        <dgm:presLayoutVars>
          <dgm:chMax val="0"/>
          <dgm:chPref val="0"/>
          <dgm:bulletEnabled val="1"/>
        </dgm:presLayoutVars>
      </dgm:prSet>
      <dgm:spPr/>
    </dgm:pt>
    <dgm:pt modelId="{A6019420-A2C2-42B0-89E2-F3EB7DA270EE}" type="pres">
      <dgm:prSet presAssocID="{6A4D4148-0E2E-4BDA-8C9C-5798E4CD0078}" presName="circ5" presStyleLbl="vennNode1" presStyleIdx="4" presStyleCnt="5" custLinFactNeighborX="-46781" custLinFactNeighborY="-6554"/>
      <dgm:spPr>
        <a:scene3d>
          <a:camera prst="orthographicFront"/>
          <a:lightRig rig="threePt" dir="t"/>
        </a:scene3d>
        <a:sp3d>
          <a:bevelT w="139700" prst="cross"/>
        </a:sp3d>
      </dgm:spPr>
    </dgm:pt>
    <dgm:pt modelId="{E94E9456-2EE4-4CF6-97F6-93CE97391922}" type="pres">
      <dgm:prSet presAssocID="{6A4D4148-0E2E-4BDA-8C9C-5798E4CD0078}" presName="circ5Tx" presStyleLbl="revTx" presStyleIdx="0" presStyleCnt="0" custScaleX="136229" custLinFactY="54215" custLinFactNeighborX="-48458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D2145404-D9F2-4CF8-A3DC-B3C92BCE926A}" type="presOf" srcId="{69092D8D-DC5B-431B-9F19-0EA71F3E155E}" destId="{E5BA0326-04CD-482E-938E-983CFA1A9864}" srcOrd="0" destOrd="0" presId="urn:microsoft.com/office/officeart/2005/8/layout/venn1"/>
    <dgm:cxn modelId="{A3297D0A-4CBA-4C6B-877D-55A9633814AB}" type="presOf" srcId="{843B1540-A574-47AD-9F54-B3101A0A3040}" destId="{55C07F3C-00AD-4EBA-8E34-797AD36395F6}" srcOrd="0" destOrd="0" presId="urn:microsoft.com/office/officeart/2005/8/layout/venn1"/>
    <dgm:cxn modelId="{322BCF17-0E42-4E29-A68E-06F1C1943425}" type="presOf" srcId="{B7C8522C-CFE5-4FBB-8319-1E156DDB0D0E}" destId="{1E8BD2CD-88B2-4960-A370-7BC1287DB859}" srcOrd="0" destOrd="0" presId="urn:microsoft.com/office/officeart/2005/8/layout/venn1"/>
    <dgm:cxn modelId="{6CE3DC53-8C87-41DC-A180-09B2C535251D}" type="presOf" srcId="{050E8A8F-9626-49F3-A9DD-ECB71135B2C4}" destId="{C7E1CD4D-20C0-4A53-AA07-377613D79DEC}" srcOrd="0" destOrd="0" presId="urn:microsoft.com/office/officeart/2005/8/layout/venn1"/>
    <dgm:cxn modelId="{247A0176-3C93-4FF5-8A4B-43290CD27527}" type="presOf" srcId="{6A4D4148-0E2E-4BDA-8C9C-5798E4CD0078}" destId="{E94E9456-2EE4-4CF6-97F6-93CE97391922}" srcOrd="0" destOrd="0" presId="urn:microsoft.com/office/officeart/2005/8/layout/venn1"/>
    <dgm:cxn modelId="{C034E087-3C8B-4407-8106-0786D3C45831}" srcId="{69092D8D-DC5B-431B-9F19-0EA71F3E155E}" destId="{D08AC3B6-B4D5-4AEE-B040-421168BE8FB2}" srcOrd="0" destOrd="0" parTransId="{5DF42EEE-ABAA-4CDC-87D5-527B94302BFB}" sibTransId="{07E52085-3313-456C-9215-4F2F3D1F34F5}"/>
    <dgm:cxn modelId="{0B2DFD91-5C55-4BE3-8B0E-C62158CC39AD}" type="presOf" srcId="{D08AC3B6-B4D5-4AEE-B040-421168BE8FB2}" destId="{1DBFEA64-C6DC-4FC5-A895-08F3FFA024F9}" srcOrd="0" destOrd="0" presId="urn:microsoft.com/office/officeart/2005/8/layout/venn1"/>
    <dgm:cxn modelId="{0E46659C-1BB5-4E93-B862-86417E7D7CD6}" srcId="{69092D8D-DC5B-431B-9F19-0EA71F3E155E}" destId="{B7C8522C-CFE5-4FBB-8319-1E156DDB0D0E}" srcOrd="3" destOrd="0" parTransId="{D5AEBAA9-60E2-4567-AD2F-5788DAFC649F}" sibTransId="{A33D8A72-98E5-44BA-A781-58B64056CEBE}"/>
    <dgm:cxn modelId="{389DE1B3-D89F-49FD-B731-DD8AA2F2CFD3}" srcId="{69092D8D-DC5B-431B-9F19-0EA71F3E155E}" destId="{843B1540-A574-47AD-9F54-B3101A0A3040}" srcOrd="1" destOrd="0" parTransId="{B0CCAD6A-9B3D-4408-857E-BBD5FEC2F790}" sibTransId="{32F7A77C-867D-4F76-B9B7-DFE8643BEE85}"/>
    <dgm:cxn modelId="{35AF09BD-A44C-427E-A797-B4CF560D5560}" srcId="{69092D8D-DC5B-431B-9F19-0EA71F3E155E}" destId="{050E8A8F-9626-49F3-A9DD-ECB71135B2C4}" srcOrd="2" destOrd="0" parTransId="{4AC2AA58-7C62-4068-9B48-7B10226E6C7E}" sibTransId="{B6274889-0A7A-4D44-A046-985799FCEB99}"/>
    <dgm:cxn modelId="{AB908AC1-AB89-46A3-BDE4-E634ABFB570E}" srcId="{69092D8D-DC5B-431B-9F19-0EA71F3E155E}" destId="{6A4D4148-0E2E-4BDA-8C9C-5798E4CD0078}" srcOrd="4" destOrd="0" parTransId="{421A132D-9F76-40E9-B381-BBA2F514B1AA}" sibTransId="{6838428B-03F4-402B-8A15-24A0EE77445E}"/>
    <dgm:cxn modelId="{9CE3BB08-DCF0-48C5-853B-36AE42C48720}" type="presParOf" srcId="{E5BA0326-04CD-482E-938E-983CFA1A9864}" destId="{2790E4BE-105F-42D2-AE04-6B6E75F05558}" srcOrd="0" destOrd="0" presId="urn:microsoft.com/office/officeart/2005/8/layout/venn1"/>
    <dgm:cxn modelId="{5E4E69DC-4325-48D0-93BD-43E0CCD3163F}" type="presParOf" srcId="{E5BA0326-04CD-482E-938E-983CFA1A9864}" destId="{1DBFEA64-C6DC-4FC5-A895-08F3FFA024F9}" srcOrd="1" destOrd="0" presId="urn:microsoft.com/office/officeart/2005/8/layout/venn1"/>
    <dgm:cxn modelId="{3F3D43D6-2B85-4038-AED3-904A79725B83}" type="presParOf" srcId="{E5BA0326-04CD-482E-938E-983CFA1A9864}" destId="{352B6650-5697-4599-8688-2BE0B5AE41A5}" srcOrd="2" destOrd="0" presId="urn:microsoft.com/office/officeart/2005/8/layout/venn1"/>
    <dgm:cxn modelId="{05F2A364-031E-4BB5-A6D8-1BC11F04A289}" type="presParOf" srcId="{E5BA0326-04CD-482E-938E-983CFA1A9864}" destId="{55C07F3C-00AD-4EBA-8E34-797AD36395F6}" srcOrd="3" destOrd="0" presId="urn:microsoft.com/office/officeart/2005/8/layout/venn1"/>
    <dgm:cxn modelId="{65830E29-198B-4EC4-B007-AE28EC6A03D6}" type="presParOf" srcId="{E5BA0326-04CD-482E-938E-983CFA1A9864}" destId="{D2E7E3AB-B61F-4791-8132-F20EB1ABE753}" srcOrd="4" destOrd="0" presId="urn:microsoft.com/office/officeart/2005/8/layout/venn1"/>
    <dgm:cxn modelId="{AFA022EB-C1A4-4FE9-83B2-B87708324AE5}" type="presParOf" srcId="{E5BA0326-04CD-482E-938E-983CFA1A9864}" destId="{C7E1CD4D-20C0-4A53-AA07-377613D79DEC}" srcOrd="5" destOrd="0" presId="urn:microsoft.com/office/officeart/2005/8/layout/venn1"/>
    <dgm:cxn modelId="{17CEA55C-B4E6-4DD0-91FE-2F5CAB7182B6}" type="presParOf" srcId="{E5BA0326-04CD-482E-938E-983CFA1A9864}" destId="{D4CC17CF-8881-4F2B-9ECA-3D49165D6848}" srcOrd="6" destOrd="0" presId="urn:microsoft.com/office/officeart/2005/8/layout/venn1"/>
    <dgm:cxn modelId="{837E3ECE-0D5B-47C8-892B-F64973DB86C9}" type="presParOf" srcId="{E5BA0326-04CD-482E-938E-983CFA1A9864}" destId="{1E8BD2CD-88B2-4960-A370-7BC1287DB859}" srcOrd="7" destOrd="0" presId="urn:microsoft.com/office/officeart/2005/8/layout/venn1"/>
    <dgm:cxn modelId="{311BDC60-2F69-4940-A111-6AAF47D2F58F}" type="presParOf" srcId="{E5BA0326-04CD-482E-938E-983CFA1A9864}" destId="{A6019420-A2C2-42B0-89E2-F3EB7DA270EE}" srcOrd="8" destOrd="0" presId="urn:microsoft.com/office/officeart/2005/8/layout/venn1"/>
    <dgm:cxn modelId="{3EC3B9C3-083A-4E7F-B709-E137DAE99CD5}" type="presParOf" srcId="{E5BA0326-04CD-482E-938E-983CFA1A9864}" destId="{E94E9456-2EE4-4CF6-97F6-93CE97391922}" srcOrd="9" destOrd="0" presId="urn:microsoft.com/office/officeart/2005/8/layout/venn1"/>
  </dgm:cxnLst>
  <dgm:bg>
    <a:effectLst>
      <a:glow rad="228600">
        <a:schemeClr val="accent5">
          <a:satMod val="175000"/>
          <a:alpha val="40000"/>
        </a:schemeClr>
      </a:glow>
    </a:effectLst>
  </dgm:bg>
  <dgm:whole>
    <a:ln w="76200">
      <a:solidFill>
        <a:srgbClr val="D6E1F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74A1D8-BA51-42CB-AFDC-72D2130229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A8DDE3-6149-4299-B541-5B32A6FF84F6}">
      <dgm:prSet custT="1"/>
      <dgm:spPr/>
      <dgm:t>
        <a:bodyPr/>
        <a:lstStyle/>
        <a:p>
          <a:pPr rtl="0"/>
          <a:r>
            <a:rPr lang="ru-RU" sz="1800" dirty="0"/>
            <a:t>Документ, </a:t>
          </a:r>
          <a:r>
            <a:rPr lang="ru-RU" sz="1800" b="1" dirty="0"/>
            <a:t>подтверждающий признание </a:t>
          </a:r>
          <a:r>
            <a:rPr lang="ru-RU" sz="1800" dirty="0"/>
            <a:t>практической части профессионального экзамена в результате успешной сдачи демонстрационного экзамена при прохождении ГИА или ИА ДПО и распространяющийся на программы высшего и среднего профессионального образования</a:t>
          </a:r>
        </a:p>
      </dgm:t>
    </dgm:pt>
    <dgm:pt modelId="{3C7701BC-E386-441B-8F4C-A993384D8CF2}" type="parTrans" cxnId="{BA6FF358-1F19-4DB8-A49C-014B2B269C7E}">
      <dgm:prSet/>
      <dgm:spPr/>
      <dgm:t>
        <a:bodyPr/>
        <a:lstStyle/>
        <a:p>
          <a:endParaRPr lang="ru-RU"/>
        </a:p>
      </dgm:t>
    </dgm:pt>
    <dgm:pt modelId="{6B54349E-970B-459A-B860-7F640E3D8E85}" type="sibTrans" cxnId="{BA6FF358-1F19-4DB8-A49C-014B2B269C7E}">
      <dgm:prSet/>
      <dgm:spPr/>
      <dgm:t>
        <a:bodyPr/>
        <a:lstStyle/>
        <a:p>
          <a:endParaRPr lang="ru-RU"/>
        </a:p>
      </dgm:t>
    </dgm:pt>
    <dgm:pt modelId="{726B2FB5-EB2D-4A5C-AFD0-257862E2AB37}" type="pres">
      <dgm:prSet presAssocID="{C274A1D8-BA51-42CB-AFDC-72D213022987}" presName="linear" presStyleCnt="0">
        <dgm:presLayoutVars>
          <dgm:animLvl val="lvl"/>
          <dgm:resizeHandles val="exact"/>
        </dgm:presLayoutVars>
      </dgm:prSet>
      <dgm:spPr/>
    </dgm:pt>
    <dgm:pt modelId="{D100C516-85E7-43B5-B46E-067452C9CB76}" type="pres">
      <dgm:prSet presAssocID="{E1A8DDE3-6149-4299-B541-5B32A6FF84F6}" presName="parentText" presStyleLbl="node1" presStyleIdx="0" presStyleCnt="1" custLinFactNeighborX="6355" custLinFactNeighborY="613">
        <dgm:presLayoutVars>
          <dgm:chMax val="0"/>
          <dgm:bulletEnabled val="1"/>
        </dgm:presLayoutVars>
      </dgm:prSet>
      <dgm:spPr/>
    </dgm:pt>
  </dgm:ptLst>
  <dgm:cxnLst>
    <dgm:cxn modelId="{BA6FF358-1F19-4DB8-A49C-014B2B269C7E}" srcId="{C274A1D8-BA51-42CB-AFDC-72D213022987}" destId="{E1A8DDE3-6149-4299-B541-5B32A6FF84F6}" srcOrd="0" destOrd="0" parTransId="{3C7701BC-E386-441B-8F4C-A993384D8CF2}" sibTransId="{6B54349E-970B-459A-B860-7F640E3D8E85}"/>
    <dgm:cxn modelId="{3CA73FAD-F1CC-404D-8E7B-3C527AD4E1DD}" type="presOf" srcId="{E1A8DDE3-6149-4299-B541-5B32A6FF84F6}" destId="{D100C516-85E7-43B5-B46E-067452C9CB76}" srcOrd="0" destOrd="0" presId="urn:microsoft.com/office/officeart/2005/8/layout/vList2"/>
    <dgm:cxn modelId="{69B44AB6-FB75-489E-BAD9-6A41FAA857A5}" type="presOf" srcId="{C274A1D8-BA51-42CB-AFDC-72D213022987}" destId="{726B2FB5-EB2D-4A5C-AFD0-257862E2AB37}" srcOrd="0" destOrd="0" presId="urn:microsoft.com/office/officeart/2005/8/layout/vList2"/>
    <dgm:cxn modelId="{0944DE9B-D22D-48FE-ACBE-91E1DDEFEC3B}" type="presParOf" srcId="{726B2FB5-EB2D-4A5C-AFD0-257862E2AB37}" destId="{D100C516-85E7-43B5-B46E-067452C9CB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0E4BE-105F-42D2-AE04-6B6E75F05558}">
      <dsp:nvSpPr>
        <dsp:cNvPr id="0" name=""/>
        <dsp:cNvSpPr/>
      </dsp:nvSpPr>
      <dsp:spPr>
        <a:xfrm>
          <a:off x="4762672" y="1108524"/>
          <a:ext cx="1993304" cy="19933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DBFEA64-C6DC-4FC5-A895-08F3FFA024F9}">
      <dsp:nvSpPr>
        <dsp:cNvPr id="0" name=""/>
        <dsp:cNvSpPr/>
      </dsp:nvSpPr>
      <dsp:spPr>
        <a:xfrm>
          <a:off x="268179" y="1262863"/>
          <a:ext cx="3175459" cy="197436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СПКФР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0" kern="1200" dirty="0"/>
            <a:t>предложено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0" kern="1200" dirty="0"/>
            <a:t>10 квалификаций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ru-RU" sz="2000" b="0" kern="1200" dirty="0"/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2000" b="0" kern="1200" dirty="0"/>
            <a:t>Выбрано соискателями 5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/>
        </a:p>
      </dsp:txBody>
      <dsp:txXfrm>
        <a:off x="268179" y="1262863"/>
        <a:ext cx="3175459" cy="1974364"/>
      </dsp:txXfrm>
    </dsp:sp>
    <dsp:sp modelId="{352B6650-5697-4599-8688-2BE0B5AE41A5}">
      <dsp:nvSpPr>
        <dsp:cNvPr id="0" name=""/>
        <dsp:cNvSpPr/>
      </dsp:nvSpPr>
      <dsp:spPr>
        <a:xfrm>
          <a:off x="5980641" y="1731802"/>
          <a:ext cx="1993304" cy="19933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5C07F3C-00AD-4EBA-8E34-797AD36395F6}">
      <dsp:nvSpPr>
        <dsp:cNvPr id="0" name=""/>
        <dsp:cNvSpPr/>
      </dsp:nvSpPr>
      <dsp:spPr>
        <a:xfrm>
          <a:off x="7342565" y="1010788"/>
          <a:ext cx="3999779" cy="145226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Ворлдскиллс</a:t>
          </a:r>
          <a:r>
            <a:rPr lang="ru-RU" sz="2400" b="1" kern="1200" dirty="0"/>
            <a:t> Россия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/>
            <a:t>4 компетенции в 2020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/>
            <a:t>3 в 2021</a:t>
          </a:r>
        </a:p>
      </dsp:txBody>
      <dsp:txXfrm>
        <a:off x="7342565" y="1010788"/>
        <a:ext cx="3999779" cy="1452264"/>
      </dsp:txXfrm>
    </dsp:sp>
    <dsp:sp modelId="{D2E7E3AB-B61F-4791-8132-F20EB1ABE753}">
      <dsp:nvSpPr>
        <dsp:cNvPr id="0" name=""/>
        <dsp:cNvSpPr/>
      </dsp:nvSpPr>
      <dsp:spPr>
        <a:xfrm>
          <a:off x="5442867" y="3262298"/>
          <a:ext cx="1993304" cy="19933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7E1CD4D-20C0-4A53-AA07-377613D79DEC}">
      <dsp:nvSpPr>
        <dsp:cNvPr id="0" name=""/>
        <dsp:cNvSpPr/>
      </dsp:nvSpPr>
      <dsp:spPr>
        <a:xfrm>
          <a:off x="7163878" y="2832984"/>
          <a:ext cx="4309097" cy="3217768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/>
            <a:t>организации </a:t>
          </a:r>
        </a:p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/>
            <a:t>профессионального </a:t>
          </a:r>
        </a:p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/>
            <a:t>образования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/>
            <a:t>22 колледжа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/>
            <a:t>603 выпускника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/>
            <a:t>116 Сертификатов признания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0" kern="1200" dirty="0"/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0" kern="1200" dirty="0"/>
        </a:p>
      </dsp:txBody>
      <dsp:txXfrm>
        <a:off x="7163878" y="2832984"/>
        <a:ext cx="4309097" cy="3217768"/>
      </dsp:txXfrm>
    </dsp:sp>
    <dsp:sp modelId="{D4CC17CF-8881-4F2B-9ECA-3D49165D6848}">
      <dsp:nvSpPr>
        <dsp:cNvPr id="0" name=""/>
        <dsp:cNvSpPr/>
      </dsp:nvSpPr>
      <dsp:spPr>
        <a:xfrm>
          <a:off x="3899371" y="3189722"/>
          <a:ext cx="1993304" cy="19933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8BD2CD-88B2-4960-A370-7BC1287DB859}">
      <dsp:nvSpPr>
        <dsp:cNvPr id="0" name=""/>
        <dsp:cNvSpPr/>
      </dsp:nvSpPr>
      <dsp:spPr>
        <a:xfrm>
          <a:off x="2724269" y="0"/>
          <a:ext cx="6286152" cy="145226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Обучающийся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/>
            <a:t>студент на сессии/ГИА, слушатель ДПО</a:t>
          </a:r>
        </a:p>
      </dsp:txBody>
      <dsp:txXfrm>
        <a:off x="2724269" y="0"/>
        <a:ext cx="6286152" cy="1452264"/>
      </dsp:txXfrm>
    </dsp:sp>
    <dsp:sp modelId="{A6019420-A2C2-42B0-89E2-F3EB7DA270EE}">
      <dsp:nvSpPr>
        <dsp:cNvPr id="0" name=""/>
        <dsp:cNvSpPr/>
      </dsp:nvSpPr>
      <dsp:spPr>
        <a:xfrm>
          <a:off x="3461223" y="1760824"/>
          <a:ext cx="1993304" cy="19933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4E9456-2EE4-4CF6-97F6-93CE97391922}">
      <dsp:nvSpPr>
        <dsp:cNvPr id="0" name=""/>
        <dsp:cNvSpPr/>
      </dsp:nvSpPr>
      <dsp:spPr>
        <a:xfrm>
          <a:off x="781935" y="3722733"/>
          <a:ext cx="2824077" cy="145226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ЦОКи</a:t>
          </a:r>
          <a:r>
            <a:rPr lang="ru-RU" sz="2400" b="1" kern="1200" dirty="0"/>
            <a:t> и региональные представительства СПКФР</a:t>
          </a:r>
        </a:p>
      </dsp:txBody>
      <dsp:txXfrm>
        <a:off x="781935" y="3722733"/>
        <a:ext cx="2824077" cy="1452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0C516-85E7-43B5-B46E-067452C9CB76}">
      <dsp:nvSpPr>
        <dsp:cNvPr id="0" name=""/>
        <dsp:cNvSpPr/>
      </dsp:nvSpPr>
      <dsp:spPr>
        <a:xfrm>
          <a:off x="0" y="796"/>
          <a:ext cx="5414994" cy="1668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Документ, </a:t>
          </a:r>
          <a:r>
            <a:rPr lang="ru-RU" sz="1800" b="1" kern="1200" dirty="0"/>
            <a:t>подтверждающий признание </a:t>
          </a:r>
          <a:r>
            <a:rPr lang="ru-RU" sz="1800" kern="1200" dirty="0"/>
            <a:t>практической части профессионального экзамена в результате успешной сдачи демонстрационного экзамена при прохождении ГИА или ИА ДПО и распространяющийся на программы высшего и среднего профессионального образования</a:t>
          </a:r>
        </a:p>
      </dsp:txBody>
      <dsp:txXfrm>
        <a:off x="81442" y="82238"/>
        <a:ext cx="5252110" cy="1505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215A3-4CF1-4A6E-AB99-37629E46DB9E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8AF65-F10E-44BA-B2C4-BE0161D90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9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6BE-7EE3-4E7D-933C-C9BCA81F3FF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D9B-13C8-4F68-8711-FFE510A4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83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6BE-7EE3-4E7D-933C-C9BCA81F3FF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D9B-13C8-4F68-8711-FFE510A4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8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6BE-7EE3-4E7D-933C-C9BCA81F3FF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D9B-13C8-4F68-8711-FFE510A4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9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6BE-7EE3-4E7D-933C-C9BCA81F3FF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D9B-13C8-4F68-8711-FFE510A4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8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6BE-7EE3-4E7D-933C-C9BCA81F3FF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D9B-13C8-4F68-8711-FFE510A4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1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6BE-7EE3-4E7D-933C-C9BCA81F3FF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D9B-13C8-4F68-8711-FFE510A4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2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6BE-7EE3-4E7D-933C-C9BCA81F3FF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D9B-13C8-4F68-8711-FFE510A4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8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6BE-7EE3-4E7D-933C-C9BCA81F3FF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D9B-13C8-4F68-8711-FFE510A4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1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6BE-7EE3-4E7D-933C-C9BCA81F3FF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D9B-13C8-4F68-8711-FFE510A4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0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6BE-7EE3-4E7D-933C-C9BCA81F3FF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D9B-13C8-4F68-8711-FFE510A4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7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D6BE-7EE3-4E7D-933C-C9BCA81F3FF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0D9B-13C8-4F68-8711-FFE510A4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02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DD6BE-7EE3-4E7D-933C-C9BCA81F3FF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0D9B-13C8-4F68-8711-FFE510A4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67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11" Type="http://schemas.openxmlformats.org/officeDocument/2006/relationships/image" Target="../media/image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5" Type="http://schemas.openxmlformats.org/officeDocument/2006/relationships/image" Target="../media/image13.png"/><Relationship Id="rId10" Type="http://schemas.microsoft.com/office/2007/relationships/diagramDrawing" Target="../diagrams/drawing2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yulia-iln@mail.r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57"/>
          <p:cNvSpPr>
            <a:spLocks noChangeArrowheads="1"/>
          </p:cNvSpPr>
          <p:nvPr/>
        </p:nvSpPr>
        <p:spPr bwMode="auto">
          <a:xfrm>
            <a:off x="0" y="0"/>
            <a:ext cx="12192000" cy="68532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 hangingPunct="0"/>
            <a:endParaRPr lang="ru-RU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sp>
        <p:nvSpPr>
          <p:cNvPr id="28674" name="Rectangle 159"/>
          <p:cNvSpPr>
            <a:spLocks noChangeArrowheads="1"/>
          </p:cNvSpPr>
          <p:nvPr/>
        </p:nvSpPr>
        <p:spPr bwMode="auto">
          <a:xfrm>
            <a:off x="0" y="-4763"/>
            <a:ext cx="7075488" cy="6858001"/>
          </a:xfrm>
          <a:prstGeom prst="rect">
            <a:avLst/>
          </a:prstGeom>
          <a:solidFill>
            <a:schemeClr val="accent1">
              <a:lumMod val="50000"/>
              <a:alpha val="90195"/>
            </a:schemeClr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  <a:sym typeface="Arial" charset="0"/>
            </a:endParaRPr>
          </a:p>
        </p:txBody>
      </p:sp>
      <p:sp>
        <p:nvSpPr>
          <p:cNvPr id="636" name="Заголовок 1"/>
          <p:cNvSpPr txBox="1">
            <a:spLocks noGrp="1"/>
          </p:cNvSpPr>
          <p:nvPr>
            <p:ph type="ctrTitle"/>
          </p:nvPr>
        </p:nvSpPr>
        <p:spPr>
          <a:xfrm>
            <a:off x="79130" y="1485901"/>
            <a:ext cx="6901961" cy="1943099"/>
          </a:xfrm>
        </p:spPr>
        <p:txBody>
          <a:bodyPr rtlCol="0">
            <a:normAutofit fontScale="90000"/>
          </a:bodyPr>
          <a:lstStyle>
            <a:lvl1pPr defTabSz="452627">
              <a:defRPr sz="3663" b="1">
                <a:solidFill>
                  <a:srgbClr val="FEFFFF"/>
                </a:solidFill>
                <a:effectLst>
                  <a:outerShdw blurRad="37719" dist="37719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Сопряжение стандартов качества демонстрационного экзамена и независимой оценки квалификаций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algn="l">
              <a:defRPr/>
            </a:pPr>
            <a:fld id="{4AAF4F7C-0AB4-4C3C-BB52-7C756EDC6A66}" type="slidenum">
              <a:rPr lang="ru-RU">
                <a:solidFill>
                  <a:schemeClr val="tx1">
                    <a:tint val="75000"/>
                  </a:schemeClr>
                </a:solidFill>
              </a:rPr>
              <a:pPr algn="l">
                <a:defRPr/>
              </a:pPr>
              <a:t>1</a:t>
            </a:fld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8676" name="Freeform 27"/>
          <p:cNvSpPr>
            <a:spLocks noChangeArrowheads="1"/>
          </p:cNvSpPr>
          <p:nvPr/>
        </p:nvSpPr>
        <p:spPr bwMode="auto">
          <a:xfrm>
            <a:off x="3372375" y="4597168"/>
            <a:ext cx="8425586" cy="1855260"/>
          </a:xfrm>
          <a:custGeom>
            <a:avLst/>
            <a:gdLst>
              <a:gd name="T0" fmla="*/ 1216871811 w 21585"/>
              <a:gd name="T1" fmla="*/ 27143879 h 21600"/>
              <a:gd name="T2" fmla="*/ 1216871811 w 21585"/>
              <a:gd name="T3" fmla="*/ 27143879 h 21600"/>
              <a:gd name="T4" fmla="*/ 1216871811 w 21585"/>
              <a:gd name="T5" fmla="*/ 27143879 h 21600"/>
              <a:gd name="T6" fmla="*/ 1216871811 w 21585"/>
              <a:gd name="T7" fmla="*/ 2714387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585"/>
              <a:gd name="T13" fmla="*/ 0 h 21600"/>
              <a:gd name="T14" fmla="*/ 21585 w 2158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85" h="21600" extrusionOk="0">
                <a:moveTo>
                  <a:pt x="0" y="0"/>
                </a:moveTo>
                <a:cubicBezTo>
                  <a:pt x="0" y="0"/>
                  <a:pt x="0" y="0"/>
                  <a:pt x="2050" y="0"/>
                </a:cubicBezTo>
                <a:cubicBezTo>
                  <a:pt x="2050" y="0"/>
                  <a:pt x="2050" y="0"/>
                  <a:pt x="3627" y="0"/>
                </a:cubicBezTo>
                <a:lnTo>
                  <a:pt x="4330" y="0"/>
                </a:lnTo>
                <a:cubicBezTo>
                  <a:pt x="4330" y="0"/>
                  <a:pt x="4330" y="0"/>
                  <a:pt x="4531" y="0"/>
                </a:cubicBezTo>
                <a:lnTo>
                  <a:pt x="5008" y="0"/>
                </a:lnTo>
                <a:cubicBezTo>
                  <a:pt x="5234" y="0"/>
                  <a:pt x="5536" y="0"/>
                  <a:pt x="5938" y="0"/>
                </a:cubicBezTo>
                <a:cubicBezTo>
                  <a:pt x="5938" y="0"/>
                  <a:pt x="5938" y="0"/>
                  <a:pt x="6206" y="0"/>
                </a:cubicBezTo>
                <a:lnTo>
                  <a:pt x="6572" y="0"/>
                </a:lnTo>
                <a:cubicBezTo>
                  <a:pt x="6889" y="0"/>
                  <a:pt x="7364" y="0"/>
                  <a:pt x="8077" y="0"/>
                </a:cubicBezTo>
                <a:lnTo>
                  <a:pt x="11007" y="0"/>
                </a:lnTo>
                <a:cubicBezTo>
                  <a:pt x="11007" y="0"/>
                  <a:pt x="11007" y="0"/>
                  <a:pt x="11036" y="0"/>
                </a:cubicBezTo>
                <a:lnTo>
                  <a:pt x="12859" y="0"/>
                </a:lnTo>
                <a:cubicBezTo>
                  <a:pt x="12859" y="0"/>
                  <a:pt x="12859" y="0"/>
                  <a:pt x="13101" y="0"/>
                </a:cubicBezTo>
                <a:cubicBezTo>
                  <a:pt x="13101" y="0"/>
                  <a:pt x="13101" y="0"/>
                  <a:pt x="13210" y="0"/>
                </a:cubicBezTo>
                <a:lnTo>
                  <a:pt x="13466" y="0"/>
                </a:lnTo>
                <a:cubicBezTo>
                  <a:pt x="13710" y="0"/>
                  <a:pt x="14115" y="0"/>
                  <a:pt x="14791" y="0"/>
                </a:cubicBezTo>
                <a:lnTo>
                  <a:pt x="20022" y="0"/>
                </a:lnTo>
                <a:cubicBezTo>
                  <a:pt x="20052" y="0"/>
                  <a:pt x="20082" y="133"/>
                  <a:pt x="20098" y="265"/>
                </a:cubicBezTo>
                <a:cubicBezTo>
                  <a:pt x="20098" y="265"/>
                  <a:pt x="20113" y="265"/>
                  <a:pt x="20113" y="398"/>
                </a:cubicBezTo>
                <a:cubicBezTo>
                  <a:pt x="20113" y="398"/>
                  <a:pt x="20113" y="398"/>
                  <a:pt x="20115" y="417"/>
                </a:cubicBezTo>
                <a:lnTo>
                  <a:pt x="20119" y="454"/>
                </a:lnTo>
                <a:lnTo>
                  <a:pt x="20133" y="551"/>
                </a:lnTo>
                <a:cubicBezTo>
                  <a:pt x="20200" y="1010"/>
                  <a:pt x="20469" y="2849"/>
                  <a:pt x="21542" y="10204"/>
                </a:cubicBezTo>
                <a:cubicBezTo>
                  <a:pt x="21600" y="10469"/>
                  <a:pt x="21600" y="10999"/>
                  <a:pt x="21542" y="11396"/>
                </a:cubicBezTo>
                <a:cubicBezTo>
                  <a:pt x="21542" y="11396"/>
                  <a:pt x="21542" y="11396"/>
                  <a:pt x="20363" y="19476"/>
                </a:cubicBezTo>
                <a:lnTo>
                  <a:pt x="20119" y="21146"/>
                </a:lnTo>
                <a:lnTo>
                  <a:pt x="20113" y="21202"/>
                </a:lnTo>
                <a:cubicBezTo>
                  <a:pt x="20113" y="21202"/>
                  <a:pt x="20098" y="21202"/>
                  <a:pt x="20098" y="21335"/>
                </a:cubicBezTo>
                <a:cubicBezTo>
                  <a:pt x="20082" y="21467"/>
                  <a:pt x="20052" y="21600"/>
                  <a:pt x="20022" y="21600"/>
                </a:cubicBezTo>
                <a:lnTo>
                  <a:pt x="13101" y="21600"/>
                </a:lnTo>
                <a:cubicBezTo>
                  <a:pt x="13101" y="21600"/>
                  <a:pt x="13101" y="21600"/>
                  <a:pt x="12859" y="21600"/>
                </a:cubicBezTo>
                <a:cubicBezTo>
                  <a:pt x="12859" y="21600"/>
                  <a:pt x="12859" y="21600"/>
                  <a:pt x="12830" y="21600"/>
                </a:cubicBezTo>
                <a:lnTo>
                  <a:pt x="12627" y="21600"/>
                </a:lnTo>
                <a:cubicBezTo>
                  <a:pt x="12511" y="21600"/>
                  <a:pt x="12338" y="21600"/>
                  <a:pt x="12077" y="21600"/>
                </a:cubicBezTo>
                <a:lnTo>
                  <a:pt x="11007" y="21600"/>
                </a:lnTo>
                <a:cubicBezTo>
                  <a:pt x="11007" y="21600"/>
                  <a:pt x="11007" y="21600"/>
                  <a:pt x="10928" y="21600"/>
                </a:cubicBezTo>
                <a:lnTo>
                  <a:pt x="5938" y="21600"/>
                </a:lnTo>
                <a:cubicBezTo>
                  <a:pt x="5938" y="21600"/>
                  <a:pt x="5938" y="21600"/>
                  <a:pt x="5913" y="21600"/>
                </a:cubicBezTo>
                <a:lnTo>
                  <a:pt x="5737" y="21600"/>
                </a:lnTo>
                <a:cubicBezTo>
                  <a:pt x="5536" y="21600"/>
                  <a:pt x="5134" y="21600"/>
                  <a:pt x="4330" y="21600"/>
                </a:cubicBezTo>
                <a:lnTo>
                  <a:pt x="4182" y="21600"/>
                </a:lnTo>
                <a:cubicBezTo>
                  <a:pt x="3564" y="21600"/>
                  <a:pt x="2857" y="21600"/>
                  <a:pt x="2050" y="21600"/>
                </a:cubicBezTo>
                <a:cubicBezTo>
                  <a:pt x="2050" y="21600"/>
                  <a:pt x="2050" y="21600"/>
                  <a:pt x="0" y="21600"/>
                </a:cubicBezTo>
                <a:cubicBezTo>
                  <a:pt x="0" y="21600"/>
                  <a:pt x="0" y="21600"/>
                  <a:pt x="0" y="0"/>
                </a:cubicBezTo>
                <a:close/>
              </a:path>
            </a:pathLst>
          </a:custGeom>
          <a:solidFill>
            <a:srgbClr val="A53010"/>
          </a:solidFill>
          <a:ln w="12700">
            <a:noFill/>
            <a:miter lim="400000"/>
            <a:headEnd/>
            <a:tailEnd/>
          </a:ln>
        </p:spPr>
        <p:txBody>
          <a:bodyPr lIns="45719" rIns="45719"/>
          <a:lstStyle/>
          <a:p>
            <a:pPr hangingPunct="0"/>
            <a:endParaRPr lang="ru-RU">
              <a:latin typeface="Calibri" pitchFamily="34" charset="0"/>
              <a:sym typeface="Arial" charset="0"/>
            </a:endParaRPr>
          </a:p>
        </p:txBody>
      </p:sp>
      <p:sp>
        <p:nvSpPr>
          <p:cNvPr id="2867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6323" y="4848837"/>
            <a:ext cx="7749772" cy="1502783"/>
          </a:xfrm>
        </p:spPr>
        <p:txBody>
          <a:bodyPr anchor="ctr">
            <a:noAutofit/>
          </a:bodyPr>
          <a:lstStyle/>
          <a:p>
            <a:pPr algn="l" fontAlgn="auto">
              <a:spcBef>
                <a:spcPts val="600"/>
              </a:spcBef>
              <a:spcAft>
                <a:spcPts val="0"/>
              </a:spcAft>
              <a:defRPr sz="1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ru-RU" sz="1400" b="1" dirty="0">
              <a:solidFill>
                <a:srgbClr val="FFFFFF"/>
              </a:solidFill>
              <a:sym typeface="Helvetica"/>
            </a:endParaRPr>
          </a:p>
          <a:p>
            <a:pPr algn="l" fontAlgn="auto">
              <a:spcBef>
                <a:spcPts val="600"/>
              </a:spcBef>
              <a:spcAft>
                <a:spcPts val="0"/>
              </a:spcAft>
              <a:defRPr sz="1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ru-RU" sz="1400" b="1" dirty="0">
              <a:solidFill>
                <a:srgbClr val="FFFFFF"/>
              </a:solidFill>
              <a:sym typeface="Helvetica"/>
            </a:endParaRPr>
          </a:p>
          <a:p>
            <a:pPr algn="l" fontAlgn="auto">
              <a:spcBef>
                <a:spcPts val="600"/>
              </a:spcBef>
              <a:spcAft>
                <a:spcPts val="0"/>
              </a:spcAft>
              <a:defRPr sz="1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400" b="1" dirty="0">
                <a:solidFill>
                  <a:srgbClr val="FFFFFF"/>
                </a:solidFill>
                <a:sym typeface="Helvetica"/>
              </a:rPr>
              <a:t>Иванова Валерия Айбасовна</a:t>
            </a:r>
          </a:p>
          <a:p>
            <a:pPr algn="l" fontAlgn="auto">
              <a:spcBef>
                <a:spcPts val="600"/>
              </a:spcBef>
              <a:spcAft>
                <a:spcPts val="0"/>
              </a:spcAft>
              <a:defRPr sz="1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400" b="1" i="1" dirty="0">
                <a:solidFill>
                  <a:srgbClr val="FFFFFF"/>
                </a:solidFill>
                <a:sym typeface="Helvetica"/>
              </a:rPr>
              <a:t>руководитель Рабочей группы по сближению стандартов качества СПКФР и  </a:t>
            </a:r>
            <a:r>
              <a:rPr lang="ru-RU" sz="1400" b="1" i="1" dirty="0" err="1">
                <a:solidFill>
                  <a:srgbClr val="FFFFFF"/>
                </a:solidFill>
                <a:sym typeface="Helvetica"/>
              </a:rPr>
              <a:t>Ворлдскиллс</a:t>
            </a:r>
            <a:r>
              <a:rPr lang="ru-RU" sz="1400" b="1" i="1" dirty="0">
                <a:solidFill>
                  <a:srgbClr val="FFFFFF"/>
                </a:solidFill>
                <a:sym typeface="Helvetica"/>
              </a:rPr>
              <a:t> Россия, директор Алтайского филиала ФГОБУ ВО «Финансовый университет при Правительстве РФ»</a:t>
            </a:r>
          </a:p>
          <a:p>
            <a:pPr algn="l">
              <a:spcBef>
                <a:spcPts val="600"/>
              </a:spcBef>
            </a:pPr>
            <a:br>
              <a:rPr lang="ru-RU" sz="1400" i="1" dirty="0">
                <a:solidFill>
                  <a:srgbClr val="FFFFFF"/>
                </a:solidFill>
                <a:sym typeface="Helvetica"/>
              </a:rPr>
            </a:br>
            <a:endParaRPr lang="ru-RU" sz="1400" i="1" dirty="0">
              <a:solidFill>
                <a:srgbClr val="FFFFFF"/>
              </a:solidFill>
              <a:sym typeface="Helvetic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06" y="152677"/>
            <a:ext cx="11502097" cy="7664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881"/>
            <a:ext cx="10515600" cy="54666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Участники проекта сопряжения </a:t>
            </a:r>
            <a:b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демонстрационного экзамена и независимой оценки квалификаций (НОК)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62355925"/>
              </p:ext>
            </p:extLst>
          </p:nvPr>
        </p:nvGraphicFramePr>
        <p:xfrm>
          <a:off x="348343" y="807244"/>
          <a:ext cx="11472976" cy="569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29" y="-100942"/>
            <a:ext cx="12168671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1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Главная">
            <a:extLst>
              <a:ext uri="{FF2B5EF4-FFF2-40B4-BE49-F238E27FC236}">
                <a16:creationId xmlns:a16="http://schemas.microsoft.com/office/drawing/2014/main" id="{123F8B4C-3DA1-4737-A095-4CC08343A5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404" y="1474877"/>
            <a:ext cx="228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2FF15B2-CD92-4D11-8DBD-B28C46A91FBE}"/>
              </a:ext>
            </a:extLst>
          </p:cNvPr>
          <p:cNvSpPr/>
          <p:nvPr/>
        </p:nvSpPr>
        <p:spPr>
          <a:xfrm>
            <a:off x="280035" y="2218541"/>
            <a:ext cx="7806690" cy="8368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537" y="-57196"/>
            <a:ext cx="10515600" cy="10330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a typeface="+mn-ea"/>
                <a:cs typeface="+mn-cs"/>
              </a:rPr>
              <a:t>Организационно-техническое обеспечение </a:t>
            </a:r>
          </a:p>
        </p:txBody>
      </p:sp>
      <p:pic>
        <p:nvPicPr>
          <p:cNvPr id="9" name="Picture 4" descr="На Южном Урале стартует VII Открытый региональный чемпионат ...">
            <a:extLst>
              <a:ext uri="{FF2B5EF4-FFF2-40B4-BE49-F238E27FC236}">
                <a16:creationId xmlns:a16="http://schemas.microsoft.com/office/drawing/2014/main" id="{77F62265-ED93-41FC-BD5C-C7C0CE5D0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82" y="1136762"/>
            <a:ext cx="1005464" cy="71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9" descr="Рисунок 9">
            <a:extLst>
              <a:ext uri="{FF2B5EF4-FFF2-40B4-BE49-F238E27FC236}">
                <a16:creationId xmlns:a16="http://schemas.microsoft.com/office/drawing/2014/main" id="{2BB4D8D6-BC1C-4F54-BB23-1CFABC359F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521" y="1110396"/>
            <a:ext cx="741363" cy="741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2E11D8B-78C4-4BBC-9173-39D883A910A8}"/>
              </a:ext>
            </a:extLst>
          </p:cNvPr>
          <p:cNvSpPr/>
          <p:nvPr/>
        </p:nvSpPr>
        <p:spPr>
          <a:xfrm>
            <a:off x="280035" y="1136762"/>
            <a:ext cx="2011680" cy="7413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213661-DC9C-413B-B273-C5AE48AD1CC9}"/>
              </a:ext>
            </a:extLst>
          </p:cNvPr>
          <p:cNvSpPr txBox="1"/>
          <p:nvPr/>
        </p:nvSpPr>
        <p:spPr>
          <a:xfrm>
            <a:off x="498861" y="788130"/>
            <a:ext cx="153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СОГЛАШЕНИЕ</a:t>
            </a:r>
          </a:p>
        </p:txBody>
      </p:sp>
      <p:pic>
        <p:nvPicPr>
          <p:cNvPr id="1026" name="Picture 2" descr="ГПОУ &quot;Киселёвский педагогический колледж&quot; - Скиллс-паспорт">
            <a:extLst>
              <a:ext uri="{FF2B5EF4-FFF2-40B4-BE49-F238E27FC236}">
                <a16:creationId xmlns:a16="http://schemas.microsoft.com/office/drawing/2014/main" id="{D5FFDB2D-065A-43C0-8B91-DDE5BE073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8" t="7310" r="2373" b="16894"/>
          <a:stretch/>
        </p:blipFill>
        <p:spPr bwMode="auto">
          <a:xfrm>
            <a:off x="1156382" y="3672448"/>
            <a:ext cx="1458889" cy="183195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C:\Users\WSR-User\Desktop\СПК ФР\ДОРОЖНАЯ КАРТА\220420-Проект бланка Сертификат Признания.jpg">
            <a:extLst>
              <a:ext uri="{FF2B5EF4-FFF2-40B4-BE49-F238E27FC236}">
                <a16:creationId xmlns:a16="http://schemas.microsoft.com/office/drawing/2014/main" id="{749DF943-B911-4B1A-A1F9-C6B545C4EF7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63" y="3595088"/>
            <a:ext cx="1438604" cy="19951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1" name="Равно 10">
            <a:extLst>
              <a:ext uri="{FF2B5EF4-FFF2-40B4-BE49-F238E27FC236}">
                <a16:creationId xmlns:a16="http://schemas.microsoft.com/office/drawing/2014/main" id="{D00321A9-A2CD-436C-8EED-ED2B9971D584}"/>
              </a:ext>
            </a:extLst>
          </p:cNvPr>
          <p:cNvSpPr/>
          <p:nvPr/>
        </p:nvSpPr>
        <p:spPr>
          <a:xfrm>
            <a:off x="2767815" y="4805198"/>
            <a:ext cx="649154" cy="383713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E45D893A-90C7-44D6-B6BA-51CE1581D2FC}"/>
              </a:ext>
            </a:extLst>
          </p:cNvPr>
          <p:cNvSpPr/>
          <p:nvPr/>
        </p:nvSpPr>
        <p:spPr>
          <a:xfrm>
            <a:off x="3331394" y="1157462"/>
            <a:ext cx="2011680" cy="7413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6A696E-357D-4AB4-B46E-F1E2CAC75BD8}"/>
              </a:ext>
            </a:extLst>
          </p:cNvPr>
          <p:cNvSpPr txBox="1"/>
          <p:nvPr/>
        </p:nvSpPr>
        <p:spPr>
          <a:xfrm>
            <a:off x="3416969" y="1178162"/>
            <a:ext cx="1926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ПАМЯТКА </a:t>
            </a:r>
          </a:p>
          <a:p>
            <a:pPr algn="ctr"/>
            <a:r>
              <a:rPr lang="ru-RU" dirty="0"/>
              <a:t>ОБУЧАЮЩЕМУСЯ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4665DC01-DBD6-4C59-8C64-CDA8F3FFB712}"/>
              </a:ext>
            </a:extLst>
          </p:cNvPr>
          <p:cNvSpPr/>
          <p:nvPr/>
        </p:nvSpPr>
        <p:spPr>
          <a:xfrm>
            <a:off x="2408211" y="1353602"/>
            <a:ext cx="794535" cy="402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7F3968AB-EC71-4151-8DD2-DEB71E6C2BAA}"/>
              </a:ext>
            </a:extLst>
          </p:cNvPr>
          <p:cNvSpPr/>
          <p:nvPr/>
        </p:nvSpPr>
        <p:spPr>
          <a:xfrm>
            <a:off x="5471722" y="1372474"/>
            <a:ext cx="794535" cy="402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Нацпроект &quot;Образование&quot;: студенты пензенских колледжей будут ...">
            <a:extLst>
              <a:ext uri="{FF2B5EF4-FFF2-40B4-BE49-F238E27FC236}">
                <a16:creationId xmlns:a16="http://schemas.microsoft.com/office/drawing/2014/main" id="{DCE792A4-035E-41AC-A2DA-3E261D365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83" y="620395"/>
            <a:ext cx="2119313" cy="151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F9BA4D7-0CDD-4570-B606-7C84291C101B}"/>
              </a:ext>
            </a:extLst>
          </p:cNvPr>
          <p:cNvSpPr/>
          <p:nvPr/>
        </p:nvSpPr>
        <p:spPr>
          <a:xfrm>
            <a:off x="7347211" y="1506461"/>
            <a:ext cx="340406" cy="2571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74F889-9BA7-453E-BEFE-4FA7D470235A}"/>
              </a:ext>
            </a:extLst>
          </p:cNvPr>
          <p:cNvSpPr txBox="1"/>
          <p:nvPr/>
        </p:nvSpPr>
        <p:spPr>
          <a:xfrm>
            <a:off x="432349" y="2321630"/>
            <a:ext cx="1688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Бухгалтерский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456D7D-7C95-4DDF-A710-EFCB5F49E96E}"/>
              </a:ext>
            </a:extLst>
          </p:cNvPr>
          <p:cNvSpPr txBox="1"/>
          <p:nvPr/>
        </p:nvSpPr>
        <p:spPr>
          <a:xfrm>
            <a:off x="3202746" y="2284534"/>
            <a:ext cx="1398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Банковское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4A5894-614E-4389-8DDF-B5166F656BC8}"/>
              </a:ext>
            </a:extLst>
          </p:cNvPr>
          <p:cNvSpPr txBox="1"/>
          <p:nvPr/>
        </p:nvSpPr>
        <p:spPr>
          <a:xfrm>
            <a:off x="5423725" y="2417462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Финансы</a:t>
            </a:r>
          </a:p>
        </p:txBody>
      </p:sp>
      <p:pic>
        <p:nvPicPr>
          <p:cNvPr id="1032" name="Picture 8" descr="Иконки humanpictos. Скачать иконку humanpictos. Страница 3">
            <a:extLst>
              <a:ext uri="{FF2B5EF4-FFF2-40B4-BE49-F238E27FC236}">
                <a16:creationId xmlns:a16="http://schemas.microsoft.com/office/drawing/2014/main" id="{EBC3D997-3D57-44FF-BB73-97AA87BF7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704" y="3469212"/>
            <a:ext cx="2086988" cy="208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Работают профессионалы">
            <a:extLst>
              <a:ext uri="{FF2B5EF4-FFF2-40B4-BE49-F238E27FC236}">
                <a16:creationId xmlns:a16="http://schemas.microsoft.com/office/drawing/2014/main" id="{EEB9F78F-F583-49E7-A868-630372B3E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594" y="4432702"/>
            <a:ext cx="3475100" cy="23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3DE84E1-27B4-44DF-96D4-68A5EAB520E1}"/>
              </a:ext>
            </a:extLst>
          </p:cNvPr>
          <p:cNvSpPr txBox="1"/>
          <p:nvPr/>
        </p:nvSpPr>
        <p:spPr>
          <a:xfrm>
            <a:off x="9153525" y="3750150"/>
            <a:ext cx="212961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Центр оценки </a:t>
            </a:r>
          </a:p>
          <a:p>
            <a:pPr algn="ctr"/>
            <a:r>
              <a:rPr lang="ru-RU" b="1" dirty="0"/>
              <a:t>квалификаций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D89BA1D6-B6A8-465F-8D8B-A91C3B37FDB2}"/>
              </a:ext>
            </a:extLst>
          </p:cNvPr>
          <p:cNvCxnSpPr/>
          <p:nvPr/>
        </p:nvCxnSpPr>
        <p:spPr>
          <a:xfrm>
            <a:off x="519521" y="5772150"/>
            <a:ext cx="699789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1C1E95D-45EF-4040-BF5A-75038C7555CA}"/>
              </a:ext>
            </a:extLst>
          </p:cNvPr>
          <p:cNvSpPr txBox="1"/>
          <p:nvPr/>
        </p:nvSpPr>
        <p:spPr>
          <a:xfrm>
            <a:off x="521781" y="5914439"/>
            <a:ext cx="6995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Инфраструктурное обеспечение совместного проекта </a:t>
            </a:r>
            <a:r>
              <a:rPr lang="en-US" b="1" dirty="0"/>
              <a:t>WSR </a:t>
            </a:r>
            <a:r>
              <a:rPr lang="ru-RU" b="1" dirty="0"/>
              <a:t>и СПКФР:</a:t>
            </a:r>
          </a:p>
          <a:p>
            <a:pPr algn="ctr"/>
            <a:r>
              <a:rPr lang="ru-RU" b="1" dirty="0"/>
              <a:t>ЦОК – 52       ЭЦ - 184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5140" y="3865659"/>
            <a:ext cx="658165" cy="3563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43" y="54917"/>
            <a:ext cx="12168671" cy="5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20702-8B9F-43A3-86D8-44251F2F8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739" y="2353641"/>
            <a:ext cx="9422993" cy="2150719"/>
          </a:xfrm>
          <a:noFill/>
        </p:spPr>
        <p:txBody>
          <a:bodyPr anchor="ctr">
            <a:normAutofit/>
          </a:bodyPr>
          <a:lstStyle/>
          <a:p>
            <a:r>
              <a:rPr lang="ru-RU" sz="3600" dirty="0">
                <a:solidFill>
                  <a:srgbClr val="080808"/>
                </a:solidFill>
              </a:rPr>
              <a:t>Количество сертификатов = количеству квалификаций, сопряженных с компетенцией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6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0822"/>
            <a:ext cx="12168671" cy="8108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535" y="-2919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a typeface="+mn-ea"/>
                <a:cs typeface="+mn-cs"/>
              </a:rPr>
              <a:t>Сертификат признания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613" y="692551"/>
            <a:ext cx="4230420" cy="59822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634" y="1719097"/>
            <a:ext cx="2045533" cy="11073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038DA8-951C-4D19-8840-0AC9176DA1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31" t="15436" r="35199" b="12109"/>
          <a:stretch/>
        </p:blipFill>
        <p:spPr>
          <a:xfrm>
            <a:off x="609214" y="730016"/>
            <a:ext cx="3969550" cy="5300231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07287958"/>
              </p:ext>
            </p:extLst>
          </p:nvPr>
        </p:nvGraphicFramePr>
        <p:xfrm>
          <a:off x="1435749" y="4889759"/>
          <a:ext cx="5414994" cy="1669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1827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6428" y="627564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Точки</a:t>
            </a: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роста</a:t>
            </a: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качества</a:t>
            </a: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сопряжения</a:t>
            </a: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стандартов</a:t>
            </a: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качества</a:t>
            </a:r>
            <a:endParaRPr lang="en-US" sz="4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B78CCB02-FA52-49F0-93B0-590F35514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497" y="2552879"/>
            <a:ext cx="7017163" cy="1655762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/>
              <a:t>Анализ терминологии различных «систем координат» в наименованиях профессий, специальностей и должностей, например, в ЕКС, </a:t>
            </a:r>
            <a:r>
              <a:rPr lang="en-US" dirty="0"/>
              <a:t>WSR</a:t>
            </a:r>
            <a:r>
              <a:rPr lang="ru-RU" dirty="0"/>
              <a:t>, </a:t>
            </a:r>
            <a:r>
              <a:rPr lang="ru-RU" dirty="0" err="1"/>
              <a:t>профстандартах</a:t>
            </a:r>
            <a:endParaRPr lang="ru-RU" dirty="0"/>
          </a:p>
          <a:p>
            <a:pPr algn="just"/>
            <a:endParaRPr lang="ru-RU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/>
              <a:t>Интенсивное развитие экспертного потенциала регионов в области НОК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A0D0C5F-3D2C-4F4A-950A-C281AE605026}"/>
              </a:ext>
            </a:extLst>
          </p:cNvPr>
          <p:cNvGrpSpPr/>
          <p:nvPr/>
        </p:nvGrpSpPr>
        <p:grpSpPr>
          <a:xfrm>
            <a:off x="9254442" y="3380760"/>
            <a:ext cx="1462081" cy="96480"/>
            <a:chOff x="28281" y="-76420"/>
            <a:chExt cx="12163719" cy="802660"/>
          </a:xfrm>
        </p:grpSpPr>
        <p:pic>
          <p:nvPicPr>
            <p:cNvPr id="6" name="Рисунок 9" descr="Рисунок 9">
              <a:extLst>
                <a:ext uri="{FF2B5EF4-FFF2-40B4-BE49-F238E27FC236}">
                  <a16:creationId xmlns:a16="http://schemas.microsoft.com/office/drawing/2014/main" id="{ABF4E054-8E93-4B21-9FC6-753EEC5C8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837" y="-76420"/>
              <a:ext cx="741363" cy="74136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7" name="Picture 4" descr="На Южном Урале стартует VII Открытый региональный чемпионат ...">
              <a:extLst>
                <a:ext uri="{FF2B5EF4-FFF2-40B4-BE49-F238E27FC236}">
                  <a16:creationId xmlns:a16="http://schemas.microsoft.com/office/drawing/2014/main" id="{BF8BDA65-717D-4A2E-A4AC-74687B27BA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536" y="-65263"/>
              <a:ext cx="1005464" cy="714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7010378-4D34-4757-A5CC-C85274187610}"/>
                </a:ext>
              </a:extLst>
            </p:cNvPr>
            <p:cNvSpPr/>
            <p:nvPr/>
          </p:nvSpPr>
          <p:spPr>
            <a:xfrm>
              <a:off x="28281" y="17676"/>
              <a:ext cx="12122870" cy="708564"/>
            </a:xfrm>
            <a:prstGeom prst="rect">
              <a:avLst/>
            </a:prstGeom>
            <a:solidFill>
              <a:srgbClr val="D6E1F1">
                <a:alpha val="35000"/>
              </a:srgb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76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Силуэты деловых людей на встрече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23" y="863085"/>
            <a:ext cx="4103071" cy="281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188453" y="3248344"/>
            <a:ext cx="7734842" cy="3407786"/>
          </a:xfrm>
          <a:ln w="92075" cap="rnd">
            <a:gradFill>
              <a:gsLst>
                <a:gs pos="0">
                  <a:schemeClr val="accent1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КОНТАКТЫ</a:t>
            </a:r>
          </a:p>
          <a:p>
            <a:pPr algn="ctr"/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координатора Рабочей группы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эксперт НОК СПКФР,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эксперт демонстрационного экзамена </a:t>
            </a:r>
            <a:r>
              <a:rPr lang="ru-RU" sz="1600" dirty="0" err="1"/>
              <a:t>Ворлдскиллс</a:t>
            </a:r>
            <a:r>
              <a:rPr lang="ru-RU" sz="1600" dirty="0"/>
              <a:t> Россия,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к.э.н.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Ильиных Юлия Михайловна </a:t>
            </a:r>
          </a:p>
          <a:p>
            <a:pPr algn="ctr"/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8 (3852) 569-273</a:t>
            </a:r>
          </a:p>
          <a:p>
            <a:pPr algn="ctr"/>
            <a:r>
              <a:rPr lang="ru-RU" u="sng" dirty="0">
                <a:hlinkClick r:id="rId3"/>
              </a:rPr>
              <a:t>yulia-iln@mail.ru</a:t>
            </a:r>
            <a:r>
              <a:rPr lang="ru-RU" dirty="0"/>
              <a:t> </a:t>
            </a:r>
          </a:p>
          <a:p>
            <a:pPr algn="ctr"/>
            <a:endParaRPr lang="ru-RU" sz="1800" dirty="0">
              <a:solidFill>
                <a:schemeClr val="accent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8281" y="-93250"/>
            <a:ext cx="12163719" cy="802660"/>
            <a:chOff x="28281" y="-76420"/>
            <a:chExt cx="12163719" cy="802660"/>
          </a:xfrm>
        </p:grpSpPr>
        <p:pic>
          <p:nvPicPr>
            <p:cNvPr id="16" name="Рисунок 9" descr="Рисунок 9">
              <a:extLst>
                <a:ext uri="{FF2B5EF4-FFF2-40B4-BE49-F238E27FC236}">
                  <a16:creationId xmlns:a16="http://schemas.microsoft.com/office/drawing/2014/main" id="{22F76894-63EE-469B-957C-BD9924010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837" y="-76420"/>
              <a:ext cx="741363" cy="74136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17" name="Picture 4" descr="На Южном Урале стартует VII Открытый региональный чемпионат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536" y="-65263"/>
              <a:ext cx="1005464" cy="714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28281" y="17676"/>
              <a:ext cx="12122870" cy="708564"/>
            </a:xfrm>
            <a:prstGeom prst="rect">
              <a:avLst/>
            </a:prstGeom>
            <a:solidFill>
              <a:srgbClr val="D6E1F1">
                <a:alpha val="35000"/>
              </a:srgb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Заголовок 1"/>
          <p:cNvSpPr txBox="1">
            <a:spLocks/>
          </p:cNvSpPr>
          <p:nvPr/>
        </p:nvSpPr>
        <p:spPr>
          <a:xfrm>
            <a:off x="1173668" y="154521"/>
            <a:ext cx="10515600" cy="36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Сопряжение демонстрационного экзамена и независимой оценки квалификаций</a:t>
            </a:r>
            <a:endParaRPr lang="ru-RU" sz="1400" b="1" i="1" u="sng" dirty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238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902</TotalTime>
  <Words>235</Words>
  <Application>Microsoft Office PowerPoint</Application>
  <PresentationFormat>Широкоэкранный</PresentationFormat>
  <Paragraphs>55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Century Gothic</vt:lpstr>
      <vt:lpstr>Wingdings</vt:lpstr>
      <vt:lpstr>Тема Office</vt:lpstr>
      <vt:lpstr>Сопряжение стандартов качества демонстрационного экзамена и независимой оценки квалификаций</vt:lpstr>
      <vt:lpstr>Участники проекта сопряжения  демонстрационного экзамена и независимой оценки квалификаций (НОК)</vt:lpstr>
      <vt:lpstr>Организационно-техническое обеспечение </vt:lpstr>
      <vt:lpstr>Количество сертификатов = количеству квалификаций, сопряженных с компетенцией</vt:lpstr>
      <vt:lpstr>Сертификат признания</vt:lpstr>
      <vt:lpstr>Точки роста качества сопряжения стандартов качества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Финансовые условия сотрудничества ЦОК и ЭЦ</dc:title>
  <dc:creator>Пользователь Windows</dc:creator>
  <cp:lastModifiedBy>Тараненко Ирина Геннадьевна</cp:lastModifiedBy>
  <cp:revision>110</cp:revision>
  <dcterms:created xsi:type="dcterms:W3CDTF">2020-04-15T18:31:37Z</dcterms:created>
  <dcterms:modified xsi:type="dcterms:W3CDTF">2021-03-28T17:04:21Z</dcterms:modified>
</cp:coreProperties>
</file>