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3" r:id="rId4"/>
    <p:sldId id="264" r:id="rId5"/>
    <p:sldId id="257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392B1-37C0-4B57-8F20-CDF474DD6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400" y="1447801"/>
            <a:ext cx="10731500" cy="2451100"/>
          </a:xfrm>
        </p:spPr>
        <p:txBody>
          <a:bodyPr>
            <a:normAutofit fontScale="90000"/>
          </a:bodyPr>
          <a:lstStyle/>
          <a:p>
            <a:r>
              <a:rPr lang="ru-RU" dirty="0"/>
              <a:t>О работе Регионального центра финансовой грамотности </a:t>
            </a:r>
            <a:r>
              <a:rPr lang="ru-RU" dirty="0" err="1"/>
              <a:t>ЗабГУ</a:t>
            </a:r>
            <a:r>
              <a:rPr lang="ru-RU" dirty="0"/>
              <a:t> за 2022 год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418EBD-7CB5-4518-A23C-F8BBD9D0E1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Кириллова Марина Вениаминовна- директор РЦФГ</a:t>
            </a:r>
          </a:p>
        </p:txBody>
      </p:sp>
    </p:spTree>
    <p:extLst>
      <p:ext uri="{BB962C8B-B14F-4D97-AF65-F5344CB8AC3E}">
        <p14:creationId xmlns:p14="http://schemas.microsoft.com/office/powerpoint/2010/main" val="162936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4585C-3E82-4E55-909F-1B751E6E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направления деятельности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07A5F-E781-4918-BF5B-3F393934DCE0}"/>
              </a:ext>
            </a:extLst>
          </p:cNvPr>
          <p:cNvSpPr/>
          <p:nvPr/>
        </p:nvSpPr>
        <p:spPr>
          <a:xfrm>
            <a:off x="1447800" y="1664671"/>
            <a:ext cx="10274300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проект «Финансовая грамотность  на рабочем месте»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привлечением консультантов-методистов по финансовой грамотности, обученных  по программам повышения квалификации 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Информирование населения об актуальных вопросах финансовой грамотности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просветительских мероприятий через  СМИ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социальной рекламы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партнерства в области  проведения мероприятий по финансовой грамотности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  адаптированных   программ повышения квалификации по финансовой грамотности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волонтерского движения </a:t>
            </a:r>
          </a:p>
        </p:txBody>
      </p:sp>
    </p:spTree>
    <p:extLst>
      <p:ext uri="{BB962C8B-B14F-4D97-AF65-F5344CB8AC3E}">
        <p14:creationId xmlns:p14="http://schemas.microsoft.com/office/powerpoint/2010/main" val="26085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9FAE9-C910-4CE9-9A4D-599811F6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54000"/>
            <a:ext cx="10856911" cy="838200"/>
          </a:xfrm>
        </p:spPr>
        <p:txBody>
          <a:bodyPr/>
          <a:lstStyle/>
          <a:p>
            <a:r>
              <a:rPr lang="ru-RU" dirty="0"/>
              <a:t>Финансовая грамотность на рабочем месте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39C57D-0296-4020-9DE5-8A43F412F65B}"/>
              </a:ext>
            </a:extLst>
          </p:cNvPr>
          <p:cNvSpPr/>
          <p:nvPr/>
        </p:nvSpPr>
        <p:spPr>
          <a:xfrm>
            <a:off x="687389" y="990600"/>
            <a:ext cx="10102850" cy="5586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реализуется по следующим  основным направлениям: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экспертов  по финансовой грамотности из числа  работников организаций-партнеров в  реализации Стратегии по адаптированной программе РЦФГ «Финансовое консультирование как инструмент повышения финансовой грамотности населения»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проведение мероприятий в учреждениях бюджетной сферы   экспертами и консультантами-методистами, обученными через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Финуниверситет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В настоящее время в проведение мероприятий вовлечены учреждения  социальной  защиты населения, учреждения культуры, профсоюзные организации, региональные СМИ.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он-лайн-уроков по финансовой грамотности на базе Инновационного образовательного центра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ЗабГУ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дальнейшим распространением на территории края.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4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36AFAF-405A-4DA1-A87E-A8BE485ADFEA}"/>
              </a:ext>
            </a:extLst>
          </p:cNvPr>
          <p:cNvSpPr/>
          <p:nvPr/>
        </p:nvSpPr>
        <p:spPr>
          <a:xfrm>
            <a:off x="876300" y="1136064"/>
            <a:ext cx="110617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Развитие партнерства</a:t>
            </a:r>
          </a:p>
          <a:p>
            <a:r>
              <a:rPr lang="ru-RU" sz="2800" dirty="0"/>
              <a:t>Заключены соглашения о сотрудничестве со следующими организациями:</a:t>
            </a:r>
          </a:p>
          <a:p>
            <a:endParaRPr lang="ru-RU" sz="2800" dirty="0"/>
          </a:p>
          <a:p>
            <a:r>
              <a:rPr lang="ru-RU" dirty="0"/>
              <a:t>1) Министерство труда и социальной защиты населения Забайкальского края;</a:t>
            </a:r>
          </a:p>
          <a:p>
            <a:r>
              <a:rPr lang="ru-RU" dirty="0"/>
              <a:t>2) Общественная Палата Забайкальского края;</a:t>
            </a:r>
          </a:p>
          <a:p>
            <a:r>
              <a:rPr lang="ru-RU" dirty="0"/>
              <a:t>3) Отделение </a:t>
            </a:r>
            <a:r>
              <a:rPr lang="ru-RU" dirty="0" err="1"/>
              <a:t>Ппенсионного</a:t>
            </a:r>
            <a:r>
              <a:rPr lang="ru-RU" dirty="0"/>
              <a:t> Фонда по Забайкальскому краю </a:t>
            </a:r>
          </a:p>
          <a:p>
            <a:r>
              <a:rPr lang="ru-RU" dirty="0"/>
              <a:t>4) Банки: РОО «Читинский» ПАО Банка ВТБ,</a:t>
            </a:r>
          </a:p>
          <a:p>
            <a:r>
              <a:rPr lang="ru-RU" dirty="0" err="1"/>
              <a:t>ПАОБанк</a:t>
            </a:r>
            <a:r>
              <a:rPr lang="ru-RU" dirty="0"/>
              <a:t> «ФК Открытие»</a:t>
            </a:r>
          </a:p>
          <a:p>
            <a:r>
              <a:rPr lang="ru-RU" dirty="0"/>
              <a:t>Читинский региональный филиал АО «</a:t>
            </a:r>
            <a:r>
              <a:rPr lang="ru-RU" dirty="0" err="1"/>
              <a:t>Россельхозбанк</a:t>
            </a:r>
            <a:r>
              <a:rPr lang="ru-RU" dirty="0"/>
              <a:t>»,</a:t>
            </a:r>
          </a:p>
          <a:p>
            <a:r>
              <a:rPr lang="ru-RU" dirty="0"/>
              <a:t>ОО «Читинский» Сибирского филиала ПАО «Промсвязьбанк»</a:t>
            </a:r>
          </a:p>
          <a:p>
            <a:r>
              <a:rPr lang="ru-RU" dirty="0"/>
              <a:t>5) ГПОУ «Нерчинский аграрный техникум»</a:t>
            </a:r>
          </a:p>
          <a:p>
            <a:r>
              <a:rPr lang="ru-RU" dirty="0"/>
              <a:t>6)АНО по развитию финансовой грамотности и социального проектирования «</a:t>
            </a:r>
            <a:r>
              <a:rPr lang="ru-RU" dirty="0" err="1"/>
              <a:t>Голда</a:t>
            </a:r>
            <a:r>
              <a:rPr lang="ru-RU" dirty="0"/>
              <a:t>»</a:t>
            </a:r>
          </a:p>
          <a:p>
            <a:r>
              <a:rPr lang="ru-RU" dirty="0"/>
              <a:t>7) ООО «Бюро защиты заемщика»</a:t>
            </a:r>
          </a:p>
        </p:txBody>
      </p:sp>
    </p:spTree>
    <p:extLst>
      <p:ext uri="{BB962C8B-B14F-4D97-AF65-F5344CB8AC3E}">
        <p14:creationId xmlns:p14="http://schemas.microsoft.com/office/powerpoint/2010/main" val="179731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D94F8-F0B2-442F-9788-4CBA3F5D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41300"/>
            <a:ext cx="10058400" cy="22352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Цикл радиопередач «Азбука финансовой грамотности» на «Радио России» и «Радио Маяк» с участием РЦФГ и волонтеров отряда «Капитал»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803019-42B5-4AF5-A48E-9E20FBC164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9214" y="2705100"/>
            <a:ext cx="3913738" cy="2934824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CFD4882-DFD3-45A5-B848-67899BAFB9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07411" y="2837324"/>
            <a:ext cx="4078090" cy="32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0682A-A341-4FE2-B1F9-EFF091150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601" y="101601"/>
            <a:ext cx="8945292" cy="660399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Основная тематика цикла радиопередач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5382D7-D27D-4F6F-A14D-9DC82525620F}"/>
              </a:ext>
            </a:extLst>
          </p:cNvPr>
          <p:cNvSpPr/>
          <p:nvPr/>
        </p:nvSpPr>
        <p:spPr>
          <a:xfrm>
            <a:off x="558800" y="762001"/>
            <a:ext cx="11531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«Инфляция. Таргетирование инфляции»</a:t>
            </a:r>
            <a:r>
              <a:rPr lang="ru-RU" dirty="0"/>
              <a:t> Программа о том, как мы влияем на инфляцию через инфляционные ожидания. Что такое ключевая ставка и что нас ждет при ее колебаниях </a:t>
            </a:r>
          </a:p>
          <a:p>
            <a:r>
              <a:rPr lang="ru-RU" dirty="0"/>
              <a:t> «</a:t>
            </a:r>
            <a:r>
              <a:rPr lang="ru-RU" b="1" dirty="0"/>
              <a:t>Развод на деньги: новые виды мошенничества и способы защиты».   </a:t>
            </a:r>
          </a:p>
          <a:p>
            <a:r>
              <a:rPr lang="ru-RU" dirty="0"/>
              <a:t> Программа о том, как обезопасить себя от атак мошенников, как уберечь пожилых родственников и научить грамотному отношению к деньгам подростков. Вопросы в ходе программы: Какие виды мошенничества не теряют актуальности в Забайкалье? Какая работа по повышению финансовой грамотности проводится в крае? Почему, несмотря на массовую информированность, люди продолжают попадаться на уловки мошенников?</a:t>
            </a:r>
          </a:p>
          <a:p>
            <a:r>
              <a:rPr lang="ru-RU" b="1" dirty="0"/>
              <a:t>«</a:t>
            </a:r>
            <a:r>
              <a:rPr lang="ru-RU" b="1" dirty="0" err="1"/>
              <a:t>Мисселинг</a:t>
            </a:r>
            <a:r>
              <a:rPr lang="ru-RU" b="1" dirty="0"/>
              <a:t>. Как его распознать». </a:t>
            </a:r>
            <a:r>
              <a:rPr lang="ru-RU" dirty="0"/>
              <a:t> Программа о том, что такое «</a:t>
            </a:r>
            <a:r>
              <a:rPr lang="ru-RU" dirty="0" err="1"/>
              <a:t>мисселинг</a:t>
            </a:r>
            <a:r>
              <a:rPr lang="ru-RU" dirty="0"/>
              <a:t>», где  и как мы сталкиваемся с его проявлениями на рынке финансовых услуг и что нас должно насторожить при общении с профессионалами. </a:t>
            </a:r>
          </a:p>
          <a:p>
            <a:r>
              <a:rPr lang="ru-RU" b="1" dirty="0"/>
              <a:t>« Виды денег в современном мире. Криптовалюта. Цифровой рубль»</a:t>
            </a:r>
            <a:r>
              <a:rPr lang="ru-RU" dirty="0"/>
              <a:t>.  Программа о том, с какими деньгами мы сталкиваемся в повседневной жизни(наличные, безналичные, электронные, квазиденьги), что такое криптовалюта, как появилась, в чем суть биткойна и других криптовалют, чем определяется стоимость биткойна, развитие криптовалют, в чем отличие цифрового рубля о </a:t>
            </a:r>
            <a:r>
              <a:rPr lang="ru-RU" dirty="0" err="1"/>
              <a:t>фиатного</a:t>
            </a:r>
            <a:r>
              <a:rPr lang="ru-RU" dirty="0"/>
              <a:t>,   в чем его преимущества.</a:t>
            </a:r>
          </a:p>
          <a:p>
            <a:r>
              <a:rPr lang="ru-RU" b="1" dirty="0"/>
              <a:t>«Тратить с умом: почему важно быть финансово грамотным?» </a:t>
            </a:r>
            <a:r>
              <a:rPr lang="ru-RU" dirty="0"/>
              <a:t> Программа о том, как научить грамотному отношению к деньгам молодежь ,подростков и молодые семьи, как  не стать жертвой </a:t>
            </a:r>
            <a:r>
              <a:rPr lang="ru-RU" dirty="0" err="1"/>
              <a:t>мисселинга</a:t>
            </a:r>
            <a:r>
              <a:rPr lang="ru-RU" dirty="0"/>
              <a:t> и не оказаться неспособным расплачиваться с долгами.</a:t>
            </a:r>
          </a:p>
          <a:p>
            <a:r>
              <a:rPr lang="ru-RU" b="1" dirty="0"/>
              <a:t>«Волонтеры финансового просвещения в лицах». </a:t>
            </a:r>
            <a:r>
              <a:rPr lang="ru-RU" dirty="0"/>
              <a:t>Встреча в радиоэфире  с волонтерами </a:t>
            </a:r>
          </a:p>
          <a:p>
            <a:r>
              <a:rPr lang="ru-RU" dirty="0"/>
              <a:t>отряда «Капитал»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063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AE72B-B0E7-4849-9CF8-BC2FC8EA5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18" y="-76200"/>
            <a:ext cx="6651626" cy="127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Предновогоднее обучающее семейное развлечение в рамках проекта «Финансовая  грамотность на рабочем месте»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66F232-B2C6-4CFF-90AC-358BE78A0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1644" y="446088"/>
            <a:ext cx="5044338" cy="577691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DB3A724-E321-420C-AD8A-ED0B373F6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1300" y="1422400"/>
            <a:ext cx="6150344" cy="5054600"/>
          </a:xfrm>
        </p:spPr>
        <p:txBody>
          <a:bodyPr/>
          <a:lstStyle/>
          <a:p>
            <a:r>
              <a:rPr lang="ru-RU" dirty="0"/>
              <a:t>Е-</a:t>
            </a:r>
            <a:r>
              <a:rPr lang="ru-RU" dirty="0" err="1"/>
              <a:t>майл</a:t>
            </a:r>
            <a:r>
              <a:rPr lang="ru-RU" dirty="0"/>
              <a:t> рассылка  консультантам – методистам методических рекомендаций по расчету Индекса Оливье для расчета индивидуального семейного индекса путем сравнения статической стоимости продуктов, входящих в индекс в 2021,  с реальной стоимостью этих продуктов в магазине «около дома» для приготовления салата оливье в 2022 году.</a:t>
            </a:r>
          </a:p>
          <a:p>
            <a:r>
              <a:rPr lang="ru-RU" dirty="0"/>
              <a:t>Некоторые результаты будут опубликованы в региональной газете.   </a:t>
            </a:r>
          </a:p>
          <a:p>
            <a:r>
              <a:rPr lang="ru-RU" dirty="0"/>
              <a:t>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132C7D-000E-42AE-BDCC-E2A0A512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3429000"/>
            <a:ext cx="5920638" cy="2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9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BED71-EB3F-4D4D-A72C-ED318EAD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1181101"/>
            <a:ext cx="9574213" cy="247650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FC9D63-5649-43B6-A3D7-021B8095B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2226" y="4318000"/>
            <a:ext cx="8915400" cy="729622"/>
          </a:xfrm>
        </p:spPr>
        <p:txBody>
          <a:bodyPr>
            <a:normAutofit/>
          </a:bodyPr>
          <a:lstStyle/>
          <a:p>
            <a:r>
              <a:rPr lang="ru-RU" sz="2400" dirty="0"/>
              <a:t>С наступающим Новым Годом!</a:t>
            </a:r>
          </a:p>
        </p:txBody>
      </p:sp>
    </p:spTree>
    <p:extLst>
      <p:ext uri="{BB962C8B-B14F-4D97-AF65-F5344CB8AC3E}">
        <p14:creationId xmlns:p14="http://schemas.microsoft.com/office/powerpoint/2010/main" val="396052398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3F66E0040559F4AB01D77C4154CD7AF" ma:contentTypeVersion="1" ma:contentTypeDescription="Создание документа." ma:contentTypeScope="" ma:versionID="4f024dcda0ba40ef69cab01ea4d87ffc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608CC7-FB75-42F0-9AC4-1A2E53018405}"/>
</file>

<file path=customXml/itemProps2.xml><?xml version="1.0" encoding="utf-8"?>
<ds:datastoreItem xmlns:ds="http://schemas.openxmlformats.org/officeDocument/2006/customXml" ds:itemID="{871683D2-F0BF-46EA-A823-151A0DC073D4}"/>
</file>

<file path=customXml/itemProps3.xml><?xml version="1.0" encoding="utf-8"?>
<ds:datastoreItem xmlns:ds="http://schemas.openxmlformats.org/officeDocument/2006/customXml" ds:itemID="{DD52D616-D161-4679-9126-6118F566B10C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301</TotalTime>
  <Words>646</Words>
  <Application>Microsoft Office PowerPoint</Application>
  <PresentationFormat>Широкоэкранный</PresentationFormat>
  <Paragraphs>44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Century Gothic</vt:lpstr>
      <vt:lpstr>Symbol</vt:lpstr>
      <vt:lpstr>Times New Roman</vt:lpstr>
      <vt:lpstr>Wingdings</vt:lpstr>
      <vt:lpstr>Wingdings 3</vt:lpstr>
      <vt:lpstr>Легкий дым</vt:lpstr>
      <vt:lpstr>О работе Регионального центра финансовой грамотности ЗабГУ за 2022 год</vt:lpstr>
      <vt:lpstr>Основные направления деятельности  </vt:lpstr>
      <vt:lpstr>Финансовая грамотность на рабочем месте</vt:lpstr>
      <vt:lpstr>Презентация PowerPoint</vt:lpstr>
      <vt:lpstr>Цикл радиопередач «Азбука финансовой грамотности» на «Радио России» и «Радио Маяк» с участием РЦФГ и волонтеров отряда «Капитал» </vt:lpstr>
      <vt:lpstr>Основная тематика цикла радиопередач</vt:lpstr>
      <vt:lpstr>Предновогоднее обучающее семейное развлечение в рамках проекта «Финансовая  грамотность на рабочем месте» 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работе Регионального центра финансовой грамотности ЗабГУ</dc:title>
  <dc:creator>Julia</dc:creator>
  <cp:lastModifiedBy>Julia</cp:lastModifiedBy>
  <cp:revision>17</cp:revision>
  <dcterms:created xsi:type="dcterms:W3CDTF">2022-12-06T01:52:13Z</dcterms:created>
  <dcterms:modified xsi:type="dcterms:W3CDTF">2022-12-07T03:52:16Z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0x010100C3F66E0040559F4AB01D77C4154CD7AF</vt:lpwstr>
  </property>
</Properties>
</file>