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6" r:id="rId2"/>
    <p:sldId id="291" r:id="rId3"/>
    <p:sldId id="339" r:id="rId4"/>
    <p:sldId id="343" r:id="rId5"/>
    <p:sldId id="341" r:id="rId6"/>
    <p:sldId id="344" r:id="rId7"/>
    <p:sldId id="342" r:id="rId8"/>
    <p:sldId id="340" r:id="rId9"/>
    <p:sldId id="345" r:id="rId10"/>
    <p:sldId id="346" r:id="rId11"/>
    <p:sldId id="348" r:id="rId12"/>
    <p:sldId id="347" r:id="rId13"/>
    <p:sldId id="257" r:id="rId14"/>
  </p:sldIdLst>
  <p:sldSz cx="18288000" cy="10287000"/>
  <p:notesSz cx="6858000" cy="9144000"/>
  <p:embeddedFontLst>
    <p:embeddedFont>
      <p:font typeface="Book Antiqua" panose="02040602050305030304" pitchFamily="18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lear Sans Thin Bold" panose="020B0604020202020204" charset="0"/>
      <p:regular r:id="rId24"/>
    </p:embeddedFont>
    <p:embeddedFont>
      <p:font typeface="Montserrat" panose="00000500000000000000" pitchFamily="2" charset="-52"/>
      <p:regular r:id="rId25"/>
      <p:bold r:id="rId26"/>
      <p:italic r:id="rId27"/>
      <p:boldItalic r:id="rId28"/>
    </p:embeddedFont>
    <p:embeddedFont>
      <p:font typeface="Montserrat Semi-Bold" panose="020B0604020202020204" charset="-52"/>
      <p:regular r:id="rId29"/>
    </p:embeddedFont>
    <p:embeddedFont>
      <p:font typeface="Montserrat Semi-Bold Bold" panose="020B0604020202020204" charset="-52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A8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75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21" Type="http://schemas.openxmlformats.org/officeDocument/2006/relationships/font" Target="fonts/font6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E3E30B-F0CD-46D5-99C1-0CE5C89B682C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12C0D-2EC9-4BCA-AA31-92D18EC6D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239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Google Shape;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Лектор слева">
  <p:cSld name="Лектор слева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6622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hyperlink" Target="https://www.youtube.com/channel/UCofgsJutLizqgNmK8uNu7Pg/about" TargetMode="External"/><Relationship Id="rId2" Type="http://schemas.openxmlformats.org/officeDocument/2006/relationships/hyperlink" Target="https://vk.com/ifgfu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5" Type="http://schemas.openxmlformats.org/officeDocument/2006/relationships/image" Target="../media/image5.png"/><Relationship Id="rId10" Type="http://schemas.openxmlformats.org/officeDocument/2006/relationships/image" Target="../media/image12.png"/><Relationship Id="rId4" Type="http://schemas.openxmlformats.org/officeDocument/2006/relationships/hyperlink" Target="https://t.me/fingramota_ifg" TargetMode="External"/><Relationship Id="rId9" Type="http://schemas.openxmlformats.org/officeDocument/2006/relationships/hyperlink" Target="http://www.fa.ru/org/science/ifg/Pages/about.aspx" TargetMode="External"/><Relationship Id="rId14" Type="http://schemas.openxmlformats.org/officeDocument/2006/relationships/hyperlink" Target="https://t.me/bizgramota_if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"/>
          <p:cNvSpPr/>
          <p:nvPr/>
        </p:nvSpPr>
        <p:spPr>
          <a:xfrm>
            <a:off x="13577582" y="0"/>
            <a:ext cx="4704801" cy="10287000"/>
          </a:xfrm>
          <a:custGeom>
            <a:avLst/>
            <a:gdLst/>
            <a:ahLst/>
            <a:cxnLst/>
            <a:rect l="l" t="t" r="r" b="b"/>
            <a:pathLst>
              <a:path w="3767609" h="6858000" extrusionOk="0">
                <a:moveTo>
                  <a:pt x="0" y="0"/>
                </a:moveTo>
                <a:lnTo>
                  <a:pt x="3767609" y="0"/>
                </a:lnTo>
                <a:lnTo>
                  <a:pt x="376760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17A8C7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/>
            <a:r>
              <a:rPr lang="ru-RU" sz="28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ф</a:t>
            </a:r>
            <a:endParaRPr sz="2700" dirty="0"/>
          </a:p>
        </p:txBody>
      </p:sp>
      <p:sp>
        <p:nvSpPr>
          <p:cNvPr id="19" name="Google Shape;19;p1"/>
          <p:cNvSpPr/>
          <p:nvPr/>
        </p:nvSpPr>
        <p:spPr>
          <a:xfrm>
            <a:off x="12636587" y="-1033182"/>
            <a:ext cx="5069982" cy="12810561"/>
          </a:xfrm>
          <a:custGeom>
            <a:avLst/>
            <a:gdLst/>
            <a:ahLst/>
            <a:cxnLst/>
            <a:rect l="l" t="t" r="r" b="b"/>
            <a:pathLst>
              <a:path w="3379988" h="8540374" extrusionOk="0">
                <a:moveTo>
                  <a:pt x="0" y="0"/>
                </a:moveTo>
                <a:lnTo>
                  <a:pt x="88731" y="20479"/>
                </a:lnTo>
                <a:cubicBezTo>
                  <a:pt x="1981428" y="507449"/>
                  <a:pt x="3379988" y="2225492"/>
                  <a:pt x="3379988" y="4270187"/>
                </a:cubicBezTo>
                <a:cubicBezTo>
                  <a:pt x="3379988" y="6314882"/>
                  <a:pt x="1981428" y="8032926"/>
                  <a:pt x="88731" y="8519895"/>
                </a:cubicBezTo>
                <a:lnTo>
                  <a:pt x="0" y="8540374"/>
                </a:ln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/>
            <a:endParaRPr sz="285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"/>
          <p:cNvSpPr/>
          <p:nvPr/>
        </p:nvSpPr>
        <p:spPr>
          <a:xfrm>
            <a:off x="12636587" y="-867752"/>
            <a:ext cx="4488552" cy="12479703"/>
          </a:xfrm>
          <a:custGeom>
            <a:avLst/>
            <a:gdLst/>
            <a:ahLst/>
            <a:cxnLst/>
            <a:rect l="l" t="t" r="r" b="b"/>
            <a:pathLst>
              <a:path w="2992368" h="8319802" extrusionOk="0">
                <a:moveTo>
                  <a:pt x="0" y="0"/>
                </a:moveTo>
                <a:lnTo>
                  <a:pt x="113209" y="38306"/>
                </a:lnTo>
                <a:cubicBezTo>
                  <a:pt x="1793328" y="653480"/>
                  <a:pt x="2992368" y="2266665"/>
                  <a:pt x="2992368" y="4159901"/>
                </a:cubicBezTo>
                <a:cubicBezTo>
                  <a:pt x="2992368" y="6053137"/>
                  <a:pt x="1793328" y="7666322"/>
                  <a:pt x="113209" y="8281497"/>
                </a:cubicBezTo>
                <a:lnTo>
                  <a:pt x="0" y="8319802"/>
                </a:ln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/>
            <a:endParaRPr sz="285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1"/>
          <p:cNvSpPr/>
          <p:nvPr/>
        </p:nvSpPr>
        <p:spPr>
          <a:xfrm>
            <a:off x="12636587" y="-651998"/>
            <a:ext cx="3930381" cy="12048195"/>
          </a:xfrm>
          <a:custGeom>
            <a:avLst/>
            <a:gdLst/>
            <a:ahLst/>
            <a:cxnLst/>
            <a:rect l="l" t="t" r="r" b="b"/>
            <a:pathLst>
              <a:path w="2620254" h="8032130" extrusionOk="0">
                <a:moveTo>
                  <a:pt x="0" y="0"/>
                </a:moveTo>
                <a:lnTo>
                  <a:pt x="134719" y="60906"/>
                </a:lnTo>
                <a:cubicBezTo>
                  <a:pt x="1605387" y="769546"/>
                  <a:pt x="2620254" y="2274288"/>
                  <a:pt x="2620254" y="4016065"/>
                </a:cubicBezTo>
                <a:cubicBezTo>
                  <a:pt x="2620254" y="5757842"/>
                  <a:pt x="1605387" y="7262585"/>
                  <a:pt x="134719" y="7971225"/>
                </a:cubicBezTo>
                <a:lnTo>
                  <a:pt x="0" y="80321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/>
            <a:endParaRPr sz="285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1"/>
          <p:cNvSpPr txBox="1"/>
          <p:nvPr/>
        </p:nvSpPr>
        <p:spPr>
          <a:xfrm>
            <a:off x="868019" y="3251182"/>
            <a:ext cx="14621770" cy="3802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r>
              <a:rPr lang="ru-RU" sz="6000" b="1" dirty="0">
                <a:latin typeface="Montserrat" panose="000005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ПОЛЕЗНЫЕ СОВЕТЫ </a:t>
            </a:r>
          </a:p>
          <a:p>
            <a:pPr>
              <a:buClr>
                <a:schemeClr val="dk1"/>
              </a:buClr>
              <a:buSzPts val="1200"/>
            </a:pPr>
            <a:r>
              <a:rPr lang="ru-RU" sz="6000" b="1" dirty="0">
                <a:latin typeface="Montserrat" panose="000005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ДОМАШНИМ ХОЗЯЙСТВАМ </a:t>
            </a:r>
            <a:endParaRPr lang="en-GB" sz="6000" b="1" dirty="0">
              <a:latin typeface="Montserrat" panose="00000500000000000000" pitchFamily="2" charset="-52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Clr>
                <a:schemeClr val="dk1"/>
              </a:buClr>
              <a:buSzPts val="1200"/>
            </a:pPr>
            <a:r>
              <a:rPr lang="ru-RU" sz="6000" b="1" dirty="0">
                <a:latin typeface="Montserrat" panose="000005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ПО УПРАВЛЕНИЮ ФИНАНСАМИ</a:t>
            </a:r>
            <a:endParaRPr lang="ru-RU" sz="6000" dirty="0">
              <a:latin typeface="Montserrat" panose="00000500000000000000" pitchFamily="2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Google Shape;23;p1"/>
          <p:cNvSpPr/>
          <p:nvPr/>
        </p:nvSpPr>
        <p:spPr>
          <a:xfrm>
            <a:off x="990600" y="6973125"/>
            <a:ext cx="14464553" cy="2969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algn="l"/>
            <a:r>
              <a:rPr lang="ru-RU" sz="4200" b="1" dirty="0">
                <a:solidFill>
                  <a:srgbClr val="17A8C7"/>
                </a:solidFill>
                <a:latin typeface="Montserrat" panose="000005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Балынин Игорь Викторович</a:t>
            </a:r>
            <a:br>
              <a:rPr lang="ru-RU" sz="4200" b="1" dirty="0">
                <a:solidFill>
                  <a:srgbClr val="17A8C7"/>
                </a:solidFill>
                <a:latin typeface="Montserrat" panose="000005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ru-RU" sz="4200" b="1" dirty="0">
                <a:solidFill>
                  <a:srgbClr val="17A8C7"/>
                </a:solidFill>
                <a:latin typeface="Montserrat" panose="000005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400" dirty="0">
                <a:solidFill>
                  <a:srgbClr val="2C2D2E"/>
                </a:solidFill>
                <a:latin typeface="Montserrat" panose="00000500000000000000" pitchFamily="2" charset="-52"/>
              </a:rPr>
              <a:t>эксперт Института финансовой грамотности, доцент Департамента </a:t>
            </a:r>
            <a:r>
              <a:rPr lang="ru-RU" sz="2400" b="0" i="0" dirty="0">
                <a:solidFill>
                  <a:srgbClr val="2C2D2E"/>
                </a:solidFill>
                <a:effectLst/>
                <a:latin typeface="Montserrat" panose="00000500000000000000" pitchFamily="2" charset="-52"/>
              </a:rPr>
              <a:t>общественных финансов Финансового факультета </a:t>
            </a:r>
          </a:p>
          <a:p>
            <a:pPr algn="l"/>
            <a:r>
              <a:rPr lang="ru-RU" sz="2400" b="0" i="0" dirty="0">
                <a:solidFill>
                  <a:srgbClr val="2C2D2E"/>
                </a:solidFill>
                <a:effectLst/>
                <a:latin typeface="Montserrat" panose="00000500000000000000" pitchFamily="2" charset="-52"/>
              </a:rPr>
              <a:t>Финансового университета при Правительстве Российской Федерации, </a:t>
            </a:r>
            <a:endParaRPr lang="ru-RU" sz="2400" b="0" i="0" dirty="0">
              <a:solidFill>
                <a:srgbClr val="2C2D2E"/>
              </a:solidFill>
              <a:effectLst/>
              <a:latin typeface="Montserrat" panose="00000500000000000000" pitchFamily="2" charset="-52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ru-RU" sz="2400" dirty="0">
                <a:solidFill>
                  <a:srgbClr val="2C2D2E"/>
                </a:solidFill>
                <a:latin typeface="Montserrat" panose="00000500000000000000" pitchFamily="2" charset="-52"/>
              </a:rPr>
              <a:t>кандидат экономических наук, доцент</a:t>
            </a:r>
            <a:endParaRPr lang="ru-RU" sz="2400" b="0" i="0" dirty="0">
              <a:solidFill>
                <a:srgbClr val="2C2D2E"/>
              </a:solidFill>
              <a:effectLst/>
              <a:latin typeface="Montserrat" panose="00000500000000000000" pitchFamily="2" charset="-5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B434F3-9AB7-45EB-A554-5F848497763B}"/>
              </a:ext>
            </a:extLst>
          </p:cNvPr>
          <p:cNvSpPr txBox="1"/>
          <p:nvPr/>
        </p:nvSpPr>
        <p:spPr>
          <a:xfrm>
            <a:off x="7621200" y="768480"/>
            <a:ext cx="7010400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99"/>
              </a:lnSpc>
              <a:spcBef>
                <a:spcPct val="0"/>
              </a:spcBef>
            </a:pPr>
            <a:r>
              <a:rPr lang="en-US" sz="1600" b="1" dirty="0">
                <a:solidFill>
                  <a:srgbClr val="17A8C7"/>
                </a:solidFill>
                <a:latin typeface="Montserrat" panose="00000500000000000000" pitchFamily="2" charset="-52"/>
              </a:rPr>
              <a:t>ИНСТИТУТ</a:t>
            </a:r>
            <a:r>
              <a:rPr lang="en-US" sz="1600" b="1" dirty="0">
                <a:latin typeface="Montserrat" panose="00000500000000000000" pitchFamily="2" charset="-52"/>
              </a:rPr>
              <a:t> </a:t>
            </a:r>
            <a:r>
              <a:rPr lang="en-US" sz="1600" b="1" dirty="0">
                <a:solidFill>
                  <a:srgbClr val="17A8C7"/>
                </a:solidFill>
                <a:latin typeface="Montserrat" panose="00000500000000000000" pitchFamily="2" charset="-52"/>
              </a:rPr>
              <a:t>ФИНАНСОВОЙ ГРАМОТНОСТИ - </a:t>
            </a:r>
            <a:r>
              <a:rPr lang="ru-RU" sz="1600" b="1" dirty="0">
                <a:solidFill>
                  <a:srgbClr val="17A8C7"/>
                </a:solidFill>
                <a:latin typeface="Montserrat" panose="00000500000000000000" pitchFamily="2" charset="-52"/>
              </a:rPr>
              <a:t>Ф</a:t>
            </a:r>
            <a:r>
              <a:rPr lang="en-US" sz="1600" b="1" dirty="0">
                <a:solidFill>
                  <a:srgbClr val="17A8C7"/>
                </a:solidFill>
                <a:latin typeface="Montserrat" panose="00000500000000000000" pitchFamily="2" charset="-52"/>
              </a:rPr>
              <a:t>ЕДЕРАЛЬНЫЙ МЕТОДИЧЕСКИЙ </a:t>
            </a:r>
            <a:r>
              <a:rPr lang="ru-RU" sz="1600" b="1" dirty="0">
                <a:solidFill>
                  <a:srgbClr val="17A8C7"/>
                </a:solidFill>
                <a:latin typeface="Montserrat" panose="00000500000000000000" pitchFamily="2" charset="-52"/>
              </a:rPr>
              <a:t>Ц</a:t>
            </a:r>
            <a:r>
              <a:rPr lang="en-US" sz="1600" b="1" dirty="0">
                <a:solidFill>
                  <a:srgbClr val="17A8C7"/>
                </a:solidFill>
                <a:latin typeface="Montserrat" panose="00000500000000000000" pitchFamily="2" charset="-52"/>
              </a:rPr>
              <a:t>ЕНТР</a:t>
            </a:r>
            <a:r>
              <a:rPr lang="ru-RU" sz="1600" b="1" dirty="0">
                <a:solidFill>
                  <a:srgbClr val="17A8C7"/>
                </a:solidFill>
                <a:latin typeface="Montserrat" panose="00000500000000000000" pitchFamily="2" charset="-52"/>
              </a:rPr>
              <a:t> </a:t>
            </a:r>
            <a:r>
              <a:rPr lang="en-US" sz="1600" b="1" dirty="0">
                <a:solidFill>
                  <a:srgbClr val="17A8C7"/>
                </a:solidFill>
                <a:latin typeface="Montserrat" panose="00000500000000000000" pitchFamily="2" charset="-52"/>
              </a:rPr>
              <a:t>ПО ФИНАНСОВОЙ ГРАМОТНОСТИ</a:t>
            </a:r>
            <a:r>
              <a:rPr lang="ru-RU" sz="1600" b="1" dirty="0">
                <a:solidFill>
                  <a:srgbClr val="17A8C7"/>
                </a:solidFill>
                <a:latin typeface="Montserrat" panose="00000500000000000000" pitchFamily="2" charset="-52"/>
              </a:rPr>
              <a:t> ВЗРОСЛОГО </a:t>
            </a:r>
            <a:r>
              <a:rPr lang="en-US" sz="1600" b="1" dirty="0">
                <a:solidFill>
                  <a:srgbClr val="17A8C7"/>
                </a:solidFill>
                <a:latin typeface="Montserrat" panose="00000500000000000000" pitchFamily="2" charset="-52"/>
              </a:rPr>
              <a:t>НАСЕЛЕНИЯ 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D5D2D5D-57D0-437C-9E81-CA72794D3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08031"/>
            <a:ext cx="4411104" cy="149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1325EBC-D7FE-4A2E-A6BA-465F17DA9B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414" y="639039"/>
            <a:ext cx="1692497" cy="132919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иугольник 4"/>
          <p:cNvSpPr/>
          <p:nvPr/>
        </p:nvSpPr>
        <p:spPr>
          <a:xfrm>
            <a:off x="435428" y="481401"/>
            <a:ext cx="13206132" cy="1200329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13641560" y="0"/>
            <a:ext cx="4101191" cy="14538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3028" y="481402"/>
            <a:ext cx="12954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Book Antiqua" panose="02040602050305030304" pitchFamily="18" charset="0"/>
              </a:rPr>
              <a:t>Оперативное финансовое управление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9853" y="2201231"/>
            <a:ext cx="174814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 algn="just">
              <a:buFont typeface="Wingdings" panose="05000000000000000000" pitchFamily="2" charset="2"/>
              <a:buChar char="q"/>
            </a:pPr>
            <a:r>
              <a:rPr lang="en-G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постоянная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приоритизация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8625" indent="-428625" algn="just">
              <a:buFont typeface="Wingdings" panose="05000000000000000000" pitchFamily="2" charset="2"/>
              <a:buChar char="q"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минимизация спонтанных решений </a:t>
            </a:r>
          </a:p>
          <a:p>
            <a:pPr marL="428625" indent="-428625" algn="just">
              <a:buFont typeface="Wingdings" panose="05000000000000000000" pitchFamily="2" charset="2"/>
              <a:buChar char="q"/>
            </a:pPr>
            <a:endParaRPr lang="en-GB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8625" indent="-428625" algn="just">
              <a:buFont typeface="Wingdings" panose="05000000000000000000" pitchFamily="2" charset="2"/>
              <a:buChar char="q"/>
            </a:pPr>
            <a:r>
              <a:rPr lang="en-G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противодействие мошенническим схемам 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7010400" y="9670634"/>
            <a:ext cx="2133600" cy="365125"/>
          </a:xfrm>
        </p:spPr>
        <p:txBody>
          <a:bodyPr/>
          <a:lstStyle/>
          <a:p>
            <a:fld id="{08D8E1EF-28A3-48B0-A2E7-28A1554736A7}" type="slidenum">
              <a:rPr lang="ru-RU" sz="4000">
                <a:solidFill>
                  <a:schemeClr val="tx1"/>
                </a:solidFill>
              </a:rPr>
              <a:t>10</a:t>
            </a:fld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TextBox 33">
            <a:extLst>
              <a:ext uri="{FF2B5EF4-FFF2-40B4-BE49-F238E27FC236}">
                <a16:creationId xmlns:a16="http://schemas.microsoft.com/office/drawing/2014/main" id="{C60F346B-1F17-046E-0521-5C33549ED35A}"/>
              </a:ext>
            </a:extLst>
          </p:cNvPr>
          <p:cNvSpPr txBox="1"/>
          <p:nvPr/>
        </p:nvSpPr>
        <p:spPr>
          <a:xfrm>
            <a:off x="16188059" y="9651119"/>
            <a:ext cx="1269690" cy="292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4"/>
              </a:lnSpc>
              <a:spcBef>
                <a:spcPct val="0"/>
              </a:spcBef>
            </a:pPr>
            <a:r>
              <a:rPr lang="en-US" sz="1899" spc="37">
                <a:solidFill>
                  <a:srgbClr val="000000"/>
                </a:solidFill>
                <a:latin typeface="Montserrat Semi-Bold"/>
              </a:rPr>
              <a:t>IFG@fa.ru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0C25A1F-22CF-C532-3D89-35789BCB8C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821" y="7144870"/>
            <a:ext cx="2699526" cy="212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234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иугольник 4"/>
          <p:cNvSpPr/>
          <p:nvPr/>
        </p:nvSpPr>
        <p:spPr>
          <a:xfrm>
            <a:off x="435428" y="481401"/>
            <a:ext cx="13206132" cy="1200329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13641560" y="0"/>
            <a:ext cx="4101191" cy="14538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3028" y="481402"/>
            <a:ext cx="12954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Book Antiqua" panose="02040602050305030304" pitchFamily="18" charset="0"/>
              </a:rPr>
              <a:t>Финансовый контроль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9853" y="2201231"/>
            <a:ext cx="174814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 algn="just">
              <a:buFont typeface="Wingdings" panose="05000000000000000000" pitchFamily="2" charset="2"/>
              <a:buChar char="q"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налоговый контроль со стороны межрайонных налоговых инспекций </a:t>
            </a:r>
          </a:p>
          <a:p>
            <a:pPr marL="428625" indent="-428625" algn="just">
              <a:buFont typeface="Wingdings" panose="05000000000000000000" pitchFamily="2" charset="2"/>
              <a:buChar char="q"/>
            </a:pP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8625" indent="-428625" algn="just">
              <a:buFont typeface="Wingdings" panose="05000000000000000000" pitchFamily="2" charset="2"/>
              <a:buChar char="q"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самоконтроль (акцент на данную форму контроля)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7010400" y="9670634"/>
            <a:ext cx="2133600" cy="365125"/>
          </a:xfrm>
        </p:spPr>
        <p:txBody>
          <a:bodyPr/>
          <a:lstStyle/>
          <a:p>
            <a:fld id="{08D8E1EF-28A3-48B0-A2E7-28A1554736A7}" type="slidenum">
              <a:rPr lang="ru-RU" sz="4000">
                <a:solidFill>
                  <a:schemeClr val="tx1"/>
                </a:solidFill>
              </a:rPr>
              <a:t>11</a:t>
            </a:fld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TextBox 33">
            <a:extLst>
              <a:ext uri="{FF2B5EF4-FFF2-40B4-BE49-F238E27FC236}">
                <a16:creationId xmlns:a16="http://schemas.microsoft.com/office/drawing/2014/main" id="{C60F346B-1F17-046E-0521-5C33549ED35A}"/>
              </a:ext>
            </a:extLst>
          </p:cNvPr>
          <p:cNvSpPr txBox="1"/>
          <p:nvPr/>
        </p:nvSpPr>
        <p:spPr>
          <a:xfrm>
            <a:off x="16188059" y="9651119"/>
            <a:ext cx="1269690" cy="292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4"/>
              </a:lnSpc>
              <a:spcBef>
                <a:spcPct val="0"/>
              </a:spcBef>
            </a:pPr>
            <a:r>
              <a:rPr lang="en-US" sz="1899" spc="37">
                <a:solidFill>
                  <a:srgbClr val="000000"/>
                </a:solidFill>
                <a:latin typeface="Montserrat Semi-Bold"/>
              </a:rPr>
              <a:t>IFG@fa.ru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0C25A1F-22CF-C532-3D89-35789BCB8C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821" y="7144870"/>
            <a:ext cx="2699526" cy="212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35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иугольник 4"/>
          <p:cNvSpPr/>
          <p:nvPr/>
        </p:nvSpPr>
        <p:spPr>
          <a:xfrm>
            <a:off x="435428" y="481401"/>
            <a:ext cx="13206132" cy="1200329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13641560" y="0"/>
            <a:ext cx="4101191" cy="14538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3028" y="481402"/>
            <a:ext cx="12954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Book Antiqua" panose="02040602050305030304" pitchFamily="18" charset="0"/>
              </a:rPr>
              <a:t>Ключевые правила управления личными финансами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38258" y="1667791"/>
            <a:ext cx="15335142" cy="769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just">
              <a:buFont typeface="Wingdings" panose="05000000000000000000" pitchFamily="2" charset="2"/>
              <a:buChar char="v"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постоянство ведения личного бюджета на краткосрочный и долгосрочный периоды  </a:t>
            </a:r>
          </a:p>
          <a:p>
            <a:pPr marL="685800" indent="-685800" algn="just">
              <a:buFont typeface="Wingdings" panose="05000000000000000000" pitchFamily="2" charset="2"/>
              <a:buChar char="v"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полное отражение доходов и расходов в личном бюджете</a:t>
            </a:r>
          </a:p>
          <a:p>
            <a:pPr marL="685800" indent="-685800" algn="just">
              <a:buFont typeface="Wingdings" panose="05000000000000000000" pitchFamily="2" charset="2"/>
              <a:buChar char="v"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продумывание вариантов увеличения объёма мобилизуемых доходов </a:t>
            </a:r>
          </a:p>
          <a:p>
            <a:pPr marL="685800" indent="-685800" algn="just">
              <a:buFont typeface="Wingdings" panose="05000000000000000000" pitchFamily="2" charset="2"/>
              <a:buChar char="v"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приоритизация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расходов </a:t>
            </a:r>
          </a:p>
          <a:p>
            <a:pPr marL="685800" indent="-685800" algn="just">
              <a:buFont typeface="Wingdings" panose="05000000000000000000" pitchFamily="2" charset="2"/>
              <a:buChar char="v"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использование налоговых льгот и налоговых вычетов </a:t>
            </a:r>
          </a:p>
          <a:p>
            <a:pPr marL="685800" indent="-685800" algn="just">
              <a:buFont typeface="Wingdings" panose="05000000000000000000" pitchFamily="2" charset="2"/>
              <a:buChar char="v"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отслеживание скидок</a:t>
            </a:r>
          </a:p>
          <a:p>
            <a:pPr marL="685800" indent="-685800" algn="just">
              <a:buFont typeface="Wingdings" panose="05000000000000000000" pitchFamily="2" charset="2"/>
              <a:buChar char="v"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формирование списка покупок при посещении торговых точек </a:t>
            </a:r>
          </a:p>
          <a:p>
            <a:pPr marL="685800" indent="-685800" algn="just">
              <a:buFont typeface="Wingdings" panose="05000000000000000000" pitchFamily="2" charset="2"/>
              <a:buChar char="v"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наличие резерва «на чёрный день» </a:t>
            </a:r>
          </a:p>
          <a:p>
            <a:pPr marL="685800" indent="-685800" algn="just">
              <a:buFont typeface="Wingdings" panose="05000000000000000000" pitchFamily="2" charset="2"/>
              <a:buChar char="v"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поиск дополнительных мер поддержки и частных инвестиций </a:t>
            </a:r>
          </a:p>
          <a:p>
            <a:pPr marL="685800" indent="-685800" algn="just">
              <a:buFont typeface="Wingdings" panose="05000000000000000000" pitchFamily="2" charset="2"/>
              <a:buChar char="v"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расширение контактов (прежде всего, для индивидуальных предпринимателей)</a:t>
            </a:r>
          </a:p>
          <a:p>
            <a:pPr marL="685800" indent="-685800" algn="just">
              <a:buFont typeface="Wingdings" panose="05000000000000000000" pitchFamily="2" charset="2"/>
              <a:buChar char="v"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бдительность: мошенники постоянно придумывают новые схемы!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7010400" y="9670634"/>
            <a:ext cx="2133600" cy="365125"/>
          </a:xfrm>
        </p:spPr>
        <p:txBody>
          <a:bodyPr/>
          <a:lstStyle/>
          <a:p>
            <a:fld id="{08D8E1EF-28A3-48B0-A2E7-28A1554736A7}" type="slidenum">
              <a:rPr lang="ru-RU" sz="4000">
                <a:solidFill>
                  <a:schemeClr val="tx1"/>
                </a:solidFill>
              </a:rPr>
              <a:t>12</a:t>
            </a:fld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TextBox 33">
            <a:extLst>
              <a:ext uri="{FF2B5EF4-FFF2-40B4-BE49-F238E27FC236}">
                <a16:creationId xmlns:a16="http://schemas.microsoft.com/office/drawing/2014/main" id="{C60F346B-1F17-046E-0521-5C33549ED35A}"/>
              </a:ext>
            </a:extLst>
          </p:cNvPr>
          <p:cNvSpPr txBox="1"/>
          <p:nvPr/>
        </p:nvSpPr>
        <p:spPr>
          <a:xfrm>
            <a:off x="16188059" y="9651119"/>
            <a:ext cx="1269690" cy="292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4"/>
              </a:lnSpc>
              <a:spcBef>
                <a:spcPct val="0"/>
              </a:spcBef>
            </a:pPr>
            <a:r>
              <a:rPr lang="en-US" sz="1899" spc="37">
                <a:solidFill>
                  <a:srgbClr val="000000"/>
                </a:solidFill>
                <a:latin typeface="Montserrat Semi-Bold"/>
              </a:rPr>
              <a:t>IFG@fa.ru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0C25A1F-22CF-C532-3D89-35789BCB8C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821" y="7144870"/>
            <a:ext cx="2699526" cy="212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303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rcRect l="4073" t="7796" r="6828" b="10868"/>
          <a:stretch>
            <a:fillRect/>
          </a:stretch>
        </p:blipFill>
        <p:spPr>
          <a:xfrm>
            <a:off x="1148410" y="5499025"/>
            <a:ext cx="807471" cy="737116"/>
          </a:xfrm>
          <a:prstGeom prst="rect">
            <a:avLst/>
          </a:prstGeom>
        </p:spPr>
      </p:pic>
      <p:pic>
        <p:nvPicPr>
          <p:cNvPr id="4" name="Picture 4">
            <a:hlinkClick r:id="rId4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130020" y="5496657"/>
            <a:ext cx="739484" cy="739484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1008710" y="5062624"/>
            <a:ext cx="1086871" cy="332549"/>
          </a:xfrm>
          <a:prstGeom prst="rect">
            <a:avLst/>
          </a:prstGeom>
          <a:solidFill>
            <a:srgbClr val="75E6DA"/>
          </a:solidFill>
        </p:spPr>
      </p:sp>
      <p:sp>
        <p:nvSpPr>
          <p:cNvPr id="6" name="AutoShape 6"/>
          <p:cNvSpPr/>
          <p:nvPr/>
        </p:nvSpPr>
        <p:spPr>
          <a:xfrm>
            <a:off x="3684752" y="5062624"/>
            <a:ext cx="1673995" cy="332549"/>
          </a:xfrm>
          <a:prstGeom prst="rect">
            <a:avLst/>
          </a:prstGeom>
          <a:solidFill>
            <a:srgbClr val="75E6DA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34028" y="2625708"/>
            <a:ext cx="2270880" cy="227088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481222" y="2625708"/>
            <a:ext cx="2270880" cy="227088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4552024" y="2625708"/>
            <a:ext cx="2270880" cy="227088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14801940" y="5084894"/>
            <a:ext cx="1799644" cy="332549"/>
          </a:xfrm>
          <a:prstGeom prst="rect">
            <a:avLst/>
          </a:prstGeom>
          <a:solidFill>
            <a:srgbClr val="75E6DA"/>
          </a:solidFill>
        </p:spPr>
      </p:sp>
      <p:pic>
        <p:nvPicPr>
          <p:cNvPr id="11" name="Picture 11">
            <a:hlinkClick r:id="rId9"/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4335550" y="5586774"/>
            <a:ext cx="2703828" cy="86522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9784552" y="2653386"/>
            <a:ext cx="2301002" cy="2301002"/>
          </a:xfrm>
          <a:prstGeom prst="rect">
            <a:avLst/>
          </a:prstGeom>
        </p:spPr>
      </p:pic>
      <p:pic>
        <p:nvPicPr>
          <p:cNvPr id="13" name="Picture 13">
            <a:hlinkClick r:id="rId12"/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10536655" y="5585590"/>
            <a:ext cx="796795" cy="561617"/>
          </a:xfrm>
          <a:prstGeom prst="rect">
            <a:avLst/>
          </a:prstGeom>
        </p:spPr>
      </p:pic>
      <p:sp>
        <p:nvSpPr>
          <p:cNvPr id="14" name="AutoShape 14"/>
          <p:cNvSpPr/>
          <p:nvPr/>
        </p:nvSpPr>
        <p:spPr>
          <a:xfrm>
            <a:off x="8997134" y="5105167"/>
            <a:ext cx="4378900" cy="332549"/>
          </a:xfrm>
          <a:prstGeom prst="rect">
            <a:avLst/>
          </a:prstGeom>
          <a:solidFill>
            <a:srgbClr val="75E6DA"/>
          </a:solidFill>
        </p:spPr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6564741" y="2653386"/>
            <a:ext cx="2308992" cy="2308992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751035" y="7386954"/>
            <a:ext cx="10833946" cy="1871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2915" lvl="1" indent="-191458" algn="just">
              <a:lnSpc>
                <a:spcPts val="3068"/>
              </a:lnSpc>
              <a:buFont typeface="Arial"/>
              <a:buChar char="•"/>
            </a:pPr>
            <a:r>
              <a:rPr lang="en-US" sz="1773" spc="88">
                <a:solidFill>
                  <a:srgbClr val="000000"/>
                </a:solidFill>
                <a:latin typeface="Montserrat Semi-Bold"/>
              </a:rPr>
              <a:t>методическая поддержка финансовых консультантов</a:t>
            </a:r>
          </a:p>
          <a:p>
            <a:pPr marL="382915" lvl="1" indent="-191458" algn="just">
              <a:lnSpc>
                <a:spcPts val="3068"/>
              </a:lnSpc>
              <a:buFont typeface="Arial"/>
              <a:buChar char="•"/>
            </a:pPr>
            <a:r>
              <a:rPr lang="en-US" sz="1773" spc="88">
                <a:solidFill>
                  <a:srgbClr val="000000"/>
                </a:solidFill>
                <a:latin typeface="Montserrat Semi-Bold"/>
              </a:rPr>
              <a:t>разбор кейсов, практик, сложных ситуаций по финансовой грамотности</a:t>
            </a:r>
          </a:p>
          <a:p>
            <a:pPr marL="382915" lvl="1" indent="-191458" algn="just">
              <a:lnSpc>
                <a:spcPts val="3068"/>
              </a:lnSpc>
              <a:buFont typeface="Arial"/>
              <a:buChar char="•"/>
            </a:pPr>
            <a:r>
              <a:rPr lang="en-US" sz="1773" spc="88">
                <a:solidFill>
                  <a:srgbClr val="000000"/>
                </a:solidFill>
                <a:latin typeface="Montserrat Semi-Bold"/>
              </a:rPr>
              <a:t>ответы на вопросы</a:t>
            </a:r>
          </a:p>
          <a:p>
            <a:pPr marL="382915" lvl="1" indent="-191458" algn="just">
              <a:lnSpc>
                <a:spcPts val="3068"/>
              </a:lnSpc>
              <a:buFont typeface="Arial"/>
              <a:buChar char="•"/>
            </a:pPr>
            <a:r>
              <a:rPr lang="en-US" sz="1773" spc="88">
                <a:solidFill>
                  <a:srgbClr val="000000"/>
                </a:solidFill>
                <a:latin typeface="Montserrat Semi-Bold"/>
              </a:rPr>
              <a:t>анонсы мероприятий</a:t>
            </a:r>
          </a:p>
          <a:p>
            <a:pPr marL="382915" lvl="1" indent="-191458" algn="just">
              <a:lnSpc>
                <a:spcPts val="3068"/>
              </a:lnSpc>
              <a:buFont typeface="Arial"/>
              <a:buChar char="•"/>
            </a:pPr>
            <a:r>
              <a:rPr lang="en-US" sz="1773" spc="88">
                <a:solidFill>
                  <a:srgbClr val="000000"/>
                </a:solidFill>
                <a:latin typeface="Montserrat Semi-Bold"/>
              </a:rPr>
              <a:t>новости ИФГ и не только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54056" y="5089402"/>
            <a:ext cx="1041525" cy="190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567"/>
              </a:lnSpc>
              <a:spcBef>
                <a:spcPct val="0"/>
              </a:spcBef>
            </a:pPr>
            <a:r>
              <a:rPr lang="en-US" sz="1119" u="sng" spc="67" dirty="0">
                <a:solidFill>
                  <a:srgbClr val="000000"/>
                </a:solidFill>
                <a:latin typeface="Montserrat Semi-Bold"/>
              </a:rPr>
              <a:t>vk.com/</a:t>
            </a:r>
            <a:r>
              <a:rPr lang="en-US" sz="1119" u="sng" spc="67" dirty="0" err="1">
                <a:solidFill>
                  <a:srgbClr val="000000"/>
                </a:solidFill>
                <a:latin typeface="Montserrat Semi-Bold"/>
              </a:rPr>
              <a:t>ifgfu</a:t>
            </a:r>
            <a:endParaRPr lang="en-US" sz="1119" u="sng" spc="67" dirty="0">
              <a:solidFill>
                <a:srgbClr val="000000"/>
              </a:solidFill>
              <a:latin typeface="Montserrat Semi-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3685654" y="5063292"/>
            <a:ext cx="1628216" cy="238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50"/>
              </a:lnSpc>
              <a:spcBef>
                <a:spcPct val="0"/>
              </a:spcBef>
            </a:pPr>
            <a:r>
              <a:rPr lang="en-US" sz="1127" u="sng" spc="56">
                <a:solidFill>
                  <a:srgbClr val="000000"/>
                </a:solidFill>
                <a:latin typeface="Montserrat Semi-Bold"/>
              </a:rPr>
              <a:t>t.me/fingramota_ifg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261021" y="2161690"/>
            <a:ext cx="8123637" cy="29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4"/>
              </a:lnSpc>
              <a:spcBef>
                <a:spcPct val="0"/>
              </a:spcBef>
            </a:pPr>
            <a:r>
              <a:rPr lang="en-US" sz="1899" spc="37">
                <a:solidFill>
                  <a:srgbClr val="000000"/>
                </a:solidFill>
                <a:latin typeface="Montserrat Semi-Bold Bold"/>
              </a:rPr>
              <a:t>ОФИЦИАЛЬНЫЕ СООБЩЕСТВА В СОЦИАЛЬНЫХ СЕТЯХ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4115628" y="5103104"/>
            <a:ext cx="3143672" cy="235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0"/>
              </a:lnSpc>
              <a:spcBef>
                <a:spcPct val="0"/>
              </a:spcBef>
            </a:pPr>
            <a:r>
              <a:rPr lang="en-US" sz="1127" u="sng" spc="56">
                <a:solidFill>
                  <a:srgbClr val="002F42"/>
                </a:solidFill>
                <a:latin typeface="Montserrat Semi-Bold"/>
              </a:rPr>
              <a:t>fa.ru/org/science/ifg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3892622" y="2161690"/>
            <a:ext cx="3251450" cy="29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4"/>
              </a:lnSpc>
              <a:spcBef>
                <a:spcPct val="0"/>
              </a:spcBef>
            </a:pPr>
            <a:r>
              <a:rPr lang="en-US" sz="1899" spc="37">
                <a:solidFill>
                  <a:srgbClr val="000000"/>
                </a:solidFill>
                <a:latin typeface="Montserrat Semi-Bold Bold"/>
              </a:rPr>
              <a:t>ОФИЦИАЛЬНЫЙ САЙТ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444670" y="466437"/>
            <a:ext cx="5398659" cy="4034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7"/>
              </a:lnSpc>
              <a:spcBef>
                <a:spcPct val="0"/>
              </a:spcBef>
            </a:pPr>
            <a:r>
              <a:rPr lang="en-US" sz="2398" dirty="0">
                <a:solidFill>
                  <a:srgbClr val="002F42"/>
                </a:solidFill>
                <a:latin typeface="Clear Sans Thin Bold"/>
              </a:rPr>
              <a:t>Институт финансовой грамотности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071829" y="5119649"/>
            <a:ext cx="4229509" cy="228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0"/>
              </a:lnSpc>
              <a:spcBef>
                <a:spcPct val="0"/>
              </a:spcBef>
            </a:pPr>
            <a:r>
              <a:rPr lang="en-US" sz="1127" u="sng" spc="56">
                <a:solidFill>
                  <a:srgbClr val="000000"/>
                </a:solidFill>
                <a:latin typeface="Montserrat Semi-Bold"/>
              </a:rPr>
              <a:t>youtube.com/channel/UCofgsJutLizqgNmK8uNu7Pg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4543738" y="283138"/>
            <a:ext cx="8906790" cy="1887750"/>
            <a:chOff x="0" y="0"/>
            <a:chExt cx="11875720" cy="2516999"/>
          </a:xfrm>
        </p:grpSpPr>
        <p:sp>
          <p:nvSpPr>
            <p:cNvPr id="25" name="TextBox 25"/>
            <p:cNvSpPr txBox="1"/>
            <p:nvPr/>
          </p:nvSpPr>
          <p:spPr>
            <a:xfrm>
              <a:off x="0" y="0"/>
              <a:ext cx="11875720" cy="5206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89"/>
                </a:lnSpc>
              </a:pPr>
              <a:endParaRPr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836694"/>
              <a:ext cx="11875720" cy="7989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11"/>
                </a:lnSpc>
              </a:pPr>
              <a:r>
                <a:rPr lang="en-US" sz="3926">
                  <a:solidFill>
                    <a:srgbClr val="002F42"/>
                  </a:solidFill>
                  <a:latin typeface="Montserrat Semi-Bold Bold"/>
                </a:rPr>
                <a:t>КАНАЛЫ КОММУНИКАЦИИ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2102207"/>
              <a:ext cx="11875720" cy="414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10"/>
                </a:lnSpc>
              </a:pPr>
              <a:endParaRPr/>
            </a:p>
          </p:txBody>
        </p:sp>
      </p:grpSp>
      <p:pic>
        <p:nvPicPr>
          <p:cNvPr id="28" name="Picture 28">
            <a:hlinkClick r:id="rId14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291678" y="5499025"/>
            <a:ext cx="738536" cy="738536"/>
          </a:xfrm>
          <a:prstGeom prst="rect">
            <a:avLst/>
          </a:prstGeom>
        </p:spPr>
      </p:pic>
      <p:sp>
        <p:nvSpPr>
          <p:cNvPr id="29" name="AutoShape 29"/>
          <p:cNvSpPr/>
          <p:nvPr/>
        </p:nvSpPr>
        <p:spPr>
          <a:xfrm>
            <a:off x="6787266" y="5084894"/>
            <a:ext cx="1747359" cy="332549"/>
          </a:xfrm>
          <a:prstGeom prst="rect">
            <a:avLst/>
          </a:prstGeom>
          <a:solidFill>
            <a:srgbClr val="75E6DA"/>
          </a:solidFill>
        </p:spPr>
      </p:sp>
      <p:sp>
        <p:nvSpPr>
          <p:cNvPr id="30" name="TextBox 30"/>
          <p:cNvSpPr txBox="1"/>
          <p:nvPr/>
        </p:nvSpPr>
        <p:spPr>
          <a:xfrm>
            <a:off x="6833804" y="5091930"/>
            <a:ext cx="1817403" cy="238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50"/>
              </a:lnSpc>
              <a:spcBef>
                <a:spcPct val="0"/>
              </a:spcBef>
            </a:pPr>
            <a:r>
              <a:rPr lang="en-US" sz="1127" u="sng" spc="56">
                <a:solidFill>
                  <a:srgbClr val="000000"/>
                </a:solidFill>
                <a:latin typeface="Montserrat Semi-Bold"/>
              </a:rPr>
              <a:t>t.me/bizgramota_ifg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6168008" y="6333273"/>
            <a:ext cx="3478791" cy="237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99"/>
              </a:lnSpc>
              <a:spcBef>
                <a:spcPct val="0"/>
              </a:spcBef>
            </a:pPr>
            <a:r>
              <a:rPr lang="en-US" sz="1599" spc="31">
                <a:solidFill>
                  <a:srgbClr val="000000"/>
                </a:solidFill>
                <a:latin typeface="Montserrat Semi-Bold"/>
              </a:rPr>
              <a:t>по предпринимательству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2689218" y="6333273"/>
            <a:ext cx="3478791" cy="237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99"/>
              </a:lnSpc>
              <a:spcBef>
                <a:spcPct val="0"/>
              </a:spcBef>
            </a:pPr>
            <a:r>
              <a:rPr lang="en-US" sz="1599" spc="31">
                <a:solidFill>
                  <a:srgbClr val="000000"/>
                </a:solidFill>
                <a:latin typeface="Montserrat Semi-Bold"/>
              </a:rPr>
              <a:t>основной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6188059" y="9651119"/>
            <a:ext cx="1269690" cy="292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4"/>
              </a:lnSpc>
              <a:spcBef>
                <a:spcPct val="0"/>
              </a:spcBef>
            </a:pPr>
            <a:r>
              <a:rPr lang="en-US" sz="1899" spc="37">
                <a:solidFill>
                  <a:srgbClr val="000000"/>
                </a:solidFill>
                <a:latin typeface="Montserrat Semi-Bold"/>
              </a:rPr>
              <a:t>IFG@fa.ru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6E39BEB-CA6F-46F5-96CA-E32998778CE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821" y="7144870"/>
            <a:ext cx="2699526" cy="212005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иугольник 4"/>
          <p:cNvSpPr/>
          <p:nvPr/>
        </p:nvSpPr>
        <p:spPr>
          <a:xfrm>
            <a:off x="435428" y="481401"/>
            <a:ext cx="13206132" cy="1200329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13641560" y="0"/>
            <a:ext cx="4101191" cy="14538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3028" y="481402"/>
            <a:ext cx="12954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Book Antiqua" panose="02040602050305030304" pitchFamily="18" charset="0"/>
              </a:rPr>
              <a:t>Вопросы терминологии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7010400" y="9670634"/>
            <a:ext cx="2133600" cy="365125"/>
          </a:xfrm>
        </p:spPr>
        <p:txBody>
          <a:bodyPr/>
          <a:lstStyle/>
          <a:p>
            <a:fld id="{08D8E1EF-28A3-48B0-A2E7-28A1554736A7}" type="slidenum">
              <a:rPr lang="ru-RU" sz="4000">
                <a:solidFill>
                  <a:schemeClr val="tx1"/>
                </a:solidFill>
              </a:rPr>
              <a:t>2</a:t>
            </a:fld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TextBox 33">
            <a:extLst>
              <a:ext uri="{FF2B5EF4-FFF2-40B4-BE49-F238E27FC236}">
                <a16:creationId xmlns:a16="http://schemas.microsoft.com/office/drawing/2014/main" id="{C60F346B-1F17-046E-0521-5C33549ED35A}"/>
              </a:ext>
            </a:extLst>
          </p:cNvPr>
          <p:cNvSpPr txBox="1"/>
          <p:nvPr/>
        </p:nvSpPr>
        <p:spPr>
          <a:xfrm>
            <a:off x="16188059" y="9651119"/>
            <a:ext cx="1269690" cy="292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4"/>
              </a:lnSpc>
              <a:spcBef>
                <a:spcPct val="0"/>
              </a:spcBef>
            </a:pPr>
            <a:r>
              <a:rPr lang="en-US" sz="1899" spc="37">
                <a:solidFill>
                  <a:srgbClr val="000000"/>
                </a:solidFill>
                <a:latin typeface="Montserrat Semi-Bold"/>
              </a:rPr>
              <a:t>IFG@fa.ru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0C25A1F-22CF-C532-3D89-35789BCB8C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821" y="7144870"/>
            <a:ext cx="2699526" cy="2120059"/>
          </a:xfrm>
          <a:prstGeom prst="rect">
            <a:avLst/>
          </a:prstGeom>
        </p:spPr>
      </p:pic>
      <p:pic>
        <p:nvPicPr>
          <p:cNvPr id="8" name="Picture 2" descr="http://strah-luga.ru/wp-content/uploads/2016/06/vopros.png">
            <a:extLst>
              <a:ext uri="{FF2B5EF4-FFF2-40B4-BE49-F238E27FC236}">
                <a16:creationId xmlns:a16="http://schemas.microsoft.com/office/drawing/2014/main" id="{EF61B278-AA36-24FD-2654-56B5D2008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032228"/>
            <a:ext cx="3639641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3EFEAF-802A-E9E7-F0A9-B7EAC231DCBE}"/>
              </a:ext>
            </a:extLst>
          </p:cNvPr>
          <p:cNvSpPr txBox="1"/>
          <p:nvPr/>
        </p:nvSpPr>
        <p:spPr>
          <a:xfrm>
            <a:off x="6542951" y="4289943"/>
            <a:ext cx="58939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/>
              <a:t>Личные финансы</a:t>
            </a:r>
          </a:p>
        </p:txBody>
      </p:sp>
    </p:spTree>
    <p:extLst>
      <p:ext uri="{BB962C8B-B14F-4D97-AF65-F5344CB8AC3E}">
        <p14:creationId xmlns:p14="http://schemas.microsoft.com/office/powerpoint/2010/main" val="3333280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иугольник 4"/>
          <p:cNvSpPr/>
          <p:nvPr/>
        </p:nvSpPr>
        <p:spPr>
          <a:xfrm>
            <a:off x="435428" y="481401"/>
            <a:ext cx="13206132" cy="1200329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13641560" y="0"/>
            <a:ext cx="4101191" cy="14538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3028" y="481402"/>
            <a:ext cx="12954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Book Antiqua" panose="02040602050305030304" pitchFamily="18" charset="0"/>
              </a:rPr>
              <a:t>Личные финансы в финансовой системе государства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7010400" y="9670634"/>
            <a:ext cx="2133600" cy="365125"/>
          </a:xfrm>
        </p:spPr>
        <p:txBody>
          <a:bodyPr/>
          <a:lstStyle/>
          <a:p>
            <a:fld id="{08D8E1EF-28A3-48B0-A2E7-28A1554736A7}" type="slidenum">
              <a:rPr lang="ru-RU" sz="4000">
                <a:solidFill>
                  <a:schemeClr val="tx1"/>
                </a:solidFill>
              </a:rPr>
              <a:t>3</a:t>
            </a:fld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TextBox 33">
            <a:extLst>
              <a:ext uri="{FF2B5EF4-FFF2-40B4-BE49-F238E27FC236}">
                <a16:creationId xmlns:a16="http://schemas.microsoft.com/office/drawing/2014/main" id="{C60F346B-1F17-046E-0521-5C33549ED35A}"/>
              </a:ext>
            </a:extLst>
          </p:cNvPr>
          <p:cNvSpPr txBox="1"/>
          <p:nvPr/>
        </p:nvSpPr>
        <p:spPr>
          <a:xfrm>
            <a:off x="16188059" y="9651119"/>
            <a:ext cx="1269690" cy="292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4"/>
              </a:lnSpc>
              <a:spcBef>
                <a:spcPct val="0"/>
              </a:spcBef>
            </a:pPr>
            <a:r>
              <a:rPr lang="en-US" sz="1899" spc="37">
                <a:solidFill>
                  <a:srgbClr val="000000"/>
                </a:solidFill>
                <a:latin typeface="Montserrat Semi-Bold"/>
              </a:rPr>
              <a:t>IFG@fa.ru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0C25A1F-22CF-C532-3D89-35789BCB8C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821" y="7144870"/>
            <a:ext cx="2699526" cy="21200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963A59E-3C3C-3BAC-9DE8-36BBD025E0D4}"/>
              </a:ext>
            </a:extLst>
          </p:cNvPr>
          <p:cNvSpPr txBox="1"/>
          <p:nvPr/>
        </p:nvSpPr>
        <p:spPr>
          <a:xfrm>
            <a:off x="4064405" y="1896097"/>
            <a:ext cx="60083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Book Antiqua" panose="02040602050305030304" pitchFamily="18" charset="0"/>
              </a:rPr>
              <a:t>Финансовая система  по учебнику «Финансы»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Book Antiqua" panose="02040602050305030304" pitchFamily="18" charset="0"/>
              </a:rPr>
              <a:t>  (под ред. проф. Маркиной Е.В.)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D0746F0-8710-7441-FABC-8031455F9BE0}"/>
              </a:ext>
            </a:extLst>
          </p:cNvPr>
          <p:cNvSpPr/>
          <p:nvPr/>
        </p:nvSpPr>
        <p:spPr>
          <a:xfrm>
            <a:off x="4572000" y="2120062"/>
            <a:ext cx="5256584" cy="864096"/>
          </a:xfrm>
          <a:prstGeom prst="rect">
            <a:avLst/>
          </a:prstGeom>
          <a:ln w="28575">
            <a:solidFill>
              <a:srgbClr val="25656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Финансовая система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3DE4D99-CDE1-B4F3-CE9B-E70F0DA75E68}"/>
              </a:ext>
            </a:extLst>
          </p:cNvPr>
          <p:cNvSpPr/>
          <p:nvPr/>
        </p:nvSpPr>
        <p:spPr>
          <a:xfrm>
            <a:off x="357230" y="4513756"/>
            <a:ext cx="6031019" cy="916631"/>
          </a:xfrm>
          <a:prstGeom prst="rect">
            <a:avLst/>
          </a:prstGeom>
          <a:ln w="28575">
            <a:solidFill>
              <a:srgbClr val="25656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highlight>
                  <a:srgbClr val="00FF00"/>
                </a:highlight>
              </a:rPr>
              <a:t>Финансы домохозяйств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FC3E8D2-637E-EFB6-AF41-D2D7F50B2817}"/>
              </a:ext>
            </a:extLst>
          </p:cNvPr>
          <p:cNvSpPr/>
          <p:nvPr/>
        </p:nvSpPr>
        <p:spPr>
          <a:xfrm>
            <a:off x="3372740" y="6456100"/>
            <a:ext cx="7447660" cy="916631"/>
          </a:xfrm>
          <a:prstGeom prst="rect">
            <a:avLst/>
          </a:prstGeom>
          <a:ln w="28575">
            <a:solidFill>
              <a:srgbClr val="25656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Финансы организаций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98F6806-5FEA-2795-CB38-2A79D37A1B61}"/>
              </a:ext>
            </a:extLst>
          </p:cNvPr>
          <p:cNvSpPr/>
          <p:nvPr/>
        </p:nvSpPr>
        <p:spPr>
          <a:xfrm>
            <a:off x="10223975" y="4299555"/>
            <a:ext cx="6229940" cy="916631"/>
          </a:xfrm>
          <a:prstGeom prst="rect">
            <a:avLst/>
          </a:prstGeom>
          <a:ln w="28575">
            <a:solidFill>
              <a:srgbClr val="25656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Государственные и муниципальные финансы</a:t>
            </a: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66A7A813-5AAE-D887-6A6C-52A2B53958F2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 flipH="1">
            <a:off x="3372740" y="2984158"/>
            <a:ext cx="3827552" cy="1529598"/>
          </a:xfrm>
          <a:prstGeom prst="straightConnector1">
            <a:avLst/>
          </a:prstGeom>
          <a:ln w="28575">
            <a:solidFill>
              <a:srgbClr val="25656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C67A77A2-0ED1-0633-F4E8-CD70A90DE4B6}"/>
              </a:ext>
            </a:extLst>
          </p:cNvPr>
          <p:cNvCxnSpPr>
            <a:cxnSpLocks/>
            <a:stCxn id="9" idx="2"/>
            <a:endCxn id="12" idx="0"/>
          </p:cNvCxnSpPr>
          <p:nvPr/>
        </p:nvCxnSpPr>
        <p:spPr>
          <a:xfrm>
            <a:off x="7200292" y="2984158"/>
            <a:ext cx="6138653" cy="1315397"/>
          </a:xfrm>
          <a:prstGeom prst="straightConnector1">
            <a:avLst/>
          </a:prstGeom>
          <a:ln w="28575">
            <a:solidFill>
              <a:srgbClr val="25656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6AE2FBC0-4CF7-985F-3235-AA68480BB905}"/>
              </a:ext>
            </a:extLst>
          </p:cNvPr>
          <p:cNvCxnSpPr>
            <a:cxnSpLocks/>
            <a:stCxn id="9" idx="2"/>
            <a:endCxn id="11" idx="0"/>
          </p:cNvCxnSpPr>
          <p:nvPr/>
        </p:nvCxnSpPr>
        <p:spPr>
          <a:xfrm flipH="1">
            <a:off x="7096570" y="2984158"/>
            <a:ext cx="103722" cy="3471942"/>
          </a:xfrm>
          <a:prstGeom prst="straightConnector1">
            <a:avLst/>
          </a:prstGeom>
          <a:ln w="28575">
            <a:solidFill>
              <a:srgbClr val="25656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E06758E-C572-FCF3-C247-09919CCCF054}"/>
              </a:ext>
            </a:extLst>
          </p:cNvPr>
          <p:cNvSpPr txBox="1"/>
          <p:nvPr/>
        </p:nvSpPr>
        <p:spPr>
          <a:xfrm>
            <a:off x="10641859" y="5444044"/>
            <a:ext cx="6229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* бюджеты</a:t>
            </a:r>
          </a:p>
          <a:p>
            <a:r>
              <a:rPr lang="ru-RU" sz="2400" dirty="0"/>
              <a:t>* внебюджетные фонды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7EED4A4-BC81-960A-CB9B-69FA5FF992C9}"/>
              </a:ext>
            </a:extLst>
          </p:cNvPr>
          <p:cNvSpPr txBox="1"/>
          <p:nvPr/>
        </p:nvSpPr>
        <p:spPr>
          <a:xfrm>
            <a:off x="4064405" y="7685578"/>
            <a:ext cx="6474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* финансы коммерческих организаций</a:t>
            </a:r>
          </a:p>
          <a:p>
            <a:pPr algn="ctr"/>
            <a:r>
              <a:rPr lang="ru-RU" sz="2400" dirty="0"/>
              <a:t>* финансы некоммерческих организаций</a:t>
            </a:r>
          </a:p>
        </p:txBody>
      </p:sp>
    </p:spTree>
    <p:extLst>
      <p:ext uri="{BB962C8B-B14F-4D97-AF65-F5344CB8AC3E}">
        <p14:creationId xmlns:p14="http://schemas.microsoft.com/office/powerpoint/2010/main" val="3484572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иугольник 4"/>
          <p:cNvSpPr/>
          <p:nvPr/>
        </p:nvSpPr>
        <p:spPr>
          <a:xfrm>
            <a:off x="435428" y="481401"/>
            <a:ext cx="13206132" cy="1200329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13641560" y="0"/>
            <a:ext cx="4101191" cy="14538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3028" y="481402"/>
            <a:ext cx="12954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Book Antiqua" panose="02040602050305030304" pitchFamily="18" charset="0"/>
              </a:rPr>
              <a:t>Вопросы терминологии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7010400" y="9670634"/>
            <a:ext cx="2133600" cy="365125"/>
          </a:xfrm>
        </p:spPr>
        <p:txBody>
          <a:bodyPr/>
          <a:lstStyle/>
          <a:p>
            <a:fld id="{08D8E1EF-28A3-48B0-A2E7-28A1554736A7}" type="slidenum">
              <a:rPr lang="ru-RU" sz="4000">
                <a:solidFill>
                  <a:schemeClr val="tx1"/>
                </a:solidFill>
              </a:rPr>
              <a:t>4</a:t>
            </a:fld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TextBox 33">
            <a:extLst>
              <a:ext uri="{FF2B5EF4-FFF2-40B4-BE49-F238E27FC236}">
                <a16:creationId xmlns:a16="http://schemas.microsoft.com/office/drawing/2014/main" id="{C60F346B-1F17-046E-0521-5C33549ED35A}"/>
              </a:ext>
            </a:extLst>
          </p:cNvPr>
          <p:cNvSpPr txBox="1"/>
          <p:nvPr/>
        </p:nvSpPr>
        <p:spPr>
          <a:xfrm>
            <a:off x="16188059" y="9651119"/>
            <a:ext cx="1269690" cy="292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4"/>
              </a:lnSpc>
              <a:spcBef>
                <a:spcPct val="0"/>
              </a:spcBef>
            </a:pPr>
            <a:r>
              <a:rPr lang="en-US" sz="1899" spc="37">
                <a:solidFill>
                  <a:srgbClr val="000000"/>
                </a:solidFill>
                <a:latin typeface="Montserrat Semi-Bold"/>
              </a:rPr>
              <a:t>IFG@fa.ru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0C25A1F-22CF-C532-3D89-35789BCB8C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821" y="7144870"/>
            <a:ext cx="2699526" cy="2120059"/>
          </a:xfrm>
          <a:prstGeom prst="rect">
            <a:avLst/>
          </a:prstGeom>
        </p:spPr>
      </p:pic>
      <p:pic>
        <p:nvPicPr>
          <p:cNvPr id="8" name="Picture 2" descr="http://strah-luga.ru/wp-content/uploads/2016/06/vopros.png">
            <a:extLst>
              <a:ext uri="{FF2B5EF4-FFF2-40B4-BE49-F238E27FC236}">
                <a16:creationId xmlns:a16="http://schemas.microsoft.com/office/drawing/2014/main" id="{EF61B278-AA36-24FD-2654-56B5D2008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032228"/>
            <a:ext cx="3639641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3EFEAF-802A-E9E7-F0A9-B7EAC231DCBE}"/>
              </a:ext>
            </a:extLst>
          </p:cNvPr>
          <p:cNvSpPr txBox="1"/>
          <p:nvPr/>
        </p:nvSpPr>
        <p:spPr>
          <a:xfrm>
            <a:off x="6468807" y="3713986"/>
            <a:ext cx="90780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/>
              <a:t>Бюджет домохозяйства</a:t>
            </a:r>
          </a:p>
        </p:txBody>
      </p:sp>
    </p:spTree>
    <p:extLst>
      <p:ext uri="{BB962C8B-B14F-4D97-AF65-F5344CB8AC3E}">
        <p14:creationId xmlns:p14="http://schemas.microsoft.com/office/powerpoint/2010/main" val="3362896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иугольник 4"/>
          <p:cNvSpPr/>
          <p:nvPr/>
        </p:nvSpPr>
        <p:spPr>
          <a:xfrm>
            <a:off x="435428" y="481401"/>
            <a:ext cx="13206132" cy="1200329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13641560" y="0"/>
            <a:ext cx="4101191" cy="14538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3028" y="481402"/>
            <a:ext cx="12954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Book Antiqua" panose="02040602050305030304" pitchFamily="18" charset="0"/>
              </a:rPr>
              <a:t>Доходы бюджетов домашних хозяйств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9853" y="2201231"/>
            <a:ext cx="1748149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just">
              <a:buFont typeface="Wingdings" panose="05000000000000000000" pitchFamily="2" charset="2"/>
              <a:buChar char="ü"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Трудовые доходы </a:t>
            </a:r>
          </a:p>
          <a:p>
            <a:pPr marL="685800" indent="-685800" algn="just">
              <a:buFont typeface="Wingdings" panose="05000000000000000000" pitchFamily="2" charset="2"/>
              <a:buChar char="ü"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продажи имущества </a:t>
            </a:r>
          </a:p>
          <a:p>
            <a:pPr marL="685800" indent="-685800" algn="just">
              <a:buFont typeface="Wingdings" panose="05000000000000000000" pitchFamily="2" charset="2"/>
              <a:buChar char="ü"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использования имущества (в т.ч. от размещения временно свободных денежных средств)</a:t>
            </a:r>
          </a:p>
          <a:p>
            <a:pPr marL="685800" indent="-685800" algn="just">
              <a:buFont typeface="Wingdings" panose="05000000000000000000" pitchFamily="2" charset="2"/>
              <a:buChar char="ü"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Предпринимательские доходы (для индивидуального предпринимателя)</a:t>
            </a:r>
          </a:p>
          <a:p>
            <a:pPr algn="just"/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7010400" y="9670634"/>
            <a:ext cx="2133600" cy="365125"/>
          </a:xfrm>
        </p:spPr>
        <p:txBody>
          <a:bodyPr/>
          <a:lstStyle/>
          <a:p>
            <a:fld id="{08D8E1EF-28A3-48B0-A2E7-28A1554736A7}" type="slidenum">
              <a:rPr lang="ru-RU" sz="4000">
                <a:solidFill>
                  <a:schemeClr val="tx1"/>
                </a:solidFill>
              </a:rPr>
              <a:t>5</a:t>
            </a:fld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TextBox 33">
            <a:extLst>
              <a:ext uri="{FF2B5EF4-FFF2-40B4-BE49-F238E27FC236}">
                <a16:creationId xmlns:a16="http://schemas.microsoft.com/office/drawing/2014/main" id="{C60F346B-1F17-046E-0521-5C33549ED35A}"/>
              </a:ext>
            </a:extLst>
          </p:cNvPr>
          <p:cNvSpPr txBox="1"/>
          <p:nvPr/>
        </p:nvSpPr>
        <p:spPr>
          <a:xfrm>
            <a:off x="16188059" y="9651119"/>
            <a:ext cx="1269690" cy="292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4"/>
              </a:lnSpc>
              <a:spcBef>
                <a:spcPct val="0"/>
              </a:spcBef>
            </a:pPr>
            <a:r>
              <a:rPr lang="en-US" sz="1899" spc="37">
                <a:solidFill>
                  <a:srgbClr val="000000"/>
                </a:solidFill>
                <a:latin typeface="Montserrat Semi-Bold"/>
              </a:rPr>
              <a:t>IFG@fa.ru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0C25A1F-22CF-C532-3D89-35789BCB8C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821" y="7144870"/>
            <a:ext cx="2699526" cy="212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275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иугольник 4"/>
          <p:cNvSpPr/>
          <p:nvPr/>
        </p:nvSpPr>
        <p:spPr>
          <a:xfrm>
            <a:off x="435428" y="481401"/>
            <a:ext cx="13206132" cy="1200329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13641560" y="0"/>
            <a:ext cx="4101191" cy="14538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3028" y="481402"/>
            <a:ext cx="12954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Book Antiqua" panose="02040602050305030304" pitchFamily="18" charset="0"/>
              </a:rPr>
              <a:t>Расходы бюджетов домашних хозяйств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9853" y="2201231"/>
            <a:ext cx="17481494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just">
              <a:buFont typeface="Wingdings" panose="05000000000000000000" pitchFamily="2" charset="2"/>
              <a:buChar char="ü"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Удовлетворение потребностей в продуктах питания </a:t>
            </a:r>
          </a:p>
          <a:p>
            <a:pPr marL="685800" indent="-685800" algn="just">
              <a:buFont typeface="Wingdings" panose="05000000000000000000" pitchFamily="2" charset="2"/>
              <a:buChar char="ü"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Коммунальные услуги </a:t>
            </a:r>
          </a:p>
          <a:p>
            <a:pPr marL="685800" indent="-685800" algn="just">
              <a:buFont typeface="Wingdings" panose="05000000000000000000" pitchFamily="2" charset="2"/>
              <a:buChar char="ü"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Транспортные услуги </a:t>
            </a:r>
          </a:p>
          <a:p>
            <a:pPr marL="685800" indent="-685800" algn="just">
              <a:buFont typeface="Wingdings" panose="05000000000000000000" pitchFamily="2" charset="2"/>
              <a:buChar char="ü"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связи </a:t>
            </a:r>
          </a:p>
          <a:p>
            <a:pPr marL="685800" indent="-685800" algn="just">
              <a:buFont typeface="Wingdings" panose="05000000000000000000" pitchFamily="2" charset="2"/>
              <a:buChar char="ü"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Платные образовательные и медицинские услуги </a:t>
            </a:r>
          </a:p>
          <a:p>
            <a:pPr marL="685800" indent="-685800" algn="just">
              <a:buFont typeface="Wingdings" panose="05000000000000000000" pitchFamily="2" charset="2"/>
              <a:buChar char="ü"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результатов труда работников предприятий общественного питания </a:t>
            </a:r>
          </a:p>
          <a:p>
            <a:pPr marL="685800" indent="-685800" algn="just">
              <a:buFont typeface="Wingdings" panose="05000000000000000000" pitchFamily="2" charset="2"/>
              <a:buChar char="ü"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Уплата налогов </a:t>
            </a:r>
          </a:p>
          <a:p>
            <a:pPr marL="685800" indent="-685800" algn="just">
              <a:buFont typeface="Wingdings" panose="05000000000000000000" pitchFamily="2" charset="2"/>
              <a:buChar char="ü"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Обслуживание кредитов</a:t>
            </a:r>
          </a:p>
          <a:p>
            <a:pPr algn="just"/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7010400" y="9670634"/>
            <a:ext cx="2133600" cy="365125"/>
          </a:xfrm>
        </p:spPr>
        <p:txBody>
          <a:bodyPr/>
          <a:lstStyle/>
          <a:p>
            <a:fld id="{08D8E1EF-28A3-48B0-A2E7-28A1554736A7}" type="slidenum">
              <a:rPr lang="ru-RU" sz="4000">
                <a:solidFill>
                  <a:schemeClr val="tx1"/>
                </a:solidFill>
              </a:rPr>
              <a:t>6</a:t>
            </a:fld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TextBox 33">
            <a:extLst>
              <a:ext uri="{FF2B5EF4-FFF2-40B4-BE49-F238E27FC236}">
                <a16:creationId xmlns:a16="http://schemas.microsoft.com/office/drawing/2014/main" id="{C60F346B-1F17-046E-0521-5C33549ED35A}"/>
              </a:ext>
            </a:extLst>
          </p:cNvPr>
          <p:cNvSpPr txBox="1"/>
          <p:nvPr/>
        </p:nvSpPr>
        <p:spPr>
          <a:xfrm>
            <a:off x="16188059" y="9651119"/>
            <a:ext cx="1269690" cy="292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4"/>
              </a:lnSpc>
              <a:spcBef>
                <a:spcPct val="0"/>
              </a:spcBef>
            </a:pPr>
            <a:r>
              <a:rPr lang="en-US" sz="1899" spc="37">
                <a:solidFill>
                  <a:srgbClr val="000000"/>
                </a:solidFill>
                <a:latin typeface="Montserrat Semi-Bold"/>
              </a:rPr>
              <a:t>IFG@fa.ru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0C25A1F-22CF-C532-3D89-35789BCB8C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821" y="7144870"/>
            <a:ext cx="2699526" cy="212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578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иугольник 4"/>
          <p:cNvSpPr/>
          <p:nvPr/>
        </p:nvSpPr>
        <p:spPr>
          <a:xfrm>
            <a:off x="435428" y="481401"/>
            <a:ext cx="13206132" cy="1200329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13641560" y="0"/>
            <a:ext cx="4101191" cy="14538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3028" y="481402"/>
            <a:ext cx="12954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Book Antiqua" panose="02040602050305030304" pitchFamily="18" charset="0"/>
              </a:rPr>
              <a:t>Вопросы терминологии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7010400" y="9670634"/>
            <a:ext cx="2133600" cy="365125"/>
          </a:xfrm>
        </p:spPr>
        <p:txBody>
          <a:bodyPr/>
          <a:lstStyle/>
          <a:p>
            <a:fld id="{08D8E1EF-28A3-48B0-A2E7-28A1554736A7}" type="slidenum">
              <a:rPr lang="ru-RU" sz="4000">
                <a:solidFill>
                  <a:schemeClr val="tx1"/>
                </a:solidFill>
              </a:rPr>
              <a:t>7</a:t>
            </a:fld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TextBox 33">
            <a:extLst>
              <a:ext uri="{FF2B5EF4-FFF2-40B4-BE49-F238E27FC236}">
                <a16:creationId xmlns:a16="http://schemas.microsoft.com/office/drawing/2014/main" id="{C60F346B-1F17-046E-0521-5C33549ED35A}"/>
              </a:ext>
            </a:extLst>
          </p:cNvPr>
          <p:cNvSpPr txBox="1"/>
          <p:nvPr/>
        </p:nvSpPr>
        <p:spPr>
          <a:xfrm>
            <a:off x="16188059" y="9651119"/>
            <a:ext cx="1269690" cy="292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4"/>
              </a:lnSpc>
              <a:spcBef>
                <a:spcPct val="0"/>
              </a:spcBef>
            </a:pPr>
            <a:r>
              <a:rPr lang="en-US" sz="1899" spc="37">
                <a:solidFill>
                  <a:srgbClr val="000000"/>
                </a:solidFill>
                <a:latin typeface="Montserrat Semi-Bold"/>
              </a:rPr>
              <a:t>IFG@fa.ru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0C25A1F-22CF-C532-3D89-35789BCB8C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821" y="7144870"/>
            <a:ext cx="2699526" cy="2120059"/>
          </a:xfrm>
          <a:prstGeom prst="rect">
            <a:avLst/>
          </a:prstGeom>
        </p:spPr>
      </p:pic>
      <p:pic>
        <p:nvPicPr>
          <p:cNvPr id="8" name="Picture 2" descr="http://strah-luga.ru/wp-content/uploads/2016/06/vopros.png">
            <a:extLst>
              <a:ext uri="{FF2B5EF4-FFF2-40B4-BE49-F238E27FC236}">
                <a16:creationId xmlns:a16="http://schemas.microsoft.com/office/drawing/2014/main" id="{EF61B278-AA36-24FD-2654-56B5D2008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032228"/>
            <a:ext cx="3639641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3EFEAF-802A-E9E7-F0A9-B7EAC231DCBE}"/>
              </a:ext>
            </a:extLst>
          </p:cNvPr>
          <p:cNvSpPr txBox="1"/>
          <p:nvPr/>
        </p:nvSpPr>
        <p:spPr>
          <a:xfrm>
            <a:off x="6625283" y="2973028"/>
            <a:ext cx="900184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/>
              <a:t>Управление личными финансами</a:t>
            </a:r>
          </a:p>
        </p:txBody>
      </p:sp>
    </p:spTree>
    <p:extLst>
      <p:ext uri="{BB962C8B-B14F-4D97-AF65-F5344CB8AC3E}">
        <p14:creationId xmlns:p14="http://schemas.microsoft.com/office/powerpoint/2010/main" val="3174801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иугольник 4"/>
          <p:cNvSpPr/>
          <p:nvPr/>
        </p:nvSpPr>
        <p:spPr>
          <a:xfrm>
            <a:off x="435428" y="481401"/>
            <a:ext cx="13206132" cy="1200329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13641560" y="0"/>
            <a:ext cx="4101191" cy="14538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3028" y="481402"/>
            <a:ext cx="129540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Book Antiqua" panose="02040602050305030304" pitchFamily="18" charset="0"/>
              </a:rPr>
              <a:t>Функциональные элементы управления личными финансами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9853" y="2201231"/>
            <a:ext cx="174814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 algn="just">
              <a:buFont typeface="Wingdings" panose="05000000000000000000" pitchFamily="2" charset="2"/>
              <a:buChar char="q"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финансовое планирование и финансовое прогнозирование</a:t>
            </a:r>
          </a:p>
          <a:p>
            <a:pPr algn="just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28625" indent="-428625" algn="just">
              <a:buFont typeface="Wingdings" panose="05000000000000000000" pitchFamily="2" charset="2"/>
              <a:buChar char="q"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оперативное финансовое управление </a:t>
            </a:r>
          </a:p>
          <a:p>
            <a:pPr algn="just"/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8625" indent="-428625" algn="just">
              <a:buFont typeface="Wingdings" panose="05000000000000000000" pitchFamily="2" charset="2"/>
              <a:buChar char="q"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финансовый контроль 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7010400" y="9670634"/>
            <a:ext cx="2133600" cy="365125"/>
          </a:xfrm>
        </p:spPr>
        <p:txBody>
          <a:bodyPr/>
          <a:lstStyle/>
          <a:p>
            <a:fld id="{08D8E1EF-28A3-48B0-A2E7-28A1554736A7}" type="slidenum">
              <a:rPr lang="ru-RU" sz="4000">
                <a:solidFill>
                  <a:schemeClr val="tx1"/>
                </a:solidFill>
              </a:rPr>
              <a:t>8</a:t>
            </a:fld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TextBox 33">
            <a:extLst>
              <a:ext uri="{FF2B5EF4-FFF2-40B4-BE49-F238E27FC236}">
                <a16:creationId xmlns:a16="http://schemas.microsoft.com/office/drawing/2014/main" id="{C60F346B-1F17-046E-0521-5C33549ED35A}"/>
              </a:ext>
            </a:extLst>
          </p:cNvPr>
          <p:cNvSpPr txBox="1"/>
          <p:nvPr/>
        </p:nvSpPr>
        <p:spPr>
          <a:xfrm>
            <a:off x="16188059" y="9651119"/>
            <a:ext cx="1269690" cy="292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4"/>
              </a:lnSpc>
              <a:spcBef>
                <a:spcPct val="0"/>
              </a:spcBef>
            </a:pPr>
            <a:r>
              <a:rPr lang="en-US" sz="1899" spc="37">
                <a:solidFill>
                  <a:srgbClr val="000000"/>
                </a:solidFill>
                <a:latin typeface="Montserrat Semi-Bold"/>
              </a:rPr>
              <a:t>IFG@fa.ru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0C25A1F-22CF-C532-3D89-35789BCB8C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821" y="7144870"/>
            <a:ext cx="2699526" cy="212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831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иугольник 4"/>
          <p:cNvSpPr/>
          <p:nvPr/>
        </p:nvSpPr>
        <p:spPr>
          <a:xfrm>
            <a:off x="435428" y="481401"/>
            <a:ext cx="13206132" cy="1200329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13641560" y="0"/>
            <a:ext cx="4101191" cy="14538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3028" y="481402"/>
            <a:ext cx="129540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Book Antiqua" panose="02040602050305030304" pitchFamily="18" charset="0"/>
              </a:rPr>
              <a:t>Финансовое планирование и финансовое прогнозирование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7471" y="1635562"/>
            <a:ext cx="15074947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 algn="just">
              <a:buFont typeface="Wingdings" panose="05000000000000000000" pitchFamily="2" charset="2"/>
              <a:buChar char="q"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финансовое прогнозирование – оценка возможного состояния финансов в будущем (сценарный подход!) </a:t>
            </a:r>
          </a:p>
          <a:p>
            <a:pPr marL="428625" indent="-428625" algn="just">
              <a:buFont typeface="Wingdings" panose="05000000000000000000" pitchFamily="2" charset="2"/>
              <a:buChar char="q"/>
            </a:pP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8625" indent="-428625" algn="just">
              <a:buFont typeface="Wingdings" panose="05000000000000000000" pitchFamily="2" charset="2"/>
              <a:buChar char="q"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финансовое планирование – научное обоснование: </a:t>
            </a:r>
          </a:p>
          <a:p>
            <a:pPr marL="685800" indent="-685800" algn="just">
              <a:buFont typeface="Wingdings" panose="05000000000000000000" pitchFamily="2" charset="2"/>
              <a:buChar char="ü"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объёма, состава, движения финансовых ресурсов </a:t>
            </a:r>
          </a:p>
          <a:p>
            <a:pPr marL="685800" indent="-685800" algn="just">
              <a:buFont typeface="Wingdings" panose="05000000000000000000" pitchFamily="2" charset="2"/>
              <a:buChar char="ü"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содержания финансовых отношений</a:t>
            </a:r>
          </a:p>
          <a:p>
            <a:pPr marL="685800" indent="-685800" algn="just">
              <a:buFont typeface="Wingdings" panose="05000000000000000000" pitchFamily="2" charset="2"/>
              <a:buChar char="ü"/>
            </a:pP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 algn="just">
              <a:buFont typeface="Wingdings" panose="05000000000000000000" pitchFamily="2" charset="2"/>
              <a:buChar char="q"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 следовать принципам финансового планирования и финансового прогнозирования</a:t>
            </a:r>
          </a:p>
          <a:p>
            <a:pPr marL="685800" indent="-685800" algn="just">
              <a:buFont typeface="Wingdings" panose="05000000000000000000" pitchFamily="2" charset="2"/>
              <a:buChar char="q"/>
            </a:pP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 algn="just">
              <a:buFont typeface="Wingdings" panose="05000000000000000000" pitchFamily="2" charset="2"/>
              <a:buChar char="q"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!!! Методы финансового планирования и финансового прогнозирования 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7010400" y="9670634"/>
            <a:ext cx="2133600" cy="365125"/>
          </a:xfrm>
        </p:spPr>
        <p:txBody>
          <a:bodyPr/>
          <a:lstStyle/>
          <a:p>
            <a:fld id="{08D8E1EF-28A3-48B0-A2E7-28A1554736A7}" type="slidenum">
              <a:rPr lang="ru-RU" sz="4000">
                <a:solidFill>
                  <a:schemeClr val="tx1"/>
                </a:solidFill>
              </a:rPr>
              <a:t>9</a:t>
            </a:fld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TextBox 33">
            <a:extLst>
              <a:ext uri="{FF2B5EF4-FFF2-40B4-BE49-F238E27FC236}">
                <a16:creationId xmlns:a16="http://schemas.microsoft.com/office/drawing/2014/main" id="{C60F346B-1F17-046E-0521-5C33549ED35A}"/>
              </a:ext>
            </a:extLst>
          </p:cNvPr>
          <p:cNvSpPr txBox="1"/>
          <p:nvPr/>
        </p:nvSpPr>
        <p:spPr>
          <a:xfrm>
            <a:off x="16188059" y="9651119"/>
            <a:ext cx="1269690" cy="292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4"/>
              </a:lnSpc>
              <a:spcBef>
                <a:spcPct val="0"/>
              </a:spcBef>
            </a:pPr>
            <a:r>
              <a:rPr lang="en-US" sz="1899" spc="37">
                <a:solidFill>
                  <a:srgbClr val="000000"/>
                </a:solidFill>
                <a:latin typeface="Montserrat Semi-Bold"/>
              </a:rPr>
              <a:t>IFG@fa.ru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0C25A1F-22CF-C532-3D89-35789BCB8C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821" y="7144870"/>
            <a:ext cx="2699526" cy="212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327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3F66E0040559F4AB01D77C4154CD7AF" ma:contentTypeVersion="1" ma:contentTypeDescription="Создание документа." ma:contentTypeScope="" ma:versionID="4f024dcda0ba40ef69cab01ea4d87ffc">
  <xsd:schema xmlns:xsd="http://www.w3.org/2001/XMLSchema" xmlns:xs="http://www.w3.org/2001/XMLSchema" xmlns:p="http://schemas.microsoft.com/office/2006/metadata/properties" xmlns:ns2="b545a042-29c2-4f0a-932d-d96c064ae9ed" targetNamespace="http://schemas.microsoft.com/office/2006/metadata/properties" ma:root="true" ma:fieldsID="0329678ff4acef0a306ae52ae5bf9457" ns2:_="">
    <xsd:import namespace="b545a042-29c2-4f0a-932d-d96c064ae9ed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45a042-29c2-4f0a-932d-d96c064ae9e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F464AF8-2096-4864-A4C0-71C75094A53B}"/>
</file>

<file path=customXml/itemProps2.xml><?xml version="1.0" encoding="utf-8"?>
<ds:datastoreItem xmlns:ds="http://schemas.openxmlformats.org/officeDocument/2006/customXml" ds:itemID="{4F09200D-5934-464F-9A9A-8882EB7A63CD}"/>
</file>

<file path=customXml/itemProps3.xml><?xml version="1.0" encoding="utf-8"?>
<ds:datastoreItem xmlns:ds="http://schemas.openxmlformats.org/officeDocument/2006/customXml" ds:itemID="{22FE97F5-F82D-4264-939D-D25521590B9D}"/>
</file>

<file path=docProps/app.xml><?xml version="1.0" encoding="utf-8"?>
<Properties xmlns="http://schemas.openxmlformats.org/officeDocument/2006/extended-properties" xmlns:vt="http://schemas.openxmlformats.org/officeDocument/2006/docPropsVTypes">
  <TotalTime>6315</TotalTime>
  <Words>511</Words>
  <Application>Microsoft Office PowerPoint</Application>
  <PresentationFormat>Произвольный</PresentationFormat>
  <Paragraphs>116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Montserrat</vt:lpstr>
      <vt:lpstr>Arial</vt:lpstr>
      <vt:lpstr>Times New Roman</vt:lpstr>
      <vt:lpstr>Montserrat Semi-Bold</vt:lpstr>
      <vt:lpstr>Calibri</vt:lpstr>
      <vt:lpstr>Clear Sans Thin Bold</vt:lpstr>
      <vt:lpstr>Wingdings</vt:lpstr>
      <vt:lpstr>Montserrat Semi-Bold Bold</vt:lpstr>
      <vt:lpstr>Book Antiqua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обложки для видео</dc:title>
  <dc:creator>Епхиева Юлия Сергеевна</dc:creator>
  <cp:lastModifiedBy>Епхиева Юлия Сергеевна</cp:lastModifiedBy>
  <cp:revision>30</cp:revision>
  <dcterms:created xsi:type="dcterms:W3CDTF">2006-08-16T00:00:00Z</dcterms:created>
  <dcterms:modified xsi:type="dcterms:W3CDTF">2023-05-24T14:51:54Z</dcterms:modified>
  <dc:identifier>DAEc2Arx-UE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0x010100C3F66E0040559F4AB01D77C4154CD7AF</vt:lpwstr>
  </property>
</Properties>
</file>